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6" r:id="rId1"/>
    <p:sldMasterId id="2147483682" r:id="rId2"/>
  </p:sldMasterIdLst>
  <p:notesMasterIdLst>
    <p:notesMasterId r:id="rId65"/>
  </p:notesMasterIdLst>
  <p:handoutMasterIdLst>
    <p:handoutMasterId r:id="rId66"/>
  </p:handoutMasterIdLst>
  <p:sldIdLst>
    <p:sldId id="256" r:id="rId3"/>
    <p:sldId id="431" r:id="rId4"/>
    <p:sldId id="467" r:id="rId5"/>
    <p:sldId id="499" r:id="rId6"/>
    <p:sldId id="500" r:id="rId7"/>
    <p:sldId id="501" r:id="rId8"/>
    <p:sldId id="435" r:id="rId9"/>
    <p:sldId id="468" r:id="rId10"/>
    <p:sldId id="436" r:id="rId11"/>
    <p:sldId id="473" r:id="rId12"/>
    <p:sldId id="469" r:id="rId13"/>
    <p:sldId id="438" r:id="rId14"/>
    <p:sldId id="504" r:id="rId15"/>
    <p:sldId id="508" r:id="rId16"/>
    <p:sldId id="506" r:id="rId17"/>
    <p:sldId id="507" r:id="rId18"/>
    <p:sldId id="509" r:id="rId19"/>
    <p:sldId id="510" r:id="rId20"/>
    <p:sldId id="511" r:id="rId21"/>
    <p:sldId id="512" r:id="rId22"/>
    <p:sldId id="513" r:id="rId23"/>
    <p:sldId id="441" r:id="rId24"/>
    <p:sldId id="475" r:id="rId25"/>
    <p:sldId id="474" r:id="rId26"/>
    <p:sldId id="442" r:id="rId27"/>
    <p:sldId id="443" r:id="rId28"/>
    <p:sldId id="444" r:id="rId29"/>
    <p:sldId id="445" r:id="rId30"/>
    <p:sldId id="470" r:id="rId31"/>
    <p:sldId id="446" r:id="rId32"/>
    <p:sldId id="453" r:id="rId33"/>
    <p:sldId id="447" r:id="rId34"/>
    <p:sldId id="448" r:id="rId35"/>
    <p:sldId id="476" r:id="rId36"/>
    <p:sldId id="480" r:id="rId37"/>
    <p:sldId id="458" r:id="rId38"/>
    <p:sldId id="479" r:id="rId39"/>
    <p:sldId id="477" r:id="rId40"/>
    <p:sldId id="481" r:id="rId41"/>
    <p:sldId id="482" r:id="rId42"/>
    <p:sldId id="471" r:id="rId43"/>
    <p:sldId id="463" r:id="rId44"/>
    <p:sldId id="464" r:id="rId45"/>
    <p:sldId id="483" r:id="rId46"/>
    <p:sldId id="485" r:id="rId47"/>
    <p:sldId id="486" r:id="rId48"/>
    <p:sldId id="487" r:id="rId49"/>
    <p:sldId id="488" r:id="rId50"/>
    <p:sldId id="489" r:id="rId51"/>
    <p:sldId id="490" r:id="rId52"/>
    <p:sldId id="491" r:id="rId53"/>
    <p:sldId id="492" r:id="rId54"/>
    <p:sldId id="493" r:id="rId55"/>
    <p:sldId id="494" r:id="rId56"/>
    <p:sldId id="495" r:id="rId57"/>
    <p:sldId id="496" r:id="rId58"/>
    <p:sldId id="497" r:id="rId59"/>
    <p:sldId id="498" r:id="rId60"/>
    <p:sldId id="514" r:id="rId61"/>
    <p:sldId id="515" r:id="rId62"/>
    <p:sldId id="516" r:id="rId63"/>
    <p:sldId id="503" r:id="rId64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CCC"/>
    <a:srgbClr val="51C15C"/>
    <a:srgbClr val="3366FF"/>
    <a:srgbClr val="FFFF00"/>
    <a:srgbClr val="FFBA4B"/>
    <a:srgbClr val="FFB133"/>
    <a:srgbClr val="CCECFF"/>
    <a:srgbClr val="9633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34" autoAdjust="0"/>
    <p:restoredTop sz="94643" autoAdjust="0"/>
  </p:normalViewPr>
  <p:slideViewPr>
    <p:cSldViewPr snapToGrid="0">
      <p:cViewPr varScale="1">
        <p:scale>
          <a:sx n="70" d="100"/>
          <a:sy n="70" d="100"/>
        </p:scale>
        <p:origin x="140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-1956" y="-7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000307142458256"/>
          <c:y val="0.13010599159006223"/>
          <c:w val="0.82226643212151673"/>
          <c:h val="0.675866916698914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Counts - Plot 0</c:v>
                </c:pt>
              </c:strCache>
            </c:strRef>
          </c:tx>
          <c:invertIfNegative val="0"/>
          <c:cat>
            <c:numRef>
              <c:f>Sheet1!$A$2:$A$51</c:f>
              <c:numCache>
                <c:formatCode>General</c:formatCode>
                <c:ptCount val="50"/>
                <c:pt idx="0">
                  <c:v>76.379900000000006</c:v>
                </c:pt>
                <c:pt idx="1">
                  <c:v>76.381600000000006</c:v>
                </c:pt>
                <c:pt idx="2">
                  <c:v>76.383300000000006</c:v>
                </c:pt>
                <c:pt idx="3">
                  <c:v>76.385000000000005</c:v>
                </c:pt>
                <c:pt idx="4">
                  <c:v>76.386700000000005</c:v>
                </c:pt>
                <c:pt idx="5">
                  <c:v>76.388400000000004</c:v>
                </c:pt>
                <c:pt idx="6">
                  <c:v>76.390100000000004</c:v>
                </c:pt>
                <c:pt idx="7">
                  <c:v>76.391800000000003</c:v>
                </c:pt>
                <c:pt idx="8">
                  <c:v>76.393500000000003</c:v>
                </c:pt>
                <c:pt idx="9">
                  <c:v>76.395200000000003</c:v>
                </c:pt>
                <c:pt idx="10">
                  <c:v>76.396900000000002</c:v>
                </c:pt>
                <c:pt idx="11">
                  <c:v>76.398600000000002</c:v>
                </c:pt>
                <c:pt idx="12">
                  <c:v>76.400300000000001</c:v>
                </c:pt>
                <c:pt idx="13">
                  <c:v>76.402000000000001</c:v>
                </c:pt>
                <c:pt idx="14">
                  <c:v>76.403700000000001</c:v>
                </c:pt>
                <c:pt idx="15">
                  <c:v>76.4054</c:v>
                </c:pt>
                <c:pt idx="16">
                  <c:v>76.4071</c:v>
                </c:pt>
                <c:pt idx="17">
                  <c:v>76.408799999999999</c:v>
                </c:pt>
                <c:pt idx="18">
                  <c:v>76.410499999999999</c:v>
                </c:pt>
                <c:pt idx="19">
                  <c:v>76.412199999999999</c:v>
                </c:pt>
                <c:pt idx="20">
                  <c:v>76.414000000000001</c:v>
                </c:pt>
                <c:pt idx="21">
                  <c:v>76.415700000000001</c:v>
                </c:pt>
                <c:pt idx="22">
                  <c:v>76.417400000000001</c:v>
                </c:pt>
                <c:pt idx="23">
                  <c:v>76.4191</c:v>
                </c:pt>
                <c:pt idx="24">
                  <c:v>76.4208</c:v>
                </c:pt>
                <c:pt idx="25">
                  <c:v>76.422499999999999</c:v>
                </c:pt>
                <c:pt idx="26">
                  <c:v>76.424199999999999</c:v>
                </c:pt>
                <c:pt idx="27">
                  <c:v>76.425899999999999</c:v>
                </c:pt>
                <c:pt idx="28">
                  <c:v>76.427599999999998</c:v>
                </c:pt>
                <c:pt idx="29">
                  <c:v>76.429299999999998</c:v>
                </c:pt>
                <c:pt idx="30">
                  <c:v>76.430999999999997</c:v>
                </c:pt>
                <c:pt idx="31">
                  <c:v>76.432699999999997</c:v>
                </c:pt>
                <c:pt idx="32">
                  <c:v>76.434399999999997</c:v>
                </c:pt>
                <c:pt idx="33">
                  <c:v>76.436099999999996</c:v>
                </c:pt>
                <c:pt idx="34">
                  <c:v>76.437799999999996</c:v>
                </c:pt>
                <c:pt idx="35">
                  <c:v>76.439499999999995</c:v>
                </c:pt>
                <c:pt idx="36">
                  <c:v>76.441199999999995</c:v>
                </c:pt>
                <c:pt idx="37">
                  <c:v>76.442899999999995</c:v>
                </c:pt>
                <c:pt idx="38">
                  <c:v>76.444599999999994</c:v>
                </c:pt>
                <c:pt idx="39">
                  <c:v>76.446299999999994</c:v>
                </c:pt>
                <c:pt idx="40">
                  <c:v>76.447999999999993</c:v>
                </c:pt>
                <c:pt idx="41">
                  <c:v>76.449700000000007</c:v>
                </c:pt>
                <c:pt idx="42">
                  <c:v>76.451400000000007</c:v>
                </c:pt>
                <c:pt idx="43">
                  <c:v>76.453100000000006</c:v>
                </c:pt>
                <c:pt idx="44">
                  <c:v>76.454899999999995</c:v>
                </c:pt>
                <c:pt idx="45">
                  <c:v>76.456599999999995</c:v>
                </c:pt>
                <c:pt idx="46">
                  <c:v>76.458299999999994</c:v>
                </c:pt>
                <c:pt idx="47">
                  <c:v>76.459999999999994</c:v>
                </c:pt>
                <c:pt idx="48">
                  <c:v>76.461699999999993</c:v>
                </c:pt>
                <c:pt idx="49">
                  <c:v>76.463399999999993</c:v>
                </c:pt>
              </c:numCache>
            </c:numRef>
          </c:cat>
          <c:val>
            <c:numRef>
              <c:f>Sheet1!$B$2:$B$51</c:f>
              <c:numCache>
                <c:formatCode>General</c:formatCode>
                <c:ptCount val="50"/>
                <c:pt idx="0">
                  <c:v>0.50024400000000002</c:v>
                </c:pt>
                <c:pt idx="1">
                  <c:v>0.715646</c:v>
                </c:pt>
                <c:pt idx="2">
                  <c:v>1.0071600000000001</c:v>
                </c:pt>
                <c:pt idx="3">
                  <c:v>1.3943700000000001</c:v>
                </c:pt>
                <c:pt idx="4">
                  <c:v>1.89906</c:v>
                </c:pt>
                <c:pt idx="5">
                  <c:v>2.5443899999999999</c:v>
                </c:pt>
                <c:pt idx="6">
                  <c:v>3.35358</c:v>
                </c:pt>
                <c:pt idx="7">
                  <c:v>4.3482700000000003</c:v>
                </c:pt>
                <c:pt idx="8">
                  <c:v>5.5463300000000002</c:v>
                </c:pt>
                <c:pt idx="9">
                  <c:v>6.9594699999999996</c:v>
                </c:pt>
                <c:pt idx="10">
                  <c:v>8.5907099999999996</c:v>
                </c:pt>
                <c:pt idx="11">
                  <c:v>10.431900000000001</c:v>
                </c:pt>
                <c:pt idx="12">
                  <c:v>12.4618</c:v>
                </c:pt>
                <c:pt idx="13">
                  <c:v>14.644600000000001</c:v>
                </c:pt>
                <c:pt idx="14">
                  <c:v>16.93</c:v>
                </c:pt>
                <c:pt idx="15">
                  <c:v>19.253900000000002</c:v>
                </c:pt>
                <c:pt idx="16">
                  <c:v>21.540800000000001</c:v>
                </c:pt>
                <c:pt idx="17">
                  <c:v>23.707599999999999</c:v>
                </c:pt>
                <c:pt idx="18">
                  <c:v>25.668099999999999</c:v>
                </c:pt>
                <c:pt idx="19">
                  <c:v>27.338999999999999</c:v>
                </c:pt>
                <c:pt idx="20">
                  <c:v>28.645299999999999</c:v>
                </c:pt>
                <c:pt idx="21">
                  <c:v>29.5261</c:v>
                </c:pt>
                <c:pt idx="22">
                  <c:v>29.9391</c:v>
                </c:pt>
                <c:pt idx="23">
                  <c:v>29.8645</c:v>
                </c:pt>
                <c:pt idx="24">
                  <c:v>29.305700000000002</c:v>
                </c:pt>
                <c:pt idx="25">
                  <c:v>28.289899999999999</c:v>
                </c:pt>
                <c:pt idx="26">
                  <c:v>26.865400000000001</c:v>
                </c:pt>
                <c:pt idx="27">
                  <c:v>25.097799999999999</c:v>
                </c:pt>
                <c:pt idx="28">
                  <c:v>23.0654</c:v>
                </c:pt>
                <c:pt idx="29">
                  <c:v>20.852900000000002</c:v>
                </c:pt>
                <c:pt idx="30">
                  <c:v>18.546199999999999</c:v>
                </c:pt>
                <c:pt idx="31">
                  <c:v>16.226500000000001</c:v>
                </c:pt>
                <c:pt idx="32">
                  <c:v>13.966100000000001</c:v>
                </c:pt>
                <c:pt idx="33">
                  <c:v>11.825200000000001</c:v>
                </c:pt>
                <c:pt idx="34">
                  <c:v>9.8497299999999992</c:v>
                </c:pt>
                <c:pt idx="35">
                  <c:v>8.0708900000000003</c:v>
                </c:pt>
                <c:pt idx="36">
                  <c:v>6.5057900000000002</c:v>
                </c:pt>
                <c:pt idx="37">
                  <c:v>5.1589400000000003</c:v>
                </c:pt>
                <c:pt idx="38">
                  <c:v>4.0244099999999996</c:v>
                </c:pt>
                <c:pt idx="39">
                  <c:v>3.0883500000000002</c:v>
                </c:pt>
                <c:pt idx="40">
                  <c:v>2.33148</c:v>
                </c:pt>
                <c:pt idx="41">
                  <c:v>1.73149</c:v>
                </c:pt>
                <c:pt idx="42">
                  <c:v>1.2649999999999999</c:v>
                </c:pt>
                <c:pt idx="43">
                  <c:v>0.90915999999999997</c:v>
                </c:pt>
                <c:pt idx="44">
                  <c:v>0.64279600000000003</c:v>
                </c:pt>
                <c:pt idx="45">
                  <c:v>0.44708300000000001</c:v>
                </c:pt>
                <c:pt idx="46">
                  <c:v>0.30590299999999998</c:v>
                </c:pt>
                <c:pt idx="47">
                  <c:v>0.205903</c:v>
                </c:pt>
                <c:pt idx="48">
                  <c:v>0.13633999999999999</c:v>
                </c:pt>
                <c:pt idx="49">
                  <c:v>8.8810399999999998E-2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96-4C00-AF8D-C3384EC402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overlap val="59"/>
        <c:axId val="228717160"/>
        <c:axId val="228719120"/>
      </c:barChart>
      <c:catAx>
        <c:axId val="2287171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Parameter Value</a:t>
                </a:r>
              </a:p>
            </c:rich>
          </c:tx>
          <c:layout/>
          <c:overlay val="0"/>
        </c:title>
        <c:numFmt formatCode="#,##0.000" sourceLinked="0"/>
        <c:majorTickMark val="out"/>
        <c:minorTickMark val="none"/>
        <c:tickLblPos val="nextTo"/>
        <c:crossAx val="228719120"/>
        <c:crosses val="autoZero"/>
        <c:auto val="1"/>
        <c:lblAlgn val="ctr"/>
        <c:lblOffset val="100"/>
        <c:noMultiLvlLbl val="0"/>
      </c:catAx>
      <c:valAx>
        <c:axId val="22871912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Counts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28717160"/>
        <c:crosses val="autoZero"/>
        <c:crossBetween val="between"/>
      </c:valAx>
      <c:spPr>
        <a:solidFill>
          <a:sysClr val="window" lastClr="FFFFFF"/>
        </a:solidFill>
      </c:spPr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Simulator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val>
            <c:numRef>
              <c:f>Sheet1!$B$2</c:f>
              <c:numCache>
                <c:formatCode>General</c:formatCode>
                <c:ptCount val="1"/>
                <c:pt idx="0">
                  <c:v>0.73476702508960567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04-4F39-B46A-4A8839039DA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Specimen 1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val>
            <c:numRef>
              <c:f>Sheet1!$C$2</c:f>
              <c:numCache>
                <c:formatCode>General</c:formatCode>
                <c:ptCount val="1"/>
                <c:pt idx="0">
                  <c:v>1.0202702702702702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04-4F39-B46A-4A8839039DA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Specimen 2</c:v>
                </c:pt>
              </c:strCache>
            </c:strRef>
          </c:tx>
          <c:invertIfNegative val="0"/>
          <c:val>
            <c:numRef>
              <c:f>Sheet1!$D$2</c:f>
              <c:numCache>
                <c:formatCode>General</c:formatCode>
                <c:ptCount val="1"/>
                <c:pt idx="0">
                  <c:v>0.98662207357859533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04-4F39-B46A-4A8839039DA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Specimen 3</c:v>
                </c:pt>
              </c:strCache>
            </c:strRef>
          </c:tx>
          <c:invertIfNegative val="0"/>
          <c:val>
            <c:numRef>
              <c:f>Sheet1!$E$2</c:f>
              <c:numCache>
                <c:formatCode>General</c:formatCode>
                <c:ptCount val="1"/>
                <c:pt idx="0">
                  <c:v>1.2078853046594984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04-4F39-B46A-4A8839039D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8171480"/>
        <c:axId val="468172264"/>
      </c:barChart>
      <c:catAx>
        <c:axId val="468171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68172264"/>
        <c:crosses val="autoZero"/>
        <c:auto val="1"/>
        <c:lblAlgn val="ctr"/>
        <c:lblOffset val="100"/>
        <c:noMultiLvlLbl val="0"/>
      </c:catAx>
      <c:valAx>
        <c:axId val="468172264"/>
        <c:scaling>
          <c:orientation val="minMax"/>
          <c:max val="1.5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681714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298673282278072"/>
          <c:y val="3.2023375984251971E-2"/>
          <c:w val="0.74395390644662562"/>
          <c:h val="0.897247785433070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Simulator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val>
            <c:numRef>
              <c:f>Sheet1!$B$2</c:f>
              <c:numCache>
                <c:formatCode>General</c:formatCode>
                <c:ptCount val="1"/>
                <c:pt idx="0">
                  <c:v>0.39482200647249194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FB-4694-AB85-7F40BF7BD72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Specimen 1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val>
            <c:numRef>
              <c:f>Sheet1!$C$2</c:f>
              <c:numCache>
                <c:formatCode>General</c:formatCode>
                <c:ptCount val="1"/>
                <c:pt idx="0">
                  <c:v>0.76291793313069911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FB-4694-AB85-7F40BF7BD72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Specimen 2</c:v>
                </c:pt>
              </c:strCache>
            </c:strRef>
          </c:tx>
          <c:invertIfNegative val="0"/>
          <c:val>
            <c:numRef>
              <c:f>Sheet1!$D$2</c:f>
              <c:numCache>
                <c:formatCode>General</c:formatCode>
                <c:ptCount val="1"/>
                <c:pt idx="0">
                  <c:v>0.73954983922829587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FB-4694-AB85-7F40BF7BD72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Specimen3</c:v>
                </c:pt>
              </c:strCache>
            </c:strRef>
          </c:tx>
          <c:invertIfNegative val="0"/>
          <c:val>
            <c:numRef>
              <c:f>Sheet1!$E$2</c:f>
              <c:numCache>
                <c:formatCode>General</c:formatCode>
                <c:ptCount val="1"/>
                <c:pt idx="0">
                  <c:v>0.85802469135802473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FB-4694-AB85-7F40BF7BD7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7527824"/>
        <c:axId val="337528216"/>
      </c:barChart>
      <c:catAx>
        <c:axId val="337527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7528216"/>
        <c:crosses val="autoZero"/>
        <c:auto val="1"/>
        <c:lblAlgn val="ctr"/>
        <c:lblOffset val="100"/>
        <c:noMultiLvlLbl val="0"/>
      </c:catAx>
      <c:valAx>
        <c:axId val="337528216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7527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</c:v>
                </c:pt>
              </c:strCache>
            </c:strRef>
          </c:tx>
          <c:invertIfNegative val="0"/>
          <c:val>
            <c:numRef>
              <c:f>Sheet1!$B$2</c:f>
              <c:numCache>
                <c:formatCode>General</c:formatCode>
                <c:ptCount val="1"/>
                <c:pt idx="0">
                  <c:v>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98-4A17-AB8F-09CDBB6C52F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8</c:v>
                </c:pt>
              </c:strCache>
            </c:strRef>
          </c:tx>
          <c:invertIfNegative val="0"/>
          <c:val>
            <c:numRef>
              <c:f>Sheet1!$C$2</c:f>
              <c:numCache>
                <c:formatCode>General</c:formatCode>
                <c:ptCount val="1"/>
                <c:pt idx="0">
                  <c:v>16.3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98-4A17-AB8F-09CDBB6C52F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11</c:v>
                </c:pt>
              </c:strCache>
            </c:strRef>
          </c:tx>
          <c:invertIfNegative val="0"/>
          <c:val>
            <c:numRef>
              <c:f>Sheet1!$D$2</c:f>
              <c:numCache>
                <c:formatCode>General</c:formatCode>
                <c:ptCount val="1"/>
                <c:pt idx="0">
                  <c:v>29.1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98-4A17-AB8F-09CDBB6C52F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13</c:v>
                </c:pt>
              </c:strCache>
            </c:strRef>
          </c:tx>
          <c:invertIfNegative val="0"/>
          <c:val>
            <c:numRef>
              <c:f>Sheet1!$E$2</c:f>
              <c:numCache>
                <c:formatCode>General</c:formatCode>
                <c:ptCount val="1"/>
                <c:pt idx="0">
                  <c:v>38.799999999999997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298-4A17-AB8F-09CDBB6C52F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15</c:v>
                </c:pt>
              </c:strCache>
            </c:strRef>
          </c:tx>
          <c:invertIfNegative val="0"/>
          <c:val>
            <c:numRef>
              <c:f>Sheet1!$F$2</c:f>
              <c:numCache>
                <c:formatCode>General</c:formatCode>
                <c:ptCount val="1"/>
                <c:pt idx="0">
                  <c:v>48.3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298-4A17-AB8F-09CDBB6C52FC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17</c:v>
                </c:pt>
              </c:strCache>
            </c:strRef>
          </c:tx>
          <c:invertIfNegative val="0"/>
          <c:val>
            <c:numRef>
              <c:f>Sheet1!$G$2</c:f>
              <c:numCache>
                <c:formatCode>General</c:formatCode>
                <c:ptCount val="1"/>
                <c:pt idx="0">
                  <c:v>59.9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298-4A17-AB8F-09CDBB6C52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7113512"/>
        <c:axId val="387113120"/>
      </c:barChart>
      <c:catAx>
        <c:axId val="387113512"/>
        <c:scaling>
          <c:orientation val="minMax"/>
        </c:scaling>
        <c:delete val="0"/>
        <c:axPos val="b"/>
        <c:majorTickMark val="out"/>
        <c:minorTickMark val="none"/>
        <c:tickLblPos val="nextTo"/>
        <c:crossAx val="387113120"/>
        <c:crosses val="autoZero"/>
        <c:auto val="1"/>
        <c:lblAlgn val="ctr"/>
        <c:lblOffset val="100"/>
        <c:noMultiLvlLbl val="0"/>
      </c:catAx>
      <c:valAx>
        <c:axId val="3871131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 smtClean="0"/>
                  <a:t>Reconstruction error (%)</a:t>
                </a:r>
                <a:endParaRPr lang="en-GB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871135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</c:v>
                </c:pt>
              </c:strCache>
            </c:strRef>
          </c:tx>
          <c:invertIfNegative val="0"/>
          <c:val>
            <c:numRef>
              <c:f>Sheet1!$B$2</c:f>
              <c:numCache>
                <c:formatCode>General</c:formatCode>
                <c:ptCount val="1"/>
                <c:pt idx="0">
                  <c:v>-0.7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39-4D8A-8F86-B85E55DFA94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8</c:v>
                </c:pt>
              </c:strCache>
            </c:strRef>
          </c:tx>
          <c:invertIfNegative val="0"/>
          <c:val>
            <c:numRef>
              <c:f>Sheet1!$C$2</c:f>
              <c:numCache>
                <c:formatCode>General</c:formatCode>
                <c:ptCount val="1"/>
                <c:pt idx="0">
                  <c:v>-0.5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39-4D8A-8F86-B85E55DFA94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11</c:v>
                </c:pt>
              </c:strCache>
            </c:strRef>
          </c:tx>
          <c:invertIfNegative val="0"/>
          <c:val>
            <c:numRef>
              <c:f>Sheet1!$D$2</c:f>
              <c:numCache>
                <c:formatCode>General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39-4D8A-8F86-B85E55DFA94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13</c:v>
                </c:pt>
              </c:strCache>
            </c:strRef>
          </c:tx>
          <c:invertIfNegative val="0"/>
          <c:val>
            <c:numRef>
              <c:f>Sheet1!$E$2</c:f>
              <c:numCache>
                <c:formatCode>General</c:formatCode>
                <c:ptCount val="1"/>
                <c:pt idx="0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39-4D8A-8F86-B85E55DFA94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15</c:v>
                </c:pt>
              </c:strCache>
            </c:strRef>
          </c:tx>
          <c:invertIfNegative val="0"/>
          <c:val>
            <c:numRef>
              <c:f>Sheet1!$F$2</c:f>
              <c:numCache>
                <c:formatCode>General</c:formatCode>
                <c:ptCount val="1"/>
                <c:pt idx="0">
                  <c:v>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39-4D8A-8F86-B85E55DFA94B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17</c:v>
                </c:pt>
              </c:strCache>
            </c:strRef>
          </c:tx>
          <c:invertIfNegative val="0"/>
          <c:val>
            <c:numRef>
              <c:f>Sheet1!$G$2</c:f>
              <c:numCache>
                <c:formatCode>General</c:formatCode>
                <c:ptCount val="1"/>
                <c:pt idx="0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D39-4D8A-8F86-B85E55DFA9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7113904"/>
        <c:axId val="387114296"/>
      </c:barChart>
      <c:catAx>
        <c:axId val="387113904"/>
        <c:scaling>
          <c:orientation val="minMax"/>
        </c:scaling>
        <c:delete val="0"/>
        <c:axPos val="b"/>
        <c:majorTickMark val="out"/>
        <c:minorTickMark val="none"/>
        <c:tickLblPos val="nextTo"/>
        <c:crossAx val="387114296"/>
        <c:crosses val="autoZero"/>
        <c:auto val="1"/>
        <c:lblAlgn val="ctr"/>
        <c:lblOffset val="100"/>
        <c:noMultiLvlLbl val="0"/>
      </c:catAx>
      <c:valAx>
        <c:axId val="3871142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 smtClean="0"/>
                  <a:t>Reconstruction error (%)</a:t>
                </a:r>
                <a:endParaRPr lang="en-GB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871139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Reference</c:v>
          </c:tx>
          <c:invertIfNegative val="0"/>
          <c:val>
            <c:numRef>
              <c:f>Sheet1!$B$2</c:f>
              <c:numCache>
                <c:formatCode>General</c:formatCode>
                <c:ptCount val="1"/>
                <c:pt idx="0">
                  <c:v>143.4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68-4F85-8726-8C8D958C1724}"/>
            </c:ext>
          </c:extLst>
        </c:ser>
        <c:ser>
          <c:idx val="1"/>
          <c:order val="1"/>
          <c:tx>
            <c:v>Simulator</c:v>
          </c:tx>
          <c:invertIfNegative val="0"/>
          <c:val>
            <c:numRef>
              <c:f>Sheet1!$C$2</c:f>
              <c:numCache>
                <c:formatCode>General</c:formatCode>
                <c:ptCount val="1"/>
                <c:pt idx="0">
                  <c:v>146.1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68-4F85-8726-8C8D958C1724}"/>
            </c:ext>
          </c:extLst>
        </c:ser>
        <c:ser>
          <c:idx val="2"/>
          <c:order val="2"/>
          <c:tx>
            <c:v>Specimen 1</c:v>
          </c:tx>
          <c:invertIfNegative val="0"/>
          <c:val>
            <c:numRef>
              <c:f>Sheet1!$D$2</c:f>
              <c:numCache>
                <c:formatCode>General</c:formatCode>
                <c:ptCount val="1"/>
                <c:pt idx="0">
                  <c:v>149.30000000000001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68-4F85-8726-8C8D958C1724}"/>
            </c:ext>
          </c:extLst>
        </c:ser>
        <c:ser>
          <c:idx val="3"/>
          <c:order val="3"/>
          <c:tx>
            <c:v>Specimen 2</c:v>
          </c:tx>
          <c:invertIfNegative val="0"/>
          <c:val>
            <c:numRef>
              <c:f>Sheet1!$E$2</c:f>
              <c:numCache>
                <c:formatCode>General</c:formatCode>
                <c:ptCount val="1"/>
                <c:pt idx="0">
                  <c:v>147.6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768-4F85-8726-8C8D958C1724}"/>
            </c:ext>
          </c:extLst>
        </c:ser>
        <c:ser>
          <c:idx val="4"/>
          <c:order val="4"/>
          <c:tx>
            <c:v>Specimen 3</c:v>
          </c:tx>
          <c:invertIfNegative val="0"/>
          <c:val>
            <c:numRef>
              <c:f>Sheet1!$F$2</c:f>
              <c:numCache>
                <c:formatCode>General</c:formatCode>
                <c:ptCount val="1"/>
                <c:pt idx="0">
                  <c:v>150.1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68-4F85-8726-8C8D958C17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8719512"/>
        <c:axId val="468731112"/>
      </c:barChart>
      <c:catAx>
        <c:axId val="2287195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8731112"/>
        <c:crosses val="autoZero"/>
        <c:auto val="1"/>
        <c:lblAlgn val="ctr"/>
        <c:lblOffset val="100"/>
        <c:noMultiLvlLbl val="0"/>
      </c:catAx>
      <c:valAx>
        <c:axId val="468731112"/>
        <c:scaling>
          <c:orientation val="minMax"/>
          <c:min val="10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287195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4876968503937E-2"/>
          <c:y val="6.3273375984251964E-2"/>
          <c:w val="0.72814590483881825"/>
          <c:h val="0.897247785433070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Reference</c:v>
                </c:pt>
              </c:strCache>
            </c:strRef>
          </c:tx>
          <c:invertIfNegative val="0"/>
          <c:val>
            <c:numRef>
              <c:f>Sheet1!$B$2</c:f>
              <c:numCache>
                <c:formatCode>General</c:formatCode>
                <c:ptCount val="1"/>
                <c:pt idx="0">
                  <c:v>63.4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4B-4DD3-A601-4A3FF5D417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Simulator</c:v>
                </c:pt>
              </c:strCache>
            </c:strRef>
          </c:tx>
          <c:invertIfNegative val="0"/>
          <c:val>
            <c:numRef>
              <c:f>Sheet1!$C$2</c:f>
              <c:numCache>
                <c:formatCode>General</c:formatCode>
                <c:ptCount val="1"/>
                <c:pt idx="0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4B-4DD3-A601-4A3FF5D4178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Specimen 1</c:v>
                </c:pt>
              </c:strCache>
            </c:strRef>
          </c:tx>
          <c:invertIfNegative val="0"/>
          <c:val>
            <c:numRef>
              <c:f>Sheet1!$D$2</c:f>
              <c:numCache>
                <c:formatCode>General</c:formatCode>
                <c:ptCount val="1"/>
                <c:pt idx="0">
                  <c:v>68.099999999999994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4B-4DD3-A601-4A3FF5D4178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Specimen 2</c:v>
                </c:pt>
              </c:strCache>
            </c:strRef>
          </c:tx>
          <c:invertIfNegative val="0"/>
          <c:val>
            <c:numRef>
              <c:f>Sheet1!$E$2</c:f>
              <c:numCache>
                <c:formatCode>General</c:formatCode>
                <c:ptCount val="1"/>
                <c:pt idx="0">
                  <c:v>70.8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4B-4DD3-A601-4A3FF5D4178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Specimen 3</c:v>
                </c:pt>
              </c:strCache>
            </c:strRef>
          </c:tx>
          <c:invertIfNegative val="0"/>
          <c:val>
            <c:numRef>
              <c:f>Sheet1!$F$2</c:f>
              <c:numCache>
                <c:formatCode>General</c:formatCode>
                <c:ptCount val="1"/>
                <c:pt idx="0">
                  <c:v>69.099999999999994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E4B-4DD3-A601-4A3FF5D417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4755096"/>
        <c:axId val="334760976"/>
      </c:barChart>
      <c:catAx>
        <c:axId val="334755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4760976"/>
        <c:crosses val="autoZero"/>
        <c:auto val="1"/>
        <c:lblAlgn val="ctr"/>
        <c:lblOffset val="100"/>
        <c:noMultiLvlLbl val="0"/>
      </c:catAx>
      <c:valAx>
        <c:axId val="334760976"/>
        <c:scaling>
          <c:orientation val="minMax"/>
          <c:min val="4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47550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Reference</c:v>
                </c:pt>
              </c:strCache>
            </c:strRef>
          </c:tx>
          <c:invertIfNegative val="0"/>
          <c:val>
            <c:numRef>
              <c:f>Sheet1!$B$2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25-4FD1-967C-A1A87518DE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Simulator</c:v>
                </c:pt>
              </c:strCache>
            </c:strRef>
          </c:tx>
          <c:invertIfNegative val="0"/>
          <c:val>
            <c:numRef>
              <c:f>Sheet1!$C$2</c:f>
              <c:numCache>
                <c:formatCode>General</c:formatCode>
                <c:ptCount val="1"/>
                <c:pt idx="0">
                  <c:v>27.9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25-4FD1-967C-A1A87518DE2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Specimen 1</c:v>
                </c:pt>
              </c:strCache>
            </c:strRef>
          </c:tx>
          <c:invertIfNegative val="0"/>
          <c:val>
            <c:numRef>
              <c:f>Sheet1!$D$2</c:f>
              <c:numCache>
                <c:formatCode>General</c:formatCode>
                <c:ptCount val="1"/>
                <c:pt idx="0">
                  <c:v>27.9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25-4FD1-967C-A1A87518DE2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Specimen 2</c:v>
                </c:pt>
              </c:strCache>
            </c:strRef>
          </c:tx>
          <c:invertIfNegative val="0"/>
          <c:val>
            <c:numRef>
              <c:f>Sheet1!$E$2</c:f>
              <c:numCache>
                <c:formatCode>General</c:formatCode>
                <c:ptCount val="1"/>
                <c:pt idx="0">
                  <c:v>29.6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E25-4FD1-967C-A1A87518DE2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Specimen 3</c:v>
                </c:pt>
              </c:strCache>
            </c:strRef>
          </c:tx>
          <c:invertIfNegative val="0"/>
          <c:val>
            <c:numRef>
              <c:f>Sheet1!$F$2</c:f>
              <c:numCache>
                <c:formatCode>General</c:formatCode>
                <c:ptCount val="1"/>
                <c:pt idx="0">
                  <c:v>29.9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E25-4FD1-967C-A1A87518DE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4761368"/>
        <c:axId val="334756664"/>
      </c:barChart>
      <c:catAx>
        <c:axId val="334761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4756664"/>
        <c:crosses val="autoZero"/>
        <c:auto val="1"/>
        <c:lblAlgn val="ctr"/>
        <c:lblOffset val="100"/>
        <c:noMultiLvlLbl val="0"/>
      </c:catAx>
      <c:valAx>
        <c:axId val="334756664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47613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298673282278072"/>
          <c:y val="3.2023375984251971E-2"/>
          <c:w val="0.74395390644662562"/>
          <c:h val="0.897247785433070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Reference</c:v>
                </c:pt>
              </c:strCache>
            </c:strRef>
          </c:tx>
          <c:invertIfNegative val="0"/>
          <c:val>
            <c:numRef>
              <c:f>Sheet1!$B$2</c:f>
              <c:numCache>
                <c:formatCode>General</c:formatCode>
                <c:ptCount val="1"/>
                <c:pt idx="0">
                  <c:v>30.1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94-448C-A98D-9F7803FB9DE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Simulator</c:v>
                </c:pt>
              </c:strCache>
            </c:strRef>
          </c:tx>
          <c:invertIfNegative val="0"/>
          <c:val>
            <c:numRef>
              <c:f>Sheet1!$C$2</c:f>
              <c:numCache>
                <c:formatCode>General</c:formatCode>
                <c:ptCount val="1"/>
                <c:pt idx="0">
                  <c:v>30.9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94-448C-A98D-9F7803FB9DE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Specimen 1</c:v>
                </c:pt>
              </c:strCache>
            </c:strRef>
          </c:tx>
          <c:invertIfNegative val="0"/>
          <c:val>
            <c:numRef>
              <c:f>Sheet1!$D$2</c:f>
              <c:numCache>
                <c:formatCode>General</c:formatCode>
                <c:ptCount val="1"/>
                <c:pt idx="0">
                  <c:v>32.9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94-448C-A98D-9F7803FB9DE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Specimen 2</c:v>
                </c:pt>
              </c:strCache>
            </c:strRef>
          </c:tx>
          <c:invertIfNegative val="0"/>
          <c:val>
            <c:numRef>
              <c:f>Sheet1!$E$2</c:f>
              <c:numCache>
                <c:formatCode>General</c:formatCode>
                <c:ptCount val="1"/>
                <c:pt idx="0">
                  <c:v>31.1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D94-448C-A98D-9F7803FB9DE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Specimen 3</c:v>
                </c:pt>
              </c:strCache>
            </c:strRef>
          </c:tx>
          <c:invertIfNegative val="0"/>
          <c:val>
            <c:numRef>
              <c:f>Sheet1!$F$2</c:f>
              <c:numCache>
                <c:formatCode>General</c:formatCode>
                <c:ptCount val="1"/>
                <c:pt idx="0">
                  <c:v>32.4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94-448C-A98D-9F7803FB9D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4757840"/>
        <c:axId val="468681160"/>
      </c:barChart>
      <c:catAx>
        <c:axId val="3347578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68681160"/>
        <c:crosses val="autoZero"/>
        <c:auto val="1"/>
        <c:lblAlgn val="ctr"/>
        <c:lblOffset val="100"/>
        <c:noMultiLvlLbl val="0"/>
      </c:catAx>
      <c:valAx>
        <c:axId val="468681160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4757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Simulator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1-0E30-4D6B-B9C8-B2FF3572DED7}"/>
              </c:ext>
            </c:extLst>
          </c:dPt>
          <c:val>
            <c:numRef>
              <c:f>Sheet1!$B$2</c:f>
              <c:numCache>
                <c:formatCode>General</c:formatCode>
                <c:ptCount val="1"/>
                <c:pt idx="0">
                  <c:v>0.1841929002009377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30-4D6B-B9C8-B2FF3572DE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Specimen 1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val>
            <c:numRef>
              <c:f>Sheet1!$C$2</c:f>
              <c:numCache>
                <c:formatCode>General</c:formatCode>
                <c:ptCount val="1"/>
                <c:pt idx="0">
                  <c:v>0.23373983739837398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E30-4D6B-B9C8-B2FF3572DED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Specimen 2</c:v>
                </c:pt>
              </c:strCache>
            </c:strRef>
          </c:tx>
          <c:invertIfNegative val="0"/>
          <c:val>
            <c:numRef>
              <c:f>Sheet1!$D$2</c:f>
              <c:numCache>
                <c:formatCode>General</c:formatCode>
                <c:ptCount val="1"/>
                <c:pt idx="0">
                  <c:v>0.25916055962691542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E30-4D6B-B9C8-B2FF3572DED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Specimen 3</c:v>
                </c:pt>
              </c:strCache>
            </c:strRef>
          </c:tx>
          <c:invertIfNegative val="0"/>
          <c:val>
            <c:numRef>
              <c:f>Sheet1!$E$2</c:f>
              <c:numCache>
                <c:formatCode>General</c:formatCode>
                <c:ptCount val="1"/>
                <c:pt idx="0">
                  <c:v>0.28268309377138945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E30-4D6B-B9C8-B2FF3572D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8173048"/>
        <c:axId val="468173440"/>
      </c:barChart>
      <c:catAx>
        <c:axId val="4681730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8173440"/>
        <c:crosses val="autoZero"/>
        <c:auto val="1"/>
        <c:lblAlgn val="ctr"/>
        <c:lblOffset val="100"/>
        <c:noMultiLvlLbl val="0"/>
      </c:catAx>
      <c:valAx>
        <c:axId val="468173440"/>
        <c:scaling>
          <c:orientation val="minMax"/>
        </c:scaling>
        <c:delete val="0"/>
        <c:axPos val="l"/>
        <c:majorGridlines/>
        <c:numFmt formatCode="General" sourceLinked="0"/>
        <c:majorTickMark val="none"/>
        <c:minorTickMark val="none"/>
        <c:tickLblPos val="nextTo"/>
        <c:crossAx val="4681730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4876968503937E-2"/>
          <c:y val="6.3273375984251964E-2"/>
          <c:w val="0.72814590483881825"/>
          <c:h val="0.897247785433070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Simulator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val>
            <c:numRef>
              <c:f>Sheet1!$B$2</c:f>
              <c:numCache>
                <c:formatCode>General</c:formatCode>
                <c:ptCount val="1"/>
                <c:pt idx="0">
                  <c:v>1.4581497797356828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C1-4364-9D59-67625BC27D3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Specimen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</c:spPr>
            <c:extLst>
              <c:ext xmlns:c16="http://schemas.microsoft.com/office/drawing/2014/chart" uri="{C3380CC4-5D6E-409C-BE32-E72D297353CC}">
                <c16:uniqueId val="{00000002-D6C1-4364-9D59-67625BC27D37}"/>
              </c:ext>
            </c:extLst>
          </c:dPt>
          <c:val>
            <c:numRef>
              <c:f>Sheet1!$C$2</c:f>
              <c:numCache>
                <c:formatCode>General</c:formatCode>
                <c:ptCount val="1"/>
                <c:pt idx="0">
                  <c:v>2.0056497175141241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6C1-4364-9D59-67625BC27D3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Specimen 2</c:v>
                </c:pt>
              </c:strCache>
            </c:strRef>
          </c:tx>
          <c:invertIfNegative val="0"/>
          <c:val>
            <c:numRef>
              <c:f>Sheet1!$D$2</c:f>
              <c:numCache>
                <c:formatCode>General</c:formatCode>
                <c:ptCount val="1"/>
                <c:pt idx="0">
                  <c:v>2.0115774240231548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C1-4364-9D59-67625BC27D3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Specimen 3</c:v>
                </c:pt>
              </c:strCache>
            </c:strRef>
          </c:tx>
          <c:invertIfNegative val="0"/>
          <c:val>
            <c:numRef>
              <c:f>Sheet1!$E$2</c:f>
              <c:numCache>
                <c:formatCode>General</c:formatCode>
                <c:ptCount val="1"/>
                <c:pt idx="0">
                  <c:v>2.4545454545454546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6C1-4364-9D59-67625BC27D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8174224"/>
        <c:axId val="468174616"/>
      </c:barChart>
      <c:catAx>
        <c:axId val="468174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68174616"/>
        <c:crosses val="autoZero"/>
        <c:auto val="1"/>
        <c:lblAlgn val="ctr"/>
        <c:lblOffset val="100"/>
        <c:noMultiLvlLbl val="0"/>
      </c:catAx>
      <c:valAx>
        <c:axId val="4681746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681742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wmf"/><Relationship Id="rId1" Type="http://schemas.openxmlformats.org/officeDocument/2006/relationships/image" Target="../media/image111.wmf"/><Relationship Id="rId4" Type="http://schemas.openxmlformats.org/officeDocument/2006/relationships/image" Target="../media/image11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Relationship Id="rId4" Type="http://schemas.openxmlformats.org/officeDocument/2006/relationships/image" Target="../media/image1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2882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809F288-7F32-4137-8DFA-1FFB21C9003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32138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2"/>
            <a:ext cx="5206154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2882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AE19B67-71E0-4755-8DDE-F843FE0DEDB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769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E19B67-71E0-4755-8DDE-F843FE0DEDB4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3264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because a</a:t>
            </a:r>
            <a:r>
              <a:rPr lang="en-US" baseline="0" dirty="0" smtClean="0"/>
              <a:t> true bias error can be corrected, which leaves only a random error (along with any error involved in the correction).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9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95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Both error types are propagated via the same sum-squared methods.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17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952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Both error types are propagated via the same sum-squared methods.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17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E19B67-71E0-4755-8DDE-F843FE0DEDB4}" type="slidenum">
              <a:rPr lang="fr-FR" smtClean="0"/>
              <a:pPr>
                <a:defRPr/>
              </a:pPr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736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E19B67-71E0-4755-8DDE-F843FE0DEDB4}" type="slidenum">
              <a:rPr lang="fr-FR" smtClean="0"/>
              <a:pPr>
                <a:defRPr/>
              </a:pPr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5437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E19B67-71E0-4755-8DDE-F843FE0DEDB4}" type="slidenum">
              <a:rPr lang="fr-FR" smtClean="0"/>
              <a:pPr>
                <a:defRPr/>
              </a:pPr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9893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E19B67-71E0-4755-8DDE-F843FE0DEDB4}" type="slidenum">
              <a:rPr lang="fr-FR" smtClean="0"/>
              <a:pPr>
                <a:defRPr/>
              </a:pPr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8012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03"/>
          <p:cNvGrpSpPr>
            <a:grpSpLocks/>
          </p:cNvGrpSpPr>
          <p:nvPr userDrawn="1"/>
        </p:nvGrpSpPr>
        <p:grpSpPr bwMode="auto">
          <a:xfrm>
            <a:off x="6051550" y="368300"/>
            <a:ext cx="2697163" cy="585788"/>
            <a:chOff x="1610" y="2863"/>
            <a:chExt cx="3221" cy="699"/>
          </a:xfrm>
        </p:grpSpPr>
        <p:sp>
          <p:nvSpPr>
            <p:cNvPr id="5" name="Freeform 1704"/>
            <p:cNvSpPr>
              <a:spLocks/>
            </p:cNvSpPr>
            <p:nvPr/>
          </p:nvSpPr>
          <p:spPr bwMode="auto">
            <a:xfrm>
              <a:off x="1610" y="2971"/>
              <a:ext cx="264" cy="449"/>
            </a:xfrm>
            <a:custGeom>
              <a:avLst/>
              <a:gdLst>
                <a:gd name="T0" fmla="*/ 142 w 264"/>
                <a:gd name="T1" fmla="*/ 179 h 449"/>
                <a:gd name="T2" fmla="*/ 210 w 264"/>
                <a:gd name="T3" fmla="*/ 216 h 449"/>
                <a:gd name="T4" fmla="*/ 247 w 264"/>
                <a:gd name="T5" fmla="*/ 253 h 449"/>
                <a:gd name="T6" fmla="*/ 256 w 264"/>
                <a:gd name="T7" fmla="*/ 267 h 449"/>
                <a:gd name="T8" fmla="*/ 264 w 264"/>
                <a:gd name="T9" fmla="*/ 298 h 449"/>
                <a:gd name="T10" fmla="*/ 264 w 264"/>
                <a:gd name="T11" fmla="*/ 318 h 449"/>
                <a:gd name="T12" fmla="*/ 253 w 264"/>
                <a:gd name="T13" fmla="*/ 369 h 449"/>
                <a:gd name="T14" fmla="*/ 222 w 264"/>
                <a:gd name="T15" fmla="*/ 412 h 449"/>
                <a:gd name="T16" fmla="*/ 199 w 264"/>
                <a:gd name="T17" fmla="*/ 429 h 449"/>
                <a:gd name="T18" fmla="*/ 148 w 264"/>
                <a:gd name="T19" fmla="*/ 446 h 449"/>
                <a:gd name="T20" fmla="*/ 122 w 264"/>
                <a:gd name="T21" fmla="*/ 449 h 449"/>
                <a:gd name="T22" fmla="*/ 60 w 264"/>
                <a:gd name="T23" fmla="*/ 440 h 449"/>
                <a:gd name="T24" fmla="*/ 34 w 264"/>
                <a:gd name="T25" fmla="*/ 429 h 449"/>
                <a:gd name="T26" fmla="*/ 0 w 264"/>
                <a:gd name="T27" fmla="*/ 318 h 449"/>
                <a:gd name="T28" fmla="*/ 9 w 264"/>
                <a:gd name="T29" fmla="*/ 338 h 449"/>
                <a:gd name="T30" fmla="*/ 28 w 264"/>
                <a:gd name="T31" fmla="*/ 375 h 449"/>
                <a:gd name="T32" fmla="*/ 43 w 264"/>
                <a:gd name="T33" fmla="*/ 392 h 449"/>
                <a:gd name="T34" fmla="*/ 74 w 264"/>
                <a:gd name="T35" fmla="*/ 415 h 449"/>
                <a:gd name="T36" fmla="*/ 116 w 264"/>
                <a:gd name="T37" fmla="*/ 423 h 449"/>
                <a:gd name="T38" fmla="*/ 139 w 264"/>
                <a:gd name="T39" fmla="*/ 421 h 449"/>
                <a:gd name="T40" fmla="*/ 173 w 264"/>
                <a:gd name="T41" fmla="*/ 406 h 449"/>
                <a:gd name="T42" fmla="*/ 185 w 264"/>
                <a:gd name="T43" fmla="*/ 395 h 449"/>
                <a:gd name="T44" fmla="*/ 199 w 264"/>
                <a:gd name="T45" fmla="*/ 367 h 449"/>
                <a:gd name="T46" fmla="*/ 205 w 264"/>
                <a:gd name="T47" fmla="*/ 335 h 449"/>
                <a:gd name="T48" fmla="*/ 205 w 264"/>
                <a:gd name="T49" fmla="*/ 318 h 449"/>
                <a:gd name="T50" fmla="*/ 193 w 264"/>
                <a:gd name="T51" fmla="*/ 290 h 449"/>
                <a:gd name="T52" fmla="*/ 185 w 264"/>
                <a:gd name="T53" fmla="*/ 278 h 449"/>
                <a:gd name="T54" fmla="*/ 97 w 264"/>
                <a:gd name="T55" fmla="*/ 230 h 449"/>
                <a:gd name="T56" fmla="*/ 74 w 264"/>
                <a:gd name="T57" fmla="*/ 219 h 449"/>
                <a:gd name="T58" fmla="*/ 37 w 264"/>
                <a:gd name="T59" fmla="*/ 193 h 449"/>
                <a:gd name="T60" fmla="*/ 26 w 264"/>
                <a:gd name="T61" fmla="*/ 179 h 449"/>
                <a:gd name="T62" fmla="*/ 9 w 264"/>
                <a:gd name="T63" fmla="*/ 148 h 449"/>
                <a:gd name="T64" fmla="*/ 3 w 264"/>
                <a:gd name="T65" fmla="*/ 114 h 449"/>
                <a:gd name="T66" fmla="*/ 6 w 264"/>
                <a:gd name="T67" fmla="*/ 88 h 449"/>
                <a:gd name="T68" fmla="*/ 26 w 264"/>
                <a:gd name="T69" fmla="*/ 45 h 449"/>
                <a:gd name="T70" fmla="*/ 43 w 264"/>
                <a:gd name="T71" fmla="*/ 28 h 449"/>
                <a:gd name="T72" fmla="*/ 85 w 264"/>
                <a:gd name="T73" fmla="*/ 6 h 449"/>
                <a:gd name="T74" fmla="*/ 136 w 264"/>
                <a:gd name="T75" fmla="*/ 0 h 449"/>
                <a:gd name="T76" fmla="*/ 162 w 264"/>
                <a:gd name="T77" fmla="*/ 0 h 449"/>
                <a:gd name="T78" fmla="*/ 207 w 264"/>
                <a:gd name="T79" fmla="*/ 14 h 449"/>
                <a:gd name="T80" fmla="*/ 230 w 264"/>
                <a:gd name="T81" fmla="*/ 108 h 449"/>
                <a:gd name="T82" fmla="*/ 227 w 264"/>
                <a:gd name="T83" fmla="*/ 94 h 449"/>
                <a:gd name="T84" fmla="*/ 207 w 264"/>
                <a:gd name="T85" fmla="*/ 65 h 449"/>
                <a:gd name="T86" fmla="*/ 196 w 264"/>
                <a:gd name="T87" fmla="*/ 51 h 449"/>
                <a:gd name="T88" fmla="*/ 165 w 264"/>
                <a:gd name="T89" fmla="*/ 31 h 449"/>
                <a:gd name="T90" fmla="*/ 128 w 264"/>
                <a:gd name="T91" fmla="*/ 26 h 449"/>
                <a:gd name="T92" fmla="*/ 108 w 264"/>
                <a:gd name="T93" fmla="*/ 26 h 449"/>
                <a:gd name="T94" fmla="*/ 82 w 264"/>
                <a:gd name="T95" fmla="*/ 37 h 449"/>
                <a:gd name="T96" fmla="*/ 71 w 264"/>
                <a:gd name="T97" fmla="*/ 48 h 449"/>
                <a:gd name="T98" fmla="*/ 60 w 264"/>
                <a:gd name="T99" fmla="*/ 68 h 449"/>
                <a:gd name="T100" fmla="*/ 54 w 264"/>
                <a:gd name="T101" fmla="*/ 94 h 449"/>
                <a:gd name="T102" fmla="*/ 57 w 264"/>
                <a:gd name="T103" fmla="*/ 108 h 449"/>
                <a:gd name="T104" fmla="*/ 65 w 264"/>
                <a:gd name="T105" fmla="*/ 128 h 449"/>
                <a:gd name="T106" fmla="*/ 71 w 264"/>
                <a:gd name="T107" fmla="*/ 139 h 449"/>
                <a:gd name="T108" fmla="*/ 142 w 264"/>
                <a:gd name="T109" fmla="*/ 179 h 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64" h="449">
                  <a:moveTo>
                    <a:pt x="142" y="179"/>
                  </a:moveTo>
                  <a:lnTo>
                    <a:pt x="142" y="179"/>
                  </a:lnTo>
                  <a:lnTo>
                    <a:pt x="210" y="216"/>
                  </a:lnTo>
                  <a:lnTo>
                    <a:pt x="230" y="233"/>
                  </a:lnTo>
                  <a:lnTo>
                    <a:pt x="247" y="253"/>
                  </a:lnTo>
                  <a:lnTo>
                    <a:pt x="256" y="267"/>
                  </a:lnTo>
                  <a:lnTo>
                    <a:pt x="261" y="281"/>
                  </a:lnTo>
                  <a:lnTo>
                    <a:pt x="264" y="298"/>
                  </a:lnTo>
                  <a:lnTo>
                    <a:pt x="264" y="318"/>
                  </a:lnTo>
                  <a:lnTo>
                    <a:pt x="261" y="347"/>
                  </a:lnTo>
                  <a:lnTo>
                    <a:pt x="253" y="369"/>
                  </a:lnTo>
                  <a:lnTo>
                    <a:pt x="239" y="392"/>
                  </a:lnTo>
                  <a:lnTo>
                    <a:pt x="222" y="412"/>
                  </a:lnTo>
                  <a:lnTo>
                    <a:pt x="199" y="429"/>
                  </a:lnTo>
                  <a:lnTo>
                    <a:pt x="173" y="440"/>
                  </a:lnTo>
                  <a:lnTo>
                    <a:pt x="148" y="446"/>
                  </a:lnTo>
                  <a:lnTo>
                    <a:pt x="122" y="449"/>
                  </a:lnTo>
                  <a:lnTo>
                    <a:pt x="88" y="446"/>
                  </a:lnTo>
                  <a:lnTo>
                    <a:pt x="60" y="440"/>
                  </a:lnTo>
                  <a:lnTo>
                    <a:pt x="34" y="429"/>
                  </a:lnTo>
                  <a:lnTo>
                    <a:pt x="3" y="415"/>
                  </a:lnTo>
                  <a:lnTo>
                    <a:pt x="0" y="318"/>
                  </a:lnTo>
                  <a:lnTo>
                    <a:pt x="9" y="338"/>
                  </a:lnTo>
                  <a:lnTo>
                    <a:pt x="17" y="358"/>
                  </a:lnTo>
                  <a:lnTo>
                    <a:pt x="28" y="375"/>
                  </a:lnTo>
                  <a:lnTo>
                    <a:pt x="43" y="392"/>
                  </a:lnTo>
                  <a:lnTo>
                    <a:pt x="57" y="406"/>
                  </a:lnTo>
                  <a:lnTo>
                    <a:pt x="74" y="415"/>
                  </a:lnTo>
                  <a:lnTo>
                    <a:pt x="94" y="421"/>
                  </a:lnTo>
                  <a:lnTo>
                    <a:pt x="116" y="423"/>
                  </a:lnTo>
                  <a:lnTo>
                    <a:pt x="139" y="421"/>
                  </a:lnTo>
                  <a:lnTo>
                    <a:pt x="156" y="415"/>
                  </a:lnTo>
                  <a:lnTo>
                    <a:pt x="173" y="406"/>
                  </a:lnTo>
                  <a:lnTo>
                    <a:pt x="185" y="395"/>
                  </a:lnTo>
                  <a:lnTo>
                    <a:pt x="193" y="381"/>
                  </a:lnTo>
                  <a:lnTo>
                    <a:pt x="199" y="367"/>
                  </a:lnTo>
                  <a:lnTo>
                    <a:pt x="205" y="352"/>
                  </a:lnTo>
                  <a:lnTo>
                    <a:pt x="205" y="335"/>
                  </a:lnTo>
                  <a:lnTo>
                    <a:pt x="205" y="318"/>
                  </a:lnTo>
                  <a:lnTo>
                    <a:pt x="199" y="301"/>
                  </a:lnTo>
                  <a:lnTo>
                    <a:pt x="193" y="290"/>
                  </a:lnTo>
                  <a:lnTo>
                    <a:pt x="185" y="278"/>
                  </a:lnTo>
                  <a:lnTo>
                    <a:pt x="153" y="259"/>
                  </a:lnTo>
                  <a:lnTo>
                    <a:pt x="97" y="230"/>
                  </a:lnTo>
                  <a:lnTo>
                    <a:pt x="74" y="219"/>
                  </a:lnTo>
                  <a:lnTo>
                    <a:pt x="54" y="205"/>
                  </a:lnTo>
                  <a:lnTo>
                    <a:pt x="37" y="193"/>
                  </a:lnTo>
                  <a:lnTo>
                    <a:pt x="26" y="179"/>
                  </a:lnTo>
                  <a:lnTo>
                    <a:pt x="14" y="165"/>
                  </a:lnTo>
                  <a:lnTo>
                    <a:pt x="9" y="148"/>
                  </a:lnTo>
                  <a:lnTo>
                    <a:pt x="3" y="131"/>
                  </a:lnTo>
                  <a:lnTo>
                    <a:pt x="3" y="114"/>
                  </a:lnTo>
                  <a:lnTo>
                    <a:pt x="6" y="88"/>
                  </a:lnTo>
                  <a:lnTo>
                    <a:pt x="11" y="65"/>
                  </a:lnTo>
                  <a:lnTo>
                    <a:pt x="26" y="45"/>
                  </a:lnTo>
                  <a:lnTo>
                    <a:pt x="43" y="28"/>
                  </a:lnTo>
                  <a:lnTo>
                    <a:pt x="65" y="17"/>
                  </a:lnTo>
                  <a:lnTo>
                    <a:pt x="85" y="6"/>
                  </a:lnTo>
                  <a:lnTo>
                    <a:pt x="111" y="0"/>
                  </a:lnTo>
                  <a:lnTo>
                    <a:pt x="136" y="0"/>
                  </a:lnTo>
                  <a:lnTo>
                    <a:pt x="162" y="0"/>
                  </a:lnTo>
                  <a:lnTo>
                    <a:pt x="185" y="6"/>
                  </a:lnTo>
                  <a:lnTo>
                    <a:pt x="207" y="14"/>
                  </a:lnTo>
                  <a:lnTo>
                    <a:pt x="227" y="23"/>
                  </a:lnTo>
                  <a:lnTo>
                    <a:pt x="230" y="108"/>
                  </a:lnTo>
                  <a:lnTo>
                    <a:pt x="227" y="94"/>
                  </a:lnTo>
                  <a:lnTo>
                    <a:pt x="219" y="80"/>
                  </a:lnTo>
                  <a:lnTo>
                    <a:pt x="207" y="65"/>
                  </a:lnTo>
                  <a:lnTo>
                    <a:pt x="196" y="51"/>
                  </a:lnTo>
                  <a:lnTo>
                    <a:pt x="182" y="40"/>
                  </a:lnTo>
                  <a:lnTo>
                    <a:pt x="165" y="31"/>
                  </a:lnTo>
                  <a:lnTo>
                    <a:pt x="148" y="28"/>
                  </a:lnTo>
                  <a:lnTo>
                    <a:pt x="128" y="26"/>
                  </a:lnTo>
                  <a:lnTo>
                    <a:pt x="108" y="26"/>
                  </a:lnTo>
                  <a:lnTo>
                    <a:pt x="94" y="31"/>
                  </a:lnTo>
                  <a:lnTo>
                    <a:pt x="82" y="37"/>
                  </a:lnTo>
                  <a:lnTo>
                    <a:pt x="71" y="48"/>
                  </a:lnTo>
                  <a:lnTo>
                    <a:pt x="65" y="57"/>
                  </a:lnTo>
                  <a:lnTo>
                    <a:pt x="60" y="68"/>
                  </a:lnTo>
                  <a:lnTo>
                    <a:pt x="57" y="82"/>
                  </a:lnTo>
                  <a:lnTo>
                    <a:pt x="54" y="94"/>
                  </a:lnTo>
                  <a:lnTo>
                    <a:pt x="57" y="108"/>
                  </a:lnTo>
                  <a:lnTo>
                    <a:pt x="60" y="119"/>
                  </a:lnTo>
                  <a:lnTo>
                    <a:pt x="65" y="128"/>
                  </a:lnTo>
                  <a:lnTo>
                    <a:pt x="71" y="139"/>
                  </a:lnTo>
                  <a:lnTo>
                    <a:pt x="99" y="156"/>
                  </a:lnTo>
                  <a:lnTo>
                    <a:pt x="142" y="17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6" name="Freeform 1705"/>
            <p:cNvSpPr>
              <a:spLocks noEditPoints="1"/>
            </p:cNvSpPr>
            <p:nvPr/>
          </p:nvSpPr>
          <p:spPr bwMode="auto">
            <a:xfrm>
              <a:off x="1900" y="3110"/>
              <a:ext cx="281" cy="310"/>
            </a:xfrm>
            <a:custGeom>
              <a:avLst/>
              <a:gdLst>
                <a:gd name="T0" fmla="*/ 142 w 281"/>
                <a:gd name="T1" fmla="*/ 0 h 310"/>
                <a:gd name="T2" fmla="*/ 184 w 281"/>
                <a:gd name="T3" fmla="*/ 6 h 310"/>
                <a:gd name="T4" fmla="*/ 218 w 281"/>
                <a:gd name="T5" fmla="*/ 23 h 310"/>
                <a:gd name="T6" fmla="*/ 235 w 281"/>
                <a:gd name="T7" fmla="*/ 34 h 310"/>
                <a:gd name="T8" fmla="*/ 258 w 281"/>
                <a:gd name="T9" fmla="*/ 63 h 310"/>
                <a:gd name="T10" fmla="*/ 267 w 281"/>
                <a:gd name="T11" fmla="*/ 80 h 310"/>
                <a:gd name="T12" fmla="*/ 278 w 281"/>
                <a:gd name="T13" fmla="*/ 117 h 310"/>
                <a:gd name="T14" fmla="*/ 281 w 281"/>
                <a:gd name="T15" fmla="*/ 156 h 310"/>
                <a:gd name="T16" fmla="*/ 281 w 281"/>
                <a:gd name="T17" fmla="*/ 174 h 310"/>
                <a:gd name="T18" fmla="*/ 272 w 281"/>
                <a:gd name="T19" fmla="*/ 210 h 310"/>
                <a:gd name="T20" fmla="*/ 264 w 281"/>
                <a:gd name="T21" fmla="*/ 230 h 310"/>
                <a:gd name="T22" fmla="*/ 241 w 281"/>
                <a:gd name="T23" fmla="*/ 262 h 310"/>
                <a:gd name="T24" fmla="*/ 213 w 281"/>
                <a:gd name="T25" fmla="*/ 290 h 310"/>
                <a:gd name="T26" fmla="*/ 196 w 281"/>
                <a:gd name="T27" fmla="*/ 299 h 310"/>
                <a:gd name="T28" fmla="*/ 159 w 281"/>
                <a:gd name="T29" fmla="*/ 310 h 310"/>
                <a:gd name="T30" fmla="*/ 139 w 281"/>
                <a:gd name="T31" fmla="*/ 310 h 310"/>
                <a:gd name="T32" fmla="*/ 93 w 281"/>
                <a:gd name="T33" fmla="*/ 304 h 310"/>
                <a:gd name="T34" fmla="*/ 65 w 281"/>
                <a:gd name="T35" fmla="*/ 293 h 310"/>
                <a:gd name="T36" fmla="*/ 45 w 281"/>
                <a:gd name="T37" fmla="*/ 273 h 310"/>
                <a:gd name="T38" fmla="*/ 34 w 281"/>
                <a:gd name="T39" fmla="*/ 264 h 310"/>
                <a:gd name="T40" fmla="*/ 8 w 281"/>
                <a:gd name="T41" fmla="*/ 213 h 310"/>
                <a:gd name="T42" fmla="*/ 0 w 281"/>
                <a:gd name="T43" fmla="*/ 156 h 310"/>
                <a:gd name="T44" fmla="*/ 0 w 281"/>
                <a:gd name="T45" fmla="*/ 137 h 310"/>
                <a:gd name="T46" fmla="*/ 8 w 281"/>
                <a:gd name="T47" fmla="*/ 100 h 310"/>
                <a:gd name="T48" fmla="*/ 17 w 281"/>
                <a:gd name="T49" fmla="*/ 80 h 310"/>
                <a:gd name="T50" fmla="*/ 37 w 281"/>
                <a:gd name="T51" fmla="*/ 49 h 310"/>
                <a:gd name="T52" fmla="*/ 68 w 281"/>
                <a:gd name="T53" fmla="*/ 23 h 310"/>
                <a:gd name="T54" fmla="*/ 82 w 281"/>
                <a:gd name="T55" fmla="*/ 12 h 310"/>
                <a:gd name="T56" fmla="*/ 122 w 281"/>
                <a:gd name="T57" fmla="*/ 0 h 310"/>
                <a:gd name="T58" fmla="*/ 142 w 281"/>
                <a:gd name="T59" fmla="*/ 0 h 310"/>
                <a:gd name="T60" fmla="*/ 136 w 281"/>
                <a:gd name="T61" fmla="*/ 23 h 310"/>
                <a:gd name="T62" fmla="*/ 99 w 281"/>
                <a:gd name="T63" fmla="*/ 34 h 310"/>
                <a:gd name="T64" fmla="*/ 76 w 281"/>
                <a:gd name="T65" fmla="*/ 66 h 310"/>
                <a:gd name="T66" fmla="*/ 68 w 281"/>
                <a:gd name="T67" fmla="*/ 85 h 310"/>
                <a:gd name="T68" fmla="*/ 57 w 281"/>
                <a:gd name="T69" fmla="*/ 131 h 310"/>
                <a:gd name="T70" fmla="*/ 57 w 281"/>
                <a:gd name="T71" fmla="*/ 159 h 310"/>
                <a:gd name="T72" fmla="*/ 65 w 281"/>
                <a:gd name="T73" fmla="*/ 210 h 310"/>
                <a:gd name="T74" fmla="*/ 82 w 281"/>
                <a:gd name="T75" fmla="*/ 250 h 310"/>
                <a:gd name="T76" fmla="*/ 96 w 281"/>
                <a:gd name="T77" fmla="*/ 267 h 310"/>
                <a:gd name="T78" fmla="*/ 128 w 281"/>
                <a:gd name="T79" fmla="*/ 284 h 310"/>
                <a:gd name="T80" fmla="*/ 145 w 281"/>
                <a:gd name="T81" fmla="*/ 284 h 310"/>
                <a:gd name="T82" fmla="*/ 179 w 281"/>
                <a:gd name="T83" fmla="*/ 273 h 310"/>
                <a:gd name="T84" fmla="*/ 204 w 281"/>
                <a:gd name="T85" fmla="*/ 245 h 310"/>
                <a:gd name="T86" fmla="*/ 213 w 281"/>
                <a:gd name="T87" fmla="*/ 225 h 310"/>
                <a:gd name="T88" fmla="*/ 224 w 281"/>
                <a:gd name="T89" fmla="*/ 179 h 310"/>
                <a:gd name="T90" fmla="*/ 224 w 281"/>
                <a:gd name="T91" fmla="*/ 151 h 310"/>
                <a:gd name="T92" fmla="*/ 210 w 281"/>
                <a:gd name="T93" fmla="*/ 85 h 310"/>
                <a:gd name="T94" fmla="*/ 199 w 281"/>
                <a:gd name="T95" fmla="*/ 60 h 310"/>
                <a:gd name="T96" fmla="*/ 182 w 281"/>
                <a:gd name="T97" fmla="*/ 40 h 310"/>
                <a:gd name="T98" fmla="*/ 162 w 281"/>
                <a:gd name="T99" fmla="*/ 29 h 310"/>
                <a:gd name="T100" fmla="*/ 136 w 281"/>
                <a:gd name="T101" fmla="*/ 23 h 31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81" h="310">
                  <a:moveTo>
                    <a:pt x="142" y="0"/>
                  </a:moveTo>
                  <a:lnTo>
                    <a:pt x="142" y="0"/>
                  </a:lnTo>
                  <a:lnTo>
                    <a:pt x="164" y="0"/>
                  </a:lnTo>
                  <a:lnTo>
                    <a:pt x="184" y="6"/>
                  </a:lnTo>
                  <a:lnTo>
                    <a:pt x="201" y="12"/>
                  </a:lnTo>
                  <a:lnTo>
                    <a:pt x="218" y="23"/>
                  </a:lnTo>
                  <a:lnTo>
                    <a:pt x="235" y="34"/>
                  </a:lnTo>
                  <a:lnTo>
                    <a:pt x="247" y="49"/>
                  </a:lnTo>
                  <a:lnTo>
                    <a:pt x="258" y="63"/>
                  </a:lnTo>
                  <a:lnTo>
                    <a:pt x="267" y="80"/>
                  </a:lnTo>
                  <a:lnTo>
                    <a:pt x="272" y="100"/>
                  </a:lnTo>
                  <a:lnTo>
                    <a:pt x="278" y="117"/>
                  </a:lnTo>
                  <a:lnTo>
                    <a:pt x="281" y="137"/>
                  </a:lnTo>
                  <a:lnTo>
                    <a:pt x="281" y="156"/>
                  </a:lnTo>
                  <a:lnTo>
                    <a:pt x="281" y="174"/>
                  </a:lnTo>
                  <a:lnTo>
                    <a:pt x="278" y="193"/>
                  </a:lnTo>
                  <a:lnTo>
                    <a:pt x="272" y="210"/>
                  </a:lnTo>
                  <a:lnTo>
                    <a:pt x="264" y="230"/>
                  </a:lnTo>
                  <a:lnTo>
                    <a:pt x="253" y="247"/>
                  </a:lnTo>
                  <a:lnTo>
                    <a:pt x="241" y="262"/>
                  </a:lnTo>
                  <a:lnTo>
                    <a:pt x="230" y="276"/>
                  </a:lnTo>
                  <a:lnTo>
                    <a:pt x="213" y="290"/>
                  </a:lnTo>
                  <a:lnTo>
                    <a:pt x="196" y="299"/>
                  </a:lnTo>
                  <a:lnTo>
                    <a:pt x="179" y="304"/>
                  </a:lnTo>
                  <a:lnTo>
                    <a:pt x="159" y="310"/>
                  </a:lnTo>
                  <a:lnTo>
                    <a:pt x="139" y="310"/>
                  </a:lnTo>
                  <a:lnTo>
                    <a:pt x="108" y="307"/>
                  </a:lnTo>
                  <a:lnTo>
                    <a:pt x="93" y="304"/>
                  </a:lnTo>
                  <a:lnTo>
                    <a:pt x="79" y="299"/>
                  </a:lnTo>
                  <a:lnTo>
                    <a:pt x="65" y="293"/>
                  </a:lnTo>
                  <a:lnTo>
                    <a:pt x="54" y="284"/>
                  </a:lnTo>
                  <a:lnTo>
                    <a:pt x="45" y="273"/>
                  </a:lnTo>
                  <a:lnTo>
                    <a:pt x="34" y="264"/>
                  </a:lnTo>
                  <a:lnTo>
                    <a:pt x="20" y="239"/>
                  </a:lnTo>
                  <a:lnTo>
                    <a:pt x="8" y="213"/>
                  </a:lnTo>
                  <a:lnTo>
                    <a:pt x="0" y="185"/>
                  </a:lnTo>
                  <a:lnTo>
                    <a:pt x="0" y="156"/>
                  </a:lnTo>
                  <a:lnTo>
                    <a:pt x="0" y="137"/>
                  </a:lnTo>
                  <a:lnTo>
                    <a:pt x="3" y="117"/>
                  </a:lnTo>
                  <a:lnTo>
                    <a:pt x="8" y="100"/>
                  </a:lnTo>
                  <a:lnTo>
                    <a:pt x="17" y="80"/>
                  </a:lnTo>
                  <a:lnTo>
                    <a:pt x="25" y="63"/>
                  </a:lnTo>
                  <a:lnTo>
                    <a:pt x="37" y="49"/>
                  </a:lnTo>
                  <a:lnTo>
                    <a:pt x="51" y="34"/>
                  </a:lnTo>
                  <a:lnTo>
                    <a:pt x="68" y="23"/>
                  </a:lnTo>
                  <a:lnTo>
                    <a:pt x="82" y="12"/>
                  </a:lnTo>
                  <a:lnTo>
                    <a:pt x="102" y="6"/>
                  </a:lnTo>
                  <a:lnTo>
                    <a:pt x="122" y="0"/>
                  </a:lnTo>
                  <a:lnTo>
                    <a:pt x="142" y="0"/>
                  </a:lnTo>
                  <a:close/>
                  <a:moveTo>
                    <a:pt x="136" y="23"/>
                  </a:moveTo>
                  <a:lnTo>
                    <a:pt x="136" y="23"/>
                  </a:lnTo>
                  <a:lnTo>
                    <a:pt x="116" y="26"/>
                  </a:lnTo>
                  <a:lnTo>
                    <a:pt x="99" y="34"/>
                  </a:lnTo>
                  <a:lnTo>
                    <a:pt x="88" y="49"/>
                  </a:lnTo>
                  <a:lnTo>
                    <a:pt x="76" y="66"/>
                  </a:lnTo>
                  <a:lnTo>
                    <a:pt x="68" y="85"/>
                  </a:lnTo>
                  <a:lnTo>
                    <a:pt x="62" y="108"/>
                  </a:lnTo>
                  <a:lnTo>
                    <a:pt x="57" y="131"/>
                  </a:lnTo>
                  <a:lnTo>
                    <a:pt x="57" y="159"/>
                  </a:lnTo>
                  <a:lnTo>
                    <a:pt x="59" y="185"/>
                  </a:lnTo>
                  <a:lnTo>
                    <a:pt x="65" y="210"/>
                  </a:lnTo>
                  <a:lnTo>
                    <a:pt x="74" y="230"/>
                  </a:lnTo>
                  <a:lnTo>
                    <a:pt x="82" y="250"/>
                  </a:lnTo>
                  <a:lnTo>
                    <a:pt x="96" y="267"/>
                  </a:lnTo>
                  <a:lnTo>
                    <a:pt x="110" y="279"/>
                  </a:lnTo>
                  <a:lnTo>
                    <a:pt x="128" y="284"/>
                  </a:lnTo>
                  <a:lnTo>
                    <a:pt x="145" y="284"/>
                  </a:lnTo>
                  <a:lnTo>
                    <a:pt x="164" y="282"/>
                  </a:lnTo>
                  <a:lnTo>
                    <a:pt x="179" y="273"/>
                  </a:lnTo>
                  <a:lnTo>
                    <a:pt x="193" y="262"/>
                  </a:lnTo>
                  <a:lnTo>
                    <a:pt x="204" y="245"/>
                  </a:lnTo>
                  <a:lnTo>
                    <a:pt x="213" y="225"/>
                  </a:lnTo>
                  <a:lnTo>
                    <a:pt x="218" y="202"/>
                  </a:lnTo>
                  <a:lnTo>
                    <a:pt x="224" y="179"/>
                  </a:lnTo>
                  <a:lnTo>
                    <a:pt x="224" y="151"/>
                  </a:lnTo>
                  <a:lnTo>
                    <a:pt x="218" y="117"/>
                  </a:lnTo>
                  <a:lnTo>
                    <a:pt x="210" y="85"/>
                  </a:lnTo>
                  <a:lnTo>
                    <a:pt x="199" y="60"/>
                  </a:lnTo>
                  <a:lnTo>
                    <a:pt x="182" y="40"/>
                  </a:lnTo>
                  <a:lnTo>
                    <a:pt x="173" y="31"/>
                  </a:lnTo>
                  <a:lnTo>
                    <a:pt x="162" y="29"/>
                  </a:lnTo>
                  <a:lnTo>
                    <a:pt x="150" y="23"/>
                  </a:lnTo>
                  <a:lnTo>
                    <a:pt x="136" y="2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7" name="Freeform 1706"/>
            <p:cNvSpPr>
              <a:spLocks/>
            </p:cNvSpPr>
            <p:nvPr/>
          </p:nvSpPr>
          <p:spPr bwMode="auto">
            <a:xfrm>
              <a:off x="2493" y="3059"/>
              <a:ext cx="182" cy="361"/>
            </a:xfrm>
            <a:custGeom>
              <a:avLst/>
              <a:gdLst>
                <a:gd name="T0" fmla="*/ 86 w 182"/>
                <a:gd name="T1" fmla="*/ 0 h 361"/>
                <a:gd name="T2" fmla="*/ 86 w 182"/>
                <a:gd name="T3" fmla="*/ 60 h 361"/>
                <a:gd name="T4" fmla="*/ 174 w 182"/>
                <a:gd name="T5" fmla="*/ 60 h 361"/>
                <a:gd name="T6" fmla="*/ 151 w 182"/>
                <a:gd name="T7" fmla="*/ 85 h 361"/>
                <a:gd name="T8" fmla="*/ 83 w 182"/>
                <a:gd name="T9" fmla="*/ 85 h 361"/>
                <a:gd name="T10" fmla="*/ 83 w 182"/>
                <a:gd name="T11" fmla="*/ 267 h 361"/>
                <a:gd name="T12" fmla="*/ 83 w 182"/>
                <a:gd name="T13" fmla="*/ 267 h 361"/>
                <a:gd name="T14" fmla="*/ 83 w 182"/>
                <a:gd name="T15" fmla="*/ 284 h 361"/>
                <a:gd name="T16" fmla="*/ 86 w 182"/>
                <a:gd name="T17" fmla="*/ 296 h 361"/>
                <a:gd name="T18" fmla="*/ 91 w 182"/>
                <a:gd name="T19" fmla="*/ 307 h 361"/>
                <a:gd name="T20" fmla="*/ 97 w 182"/>
                <a:gd name="T21" fmla="*/ 318 h 361"/>
                <a:gd name="T22" fmla="*/ 105 w 182"/>
                <a:gd name="T23" fmla="*/ 324 h 361"/>
                <a:gd name="T24" fmla="*/ 117 w 182"/>
                <a:gd name="T25" fmla="*/ 330 h 361"/>
                <a:gd name="T26" fmla="*/ 128 w 182"/>
                <a:gd name="T27" fmla="*/ 333 h 361"/>
                <a:gd name="T28" fmla="*/ 142 w 182"/>
                <a:gd name="T29" fmla="*/ 335 h 361"/>
                <a:gd name="T30" fmla="*/ 142 w 182"/>
                <a:gd name="T31" fmla="*/ 335 h 361"/>
                <a:gd name="T32" fmla="*/ 157 w 182"/>
                <a:gd name="T33" fmla="*/ 333 h 361"/>
                <a:gd name="T34" fmla="*/ 165 w 182"/>
                <a:gd name="T35" fmla="*/ 330 h 361"/>
                <a:gd name="T36" fmla="*/ 165 w 182"/>
                <a:gd name="T37" fmla="*/ 330 h 361"/>
                <a:gd name="T38" fmla="*/ 182 w 182"/>
                <a:gd name="T39" fmla="*/ 318 h 361"/>
                <a:gd name="T40" fmla="*/ 182 w 182"/>
                <a:gd name="T41" fmla="*/ 318 h 361"/>
                <a:gd name="T42" fmla="*/ 182 w 182"/>
                <a:gd name="T43" fmla="*/ 324 h 361"/>
                <a:gd name="T44" fmla="*/ 179 w 182"/>
                <a:gd name="T45" fmla="*/ 333 h 361"/>
                <a:gd name="T46" fmla="*/ 162 w 182"/>
                <a:gd name="T47" fmla="*/ 347 h 361"/>
                <a:gd name="T48" fmla="*/ 162 w 182"/>
                <a:gd name="T49" fmla="*/ 347 h 361"/>
                <a:gd name="T50" fmla="*/ 154 w 182"/>
                <a:gd name="T51" fmla="*/ 352 h 361"/>
                <a:gd name="T52" fmla="*/ 142 w 182"/>
                <a:gd name="T53" fmla="*/ 358 h 361"/>
                <a:gd name="T54" fmla="*/ 131 w 182"/>
                <a:gd name="T55" fmla="*/ 361 h 361"/>
                <a:gd name="T56" fmla="*/ 117 w 182"/>
                <a:gd name="T57" fmla="*/ 361 h 361"/>
                <a:gd name="T58" fmla="*/ 117 w 182"/>
                <a:gd name="T59" fmla="*/ 361 h 361"/>
                <a:gd name="T60" fmla="*/ 100 w 182"/>
                <a:gd name="T61" fmla="*/ 361 h 361"/>
                <a:gd name="T62" fmla="*/ 83 w 182"/>
                <a:gd name="T63" fmla="*/ 355 h 361"/>
                <a:gd name="T64" fmla="*/ 66 w 182"/>
                <a:gd name="T65" fmla="*/ 347 h 361"/>
                <a:gd name="T66" fmla="*/ 54 w 182"/>
                <a:gd name="T67" fmla="*/ 335 h 361"/>
                <a:gd name="T68" fmla="*/ 54 w 182"/>
                <a:gd name="T69" fmla="*/ 335 h 361"/>
                <a:gd name="T70" fmla="*/ 43 w 182"/>
                <a:gd name="T71" fmla="*/ 324 h 361"/>
                <a:gd name="T72" fmla="*/ 34 w 182"/>
                <a:gd name="T73" fmla="*/ 307 h 361"/>
                <a:gd name="T74" fmla="*/ 29 w 182"/>
                <a:gd name="T75" fmla="*/ 290 h 361"/>
                <a:gd name="T76" fmla="*/ 29 w 182"/>
                <a:gd name="T77" fmla="*/ 267 h 361"/>
                <a:gd name="T78" fmla="*/ 29 w 182"/>
                <a:gd name="T79" fmla="*/ 85 h 361"/>
                <a:gd name="T80" fmla="*/ 0 w 182"/>
                <a:gd name="T81" fmla="*/ 85 h 361"/>
                <a:gd name="T82" fmla="*/ 86 w 182"/>
                <a:gd name="T83" fmla="*/ 0 h 361"/>
                <a:gd name="T84" fmla="*/ 86 w 182"/>
                <a:gd name="T85" fmla="*/ 0 h 3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82" h="361">
                  <a:moveTo>
                    <a:pt x="86" y="0"/>
                  </a:moveTo>
                  <a:lnTo>
                    <a:pt x="86" y="60"/>
                  </a:lnTo>
                  <a:lnTo>
                    <a:pt x="174" y="60"/>
                  </a:lnTo>
                  <a:lnTo>
                    <a:pt x="151" y="85"/>
                  </a:lnTo>
                  <a:lnTo>
                    <a:pt x="83" y="85"/>
                  </a:lnTo>
                  <a:lnTo>
                    <a:pt x="83" y="267"/>
                  </a:lnTo>
                  <a:lnTo>
                    <a:pt x="83" y="284"/>
                  </a:lnTo>
                  <a:lnTo>
                    <a:pt x="86" y="296"/>
                  </a:lnTo>
                  <a:lnTo>
                    <a:pt x="91" y="307"/>
                  </a:lnTo>
                  <a:lnTo>
                    <a:pt x="97" y="318"/>
                  </a:lnTo>
                  <a:lnTo>
                    <a:pt x="105" y="324"/>
                  </a:lnTo>
                  <a:lnTo>
                    <a:pt x="117" y="330"/>
                  </a:lnTo>
                  <a:lnTo>
                    <a:pt x="128" y="333"/>
                  </a:lnTo>
                  <a:lnTo>
                    <a:pt x="142" y="335"/>
                  </a:lnTo>
                  <a:lnTo>
                    <a:pt x="157" y="333"/>
                  </a:lnTo>
                  <a:lnTo>
                    <a:pt x="165" y="330"/>
                  </a:lnTo>
                  <a:lnTo>
                    <a:pt x="182" y="318"/>
                  </a:lnTo>
                  <a:lnTo>
                    <a:pt x="182" y="324"/>
                  </a:lnTo>
                  <a:lnTo>
                    <a:pt x="179" y="333"/>
                  </a:lnTo>
                  <a:lnTo>
                    <a:pt x="162" y="347"/>
                  </a:lnTo>
                  <a:lnTo>
                    <a:pt x="154" y="352"/>
                  </a:lnTo>
                  <a:lnTo>
                    <a:pt x="142" y="358"/>
                  </a:lnTo>
                  <a:lnTo>
                    <a:pt x="131" y="361"/>
                  </a:lnTo>
                  <a:lnTo>
                    <a:pt x="117" y="361"/>
                  </a:lnTo>
                  <a:lnTo>
                    <a:pt x="100" y="361"/>
                  </a:lnTo>
                  <a:lnTo>
                    <a:pt x="83" y="355"/>
                  </a:lnTo>
                  <a:lnTo>
                    <a:pt x="66" y="347"/>
                  </a:lnTo>
                  <a:lnTo>
                    <a:pt x="54" y="335"/>
                  </a:lnTo>
                  <a:lnTo>
                    <a:pt x="43" y="324"/>
                  </a:lnTo>
                  <a:lnTo>
                    <a:pt x="34" y="307"/>
                  </a:lnTo>
                  <a:lnTo>
                    <a:pt x="29" y="290"/>
                  </a:lnTo>
                  <a:lnTo>
                    <a:pt x="29" y="267"/>
                  </a:lnTo>
                  <a:lnTo>
                    <a:pt x="29" y="85"/>
                  </a:lnTo>
                  <a:lnTo>
                    <a:pt x="0" y="8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8" name="Freeform 1707"/>
            <p:cNvSpPr>
              <a:spLocks/>
            </p:cNvSpPr>
            <p:nvPr/>
          </p:nvSpPr>
          <p:spPr bwMode="auto">
            <a:xfrm>
              <a:off x="2695" y="2971"/>
              <a:ext cx="290" cy="443"/>
            </a:xfrm>
            <a:custGeom>
              <a:avLst/>
              <a:gdLst>
                <a:gd name="T0" fmla="*/ 176 w 290"/>
                <a:gd name="T1" fmla="*/ 139 h 443"/>
                <a:gd name="T2" fmla="*/ 213 w 290"/>
                <a:gd name="T3" fmla="*/ 145 h 443"/>
                <a:gd name="T4" fmla="*/ 244 w 290"/>
                <a:gd name="T5" fmla="*/ 162 h 443"/>
                <a:gd name="T6" fmla="*/ 256 w 290"/>
                <a:gd name="T7" fmla="*/ 176 h 443"/>
                <a:gd name="T8" fmla="*/ 270 w 290"/>
                <a:gd name="T9" fmla="*/ 207 h 443"/>
                <a:gd name="T10" fmla="*/ 273 w 290"/>
                <a:gd name="T11" fmla="*/ 421 h 443"/>
                <a:gd name="T12" fmla="*/ 273 w 290"/>
                <a:gd name="T13" fmla="*/ 429 h 443"/>
                <a:gd name="T14" fmla="*/ 276 w 290"/>
                <a:gd name="T15" fmla="*/ 435 h 443"/>
                <a:gd name="T16" fmla="*/ 199 w 290"/>
                <a:gd name="T17" fmla="*/ 443 h 443"/>
                <a:gd name="T18" fmla="*/ 207 w 290"/>
                <a:gd name="T19" fmla="*/ 438 h 443"/>
                <a:gd name="T20" fmla="*/ 216 w 290"/>
                <a:gd name="T21" fmla="*/ 426 h 443"/>
                <a:gd name="T22" fmla="*/ 216 w 290"/>
                <a:gd name="T23" fmla="*/ 250 h 443"/>
                <a:gd name="T24" fmla="*/ 216 w 290"/>
                <a:gd name="T25" fmla="*/ 233 h 443"/>
                <a:gd name="T26" fmla="*/ 207 w 290"/>
                <a:gd name="T27" fmla="*/ 207 h 443"/>
                <a:gd name="T28" fmla="*/ 202 w 290"/>
                <a:gd name="T29" fmla="*/ 196 h 443"/>
                <a:gd name="T30" fmla="*/ 179 w 290"/>
                <a:gd name="T31" fmla="*/ 182 h 443"/>
                <a:gd name="T32" fmla="*/ 148 w 290"/>
                <a:gd name="T33" fmla="*/ 176 h 443"/>
                <a:gd name="T34" fmla="*/ 128 w 290"/>
                <a:gd name="T35" fmla="*/ 179 h 443"/>
                <a:gd name="T36" fmla="*/ 108 w 290"/>
                <a:gd name="T37" fmla="*/ 188 h 443"/>
                <a:gd name="T38" fmla="*/ 77 w 290"/>
                <a:gd name="T39" fmla="*/ 210 h 443"/>
                <a:gd name="T40" fmla="*/ 77 w 290"/>
                <a:gd name="T41" fmla="*/ 421 h 443"/>
                <a:gd name="T42" fmla="*/ 82 w 290"/>
                <a:gd name="T43" fmla="*/ 432 h 443"/>
                <a:gd name="T44" fmla="*/ 88 w 290"/>
                <a:gd name="T45" fmla="*/ 438 h 443"/>
                <a:gd name="T46" fmla="*/ 6 w 290"/>
                <a:gd name="T47" fmla="*/ 443 h 443"/>
                <a:gd name="T48" fmla="*/ 11 w 290"/>
                <a:gd name="T49" fmla="*/ 438 h 443"/>
                <a:gd name="T50" fmla="*/ 20 w 290"/>
                <a:gd name="T51" fmla="*/ 426 h 443"/>
                <a:gd name="T52" fmla="*/ 20 w 290"/>
                <a:gd name="T53" fmla="*/ 40 h 443"/>
                <a:gd name="T54" fmla="*/ 20 w 290"/>
                <a:gd name="T55" fmla="*/ 31 h 443"/>
                <a:gd name="T56" fmla="*/ 17 w 290"/>
                <a:gd name="T57" fmla="*/ 23 h 443"/>
                <a:gd name="T58" fmla="*/ 77 w 290"/>
                <a:gd name="T59" fmla="*/ 0 h 443"/>
                <a:gd name="T60" fmla="*/ 77 w 290"/>
                <a:gd name="T61" fmla="*/ 185 h 443"/>
                <a:gd name="T62" fmla="*/ 128 w 290"/>
                <a:gd name="T63" fmla="*/ 151 h 443"/>
                <a:gd name="T64" fmla="*/ 176 w 290"/>
                <a:gd name="T65" fmla="*/ 139 h 4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90" h="443">
                  <a:moveTo>
                    <a:pt x="176" y="139"/>
                  </a:moveTo>
                  <a:lnTo>
                    <a:pt x="176" y="139"/>
                  </a:lnTo>
                  <a:lnTo>
                    <a:pt x="193" y="139"/>
                  </a:lnTo>
                  <a:lnTo>
                    <a:pt x="213" y="145"/>
                  </a:lnTo>
                  <a:lnTo>
                    <a:pt x="230" y="153"/>
                  </a:lnTo>
                  <a:lnTo>
                    <a:pt x="244" y="162"/>
                  </a:lnTo>
                  <a:lnTo>
                    <a:pt x="256" y="176"/>
                  </a:lnTo>
                  <a:lnTo>
                    <a:pt x="264" y="190"/>
                  </a:lnTo>
                  <a:lnTo>
                    <a:pt x="270" y="207"/>
                  </a:lnTo>
                  <a:lnTo>
                    <a:pt x="273" y="227"/>
                  </a:lnTo>
                  <a:lnTo>
                    <a:pt x="273" y="421"/>
                  </a:lnTo>
                  <a:lnTo>
                    <a:pt x="273" y="429"/>
                  </a:lnTo>
                  <a:lnTo>
                    <a:pt x="276" y="435"/>
                  </a:lnTo>
                  <a:lnTo>
                    <a:pt x="290" y="443"/>
                  </a:lnTo>
                  <a:lnTo>
                    <a:pt x="199" y="443"/>
                  </a:lnTo>
                  <a:lnTo>
                    <a:pt x="207" y="438"/>
                  </a:lnTo>
                  <a:lnTo>
                    <a:pt x="213" y="432"/>
                  </a:lnTo>
                  <a:lnTo>
                    <a:pt x="216" y="426"/>
                  </a:lnTo>
                  <a:lnTo>
                    <a:pt x="216" y="421"/>
                  </a:lnTo>
                  <a:lnTo>
                    <a:pt x="216" y="250"/>
                  </a:lnTo>
                  <a:lnTo>
                    <a:pt x="216" y="233"/>
                  </a:lnTo>
                  <a:lnTo>
                    <a:pt x="213" y="219"/>
                  </a:lnTo>
                  <a:lnTo>
                    <a:pt x="207" y="207"/>
                  </a:lnTo>
                  <a:lnTo>
                    <a:pt x="202" y="196"/>
                  </a:lnTo>
                  <a:lnTo>
                    <a:pt x="190" y="188"/>
                  </a:lnTo>
                  <a:lnTo>
                    <a:pt x="179" y="182"/>
                  </a:lnTo>
                  <a:lnTo>
                    <a:pt x="165" y="179"/>
                  </a:lnTo>
                  <a:lnTo>
                    <a:pt x="148" y="176"/>
                  </a:lnTo>
                  <a:lnTo>
                    <a:pt x="128" y="179"/>
                  </a:lnTo>
                  <a:lnTo>
                    <a:pt x="108" y="188"/>
                  </a:lnTo>
                  <a:lnTo>
                    <a:pt x="91" y="196"/>
                  </a:lnTo>
                  <a:lnTo>
                    <a:pt x="77" y="210"/>
                  </a:lnTo>
                  <a:lnTo>
                    <a:pt x="77" y="421"/>
                  </a:lnTo>
                  <a:lnTo>
                    <a:pt x="80" y="426"/>
                  </a:lnTo>
                  <a:lnTo>
                    <a:pt x="82" y="432"/>
                  </a:lnTo>
                  <a:lnTo>
                    <a:pt x="88" y="438"/>
                  </a:lnTo>
                  <a:lnTo>
                    <a:pt x="97" y="443"/>
                  </a:lnTo>
                  <a:lnTo>
                    <a:pt x="6" y="443"/>
                  </a:lnTo>
                  <a:lnTo>
                    <a:pt x="11" y="438"/>
                  </a:lnTo>
                  <a:lnTo>
                    <a:pt x="17" y="432"/>
                  </a:lnTo>
                  <a:lnTo>
                    <a:pt x="20" y="426"/>
                  </a:lnTo>
                  <a:lnTo>
                    <a:pt x="20" y="421"/>
                  </a:lnTo>
                  <a:lnTo>
                    <a:pt x="20" y="40"/>
                  </a:lnTo>
                  <a:lnTo>
                    <a:pt x="20" y="31"/>
                  </a:lnTo>
                  <a:lnTo>
                    <a:pt x="17" y="23"/>
                  </a:lnTo>
                  <a:lnTo>
                    <a:pt x="0" y="14"/>
                  </a:lnTo>
                  <a:lnTo>
                    <a:pt x="77" y="0"/>
                  </a:lnTo>
                  <a:lnTo>
                    <a:pt x="77" y="185"/>
                  </a:lnTo>
                  <a:lnTo>
                    <a:pt x="102" y="165"/>
                  </a:lnTo>
                  <a:lnTo>
                    <a:pt x="128" y="151"/>
                  </a:lnTo>
                  <a:lnTo>
                    <a:pt x="153" y="142"/>
                  </a:lnTo>
                  <a:lnTo>
                    <a:pt x="176" y="13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9" name="Freeform 1708"/>
            <p:cNvSpPr>
              <a:spLocks/>
            </p:cNvSpPr>
            <p:nvPr/>
          </p:nvSpPr>
          <p:spPr bwMode="auto">
            <a:xfrm>
              <a:off x="3274" y="3110"/>
              <a:ext cx="475" cy="304"/>
            </a:xfrm>
            <a:custGeom>
              <a:avLst/>
              <a:gdLst>
                <a:gd name="T0" fmla="*/ 364 w 475"/>
                <a:gd name="T1" fmla="*/ 0 h 304"/>
                <a:gd name="T2" fmla="*/ 398 w 475"/>
                <a:gd name="T3" fmla="*/ 6 h 304"/>
                <a:gd name="T4" fmla="*/ 429 w 475"/>
                <a:gd name="T5" fmla="*/ 23 h 304"/>
                <a:gd name="T6" fmla="*/ 444 w 475"/>
                <a:gd name="T7" fmla="*/ 37 h 304"/>
                <a:gd name="T8" fmla="*/ 458 w 475"/>
                <a:gd name="T9" fmla="*/ 68 h 304"/>
                <a:gd name="T10" fmla="*/ 458 w 475"/>
                <a:gd name="T11" fmla="*/ 282 h 304"/>
                <a:gd name="T12" fmla="*/ 461 w 475"/>
                <a:gd name="T13" fmla="*/ 287 h 304"/>
                <a:gd name="T14" fmla="*/ 463 w 475"/>
                <a:gd name="T15" fmla="*/ 293 h 304"/>
                <a:gd name="T16" fmla="*/ 387 w 475"/>
                <a:gd name="T17" fmla="*/ 304 h 304"/>
                <a:gd name="T18" fmla="*/ 392 w 475"/>
                <a:gd name="T19" fmla="*/ 299 h 304"/>
                <a:gd name="T20" fmla="*/ 404 w 475"/>
                <a:gd name="T21" fmla="*/ 287 h 304"/>
                <a:gd name="T22" fmla="*/ 404 w 475"/>
                <a:gd name="T23" fmla="*/ 108 h 304"/>
                <a:gd name="T24" fmla="*/ 404 w 475"/>
                <a:gd name="T25" fmla="*/ 91 h 304"/>
                <a:gd name="T26" fmla="*/ 395 w 475"/>
                <a:gd name="T27" fmla="*/ 66 h 304"/>
                <a:gd name="T28" fmla="*/ 387 w 475"/>
                <a:gd name="T29" fmla="*/ 57 h 304"/>
                <a:gd name="T30" fmla="*/ 367 w 475"/>
                <a:gd name="T31" fmla="*/ 43 h 304"/>
                <a:gd name="T32" fmla="*/ 336 w 475"/>
                <a:gd name="T33" fmla="*/ 37 h 304"/>
                <a:gd name="T34" fmla="*/ 316 w 475"/>
                <a:gd name="T35" fmla="*/ 40 h 304"/>
                <a:gd name="T36" fmla="*/ 282 w 475"/>
                <a:gd name="T37" fmla="*/ 60 h 304"/>
                <a:gd name="T38" fmla="*/ 267 w 475"/>
                <a:gd name="T39" fmla="*/ 77 h 304"/>
                <a:gd name="T40" fmla="*/ 267 w 475"/>
                <a:gd name="T41" fmla="*/ 282 h 304"/>
                <a:gd name="T42" fmla="*/ 270 w 475"/>
                <a:gd name="T43" fmla="*/ 287 h 304"/>
                <a:gd name="T44" fmla="*/ 273 w 475"/>
                <a:gd name="T45" fmla="*/ 293 h 304"/>
                <a:gd name="T46" fmla="*/ 194 w 475"/>
                <a:gd name="T47" fmla="*/ 304 h 304"/>
                <a:gd name="T48" fmla="*/ 202 w 475"/>
                <a:gd name="T49" fmla="*/ 299 h 304"/>
                <a:gd name="T50" fmla="*/ 211 w 475"/>
                <a:gd name="T51" fmla="*/ 287 h 304"/>
                <a:gd name="T52" fmla="*/ 211 w 475"/>
                <a:gd name="T53" fmla="*/ 105 h 304"/>
                <a:gd name="T54" fmla="*/ 211 w 475"/>
                <a:gd name="T55" fmla="*/ 88 h 304"/>
                <a:gd name="T56" fmla="*/ 202 w 475"/>
                <a:gd name="T57" fmla="*/ 63 h 304"/>
                <a:gd name="T58" fmla="*/ 185 w 475"/>
                <a:gd name="T59" fmla="*/ 46 h 304"/>
                <a:gd name="T60" fmla="*/ 160 w 475"/>
                <a:gd name="T61" fmla="*/ 37 h 304"/>
                <a:gd name="T62" fmla="*/ 145 w 475"/>
                <a:gd name="T63" fmla="*/ 37 h 304"/>
                <a:gd name="T64" fmla="*/ 108 w 475"/>
                <a:gd name="T65" fmla="*/ 46 h 304"/>
                <a:gd name="T66" fmla="*/ 80 w 475"/>
                <a:gd name="T67" fmla="*/ 68 h 304"/>
                <a:gd name="T68" fmla="*/ 80 w 475"/>
                <a:gd name="T69" fmla="*/ 282 h 304"/>
                <a:gd name="T70" fmla="*/ 83 w 475"/>
                <a:gd name="T71" fmla="*/ 293 h 304"/>
                <a:gd name="T72" fmla="*/ 97 w 475"/>
                <a:gd name="T73" fmla="*/ 304 h 304"/>
                <a:gd name="T74" fmla="*/ 6 w 475"/>
                <a:gd name="T75" fmla="*/ 304 h 304"/>
                <a:gd name="T76" fmla="*/ 20 w 475"/>
                <a:gd name="T77" fmla="*/ 293 h 304"/>
                <a:gd name="T78" fmla="*/ 23 w 475"/>
                <a:gd name="T79" fmla="*/ 282 h 304"/>
                <a:gd name="T80" fmla="*/ 23 w 475"/>
                <a:gd name="T81" fmla="*/ 40 h 304"/>
                <a:gd name="T82" fmla="*/ 18 w 475"/>
                <a:gd name="T83" fmla="*/ 23 h 304"/>
                <a:gd name="T84" fmla="*/ 9 w 475"/>
                <a:gd name="T85" fmla="*/ 17 h 304"/>
                <a:gd name="T86" fmla="*/ 80 w 475"/>
                <a:gd name="T87" fmla="*/ 0 h 304"/>
                <a:gd name="T88" fmla="*/ 80 w 475"/>
                <a:gd name="T89" fmla="*/ 43 h 304"/>
                <a:gd name="T90" fmla="*/ 123 w 475"/>
                <a:gd name="T91" fmla="*/ 14 h 304"/>
                <a:gd name="T92" fmla="*/ 134 w 475"/>
                <a:gd name="T93" fmla="*/ 9 h 304"/>
                <a:gd name="T94" fmla="*/ 160 w 475"/>
                <a:gd name="T95" fmla="*/ 0 h 304"/>
                <a:gd name="T96" fmla="*/ 174 w 475"/>
                <a:gd name="T97" fmla="*/ 0 h 304"/>
                <a:gd name="T98" fmla="*/ 202 w 475"/>
                <a:gd name="T99" fmla="*/ 3 h 304"/>
                <a:gd name="T100" fmla="*/ 228 w 475"/>
                <a:gd name="T101" fmla="*/ 14 h 304"/>
                <a:gd name="T102" fmla="*/ 239 w 475"/>
                <a:gd name="T103" fmla="*/ 23 h 304"/>
                <a:gd name="T104" fmla="*/ 256 w 475"/>
                <a:gd name="T105" fmla="*/ 43 h 304"/>
                <a:gd name="T106" fmla="*/ 262 w 475"/>
                <a:gd name="T107" fmla="*/ 57 h 304"/>
                <a:gd name="T108" fmla="*/ 307 w 475"/>
                <a:gd name="T109" fmla="*/ 17 h 304"/>
                <a:gd name="T110" fmla="*/ 321 w 475"/>
                <a:gd name="T111" fmla="*/ 9 h 304"/>
                <a:gd name="T112" fmla="*/ 350 w 475"/>
                <a:gd name="T113" fmla="*/ 0 h 304"/>
                <a:gd name="T114" fmla="*/ 364 w 475"/>
                <a:gd name="T115" fmla="*/ 0 h 30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75" h="304">
                  <a:moveTo>
                    <a:pt x="364" y="0"/>
                  </a:moveTo>
                  <a:lnTo>
                    <a:pt x="364" y="0"/>
                  </a:lnTo>
                  <a:lnTo>
                    <a:pt x="381" y="0"/>
                  </a:lnTo>
                  <a:lnTo>
                    <a:pt x="398" y="6"/>
                  </a:lnTo>
                  <a:lnTo>
                    <a:pt x="415" y="14"/>
                  </a:lnTo>
                  <a:lnTo>
                    <a:pt x="429" y="23"/>
                  </a:lnTo>
                  <a:lnTo>
                    <a:pt x="444" y="37"/>
                  </a:lnTo>
                  <a:lnTo>
                    <a:pt x="452" y="51"/>
                  </a:lnTo>
                  <a:lnTo>
                    <a:pt x="458" y="68"/>
                  </a:lnTo>
                  <a:lnTo>
                    <a:pt x="458" y="88"/>
                  </a:lnTo>
                  <a:lnTo>
                    <a:pt x="458" y="282"/>
                  </a:lnTo>
                  <a:lnTo>
                    <a:pt x="461" y="287"/>
                  </a:lnTo>
                  <a:lnTo>
                    <a:pt x="463" y="293"/>
                  </a:lnTo>
                  <a:lnTo>
                    <a:pt x="475" y="304"/>
                  </a:lnTo>
                  <a:lnTo>
                    <a:pt x="387" y="304"/>
                  </a:lnTo>
                  <a:lnTo>
                    <a:pt x="392" y="299"/>
                  </a:lnTo>
                  <a:lnTo>
                    <a:pt x="398" y="293"/>
                  </a:lnTo>
                  <a:lnTo>
                    <a:pt x="404" y="287"/>
                  </a:lnTo>
                  <a:lnTo>
                    <a:pt x="404" y="282"/>
                  </a:lnTo>
                  <a:lnTo>
                    <a:pt x="404" y="108"/>
                  </a:lnTo>
                  <a:lnTo>
                    <a:pt x="404" y="91"/>
                  </a:lnTo>
                  <a:lnTo>
                    <a:pt x="401" y="80"/>
                  </a:lnTo>
                  <a:lnTo>
                    <a:pt x="395" y="66"/>
                  </a:lnTo>
                  <a:lnTo>
                    <a:pt x="387" y="57"/>
                  </a:lnTo>
                  <a:lnTo>
                    <a:pt x="378" y="49"/>
                  </a:lnTo>
                  <a:lnTo>
                    <a:pt x="367" y="43"/>
                  </a:lnTo>
                  <a:lnTo>
                    <a:pt x="353" y="37"/>
                  </a:lnTo>
                  <a:lnTo>
                    <a:pt x="336" y="37"/>
                  </a:lnTo>
                  <a:lnTo>
                    <a:pt x="316" y="40"/>
                  </a:lnTo>
                  <a:lnTo>
                    <a:pt x="299" y="46"/>
                  </a:lnTo>
                  <a:lnTo>
                    <a:pt x="282" y="60"/>
                  </a:lnTo>
                  <a:lnTo>
                    <a:pt x="267" y="77"/>
                  </a:lnTo>
                  <a:lnTo>
                    <a:pt x="267" y="85"/>
                  </a:lnTo>
                  <a:lnTo>
                    <a:pt x="267" y="282"/>
                  </a:lnTo>
                  <a:lnTo>
                    <a:pt x="270" y="287"/>
                  </a:lnTo>
                  <a:lnTo>
                    <a:pt x="273" y="293"/>
                  </a:lnTo>
                  <a:lnTo>
                    <a:pt x="285" y="304"/>
                  </a:lnTo>
                  <a:lnTo>
                    <a:pt x="194" y="304"/>
                  </a:lnTo>
                  <a:lnTo>
                    <a:pt x="202" y="299"/>
                  </a:lnTo>
                  <a:lnTo>
                    <a:pt x="208" y="293"/>
                  </a:lnTo>
                  <a:lnTo>
                    <a:pt x="211" y="287"/>
                  </a:lnTo>
                  <a:lnTo>
                    <a:pt x="211" y="282"/>
                  </a:lnTo>
                  <a:lnTo>
                    <a:pt x="211" y="105"/>
                  </a:lnTo>
                  <a:lnTo>
                    <a:pt x="211" y="88"/>
                  </a:lnTo>
                  <a:lnTo>
                    <a:pt x="208" y="74"/>
                  </a:lnTo>
                  <a:lnTo>
                    <a:pt x="202" y="63"/>
                  </a:lnTo>
                  <a:lnTo>
                    <a:pt x="194" y="54"/>
                  </a:lnTo>
                  <a:lnTo>
                    <a:pt x="185" y="46"/>
                  </a:lnTo>
                  <a:lnTo>
                    <a:pt x="174" y="40"/>
                  </a:lnTo>
                  <a:lnTo>
                    <a:pt x="160" y="37"/>
                  </a:lnTo>
                  <a:lnTo>
                    <a:pt x="145" y="37"/>
                  </a:lnTo>
                  <a:lnTo>
                    <a:pt x="125" y="40"/>
                  </a:lnTo>
                  <a:lnTo>
                    <a:pt x="108" y="46"/>
                  </a:lnTo>
                  <a:lnTo>
                    <a:pt x="94" y="54"/>
                  </a:lnTo>
                  <a:lnTo>
                    <a:pt x="80" y="68"/>
                  </a:lnTo>
                  <a:lnTo>
                    <a:pt x="80" y="282"/>
                  </a:lnTo>
                  <a:lnTo>
                    <a:pt x="80" y="287"/>
                  </a:lnTo>
                  <a:lnTo>
                    <a:pt x="83" y="293"/>
                  </a:lnTo>
                  <a:lnTo>
                    <a:pt x="97" y="304"/>
                  </a:lnTo>
                  <a:lnTo>
                    <a:pt x="6" y="304"/>
                  </a:lnTo>
                  <a:lnTo>
                    <a:pt x="15" y="299"/>
                  </a:lnTo>
                  <a:lnTo>
                    <a:pt x="20" y="293"/>
                  </a:lnTo>
                  <a:lnTo>
                    <a:pt x="23" y="287"/>
                  </a:lnTo>
                  <a:lnTo>
                    <a:pt x="23" y="282"/>
                  </a:lnTo>
                  <a:lnTo>
                    <a:pt x="23" y="40"/>
                  </a:lnTo>
                  <a:lnTo>
                    <a:pt x="23" y="31"/>
                  </a:lnTo>
                  <a:lnTo>
                    <a:pt x="18" y="23"/>
                  </a:lnTo>
                  <a:lnTo>
                    <a:pt x="9" y="17"/>
                  </a:lnTo>
                  <a:lnTo>
                    <a:pt x="0" y="14"/>
                  </a:lnTo>
                  <a:lnTo>
                    <a:pt x="80" y="0"/>
                  </a:lnTo>
                  <a:lnTo>
                    <a:pt x="80" y="43"/>
                  </a:lnTo>
                  <a:lnTo>
                    <a:pt x="100" y="29"/>
                  </a:lnTo>
                  <a:lnTo>
                    <a:pt x="123" y="14"/>
                  </a:lnTo>
                  <a:lnTo>
                    <a:pt x="134" y="9"/>
                  </a:lnTo>
                  <a:lnTo>
                    <a:pt x="145" y="3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8" y="0"/>
                  </a:lnTo>
                  <a:lnTo>
                    <a:pt x="202" y="3"/>
                  </a:lnTo>
                  <a:lnTo>
                    <a:pt x="213" y="9"/>
                  </a:lnTo>
                  <a:lnTo>
                    <a:pt x="228" y="14"/>
                  </a:lnTo>
                  <a:lnTo>
                    <a:pt x="239" y="23"/>
                  </a:lnTo>
                  <a:lnTo>
                    <a:pt x="248" y="31"/>
                  </a:lnTo>
                  <a:lnTo>
                    <a:pt x="256" y="43"/>
                  </a:lnTo>
                  <a:lnTo>
                    <a:pt x="262" y="57"/>
                  </a:lnTo>
                  <a:lnTo>
                    <a:pt x="282" y="34"/>
                  </a:lnTo>
                  <a:lnTo>
                    <a:pt x="307" y="17"/>
                  </a:lnTo>
                  <a:lnTo>
                    <a:pt x="321" y="9"/>
                  </a:lnTo>
                  <a:lnTo>
                    <a:pt x="336" y="3"/>
                  </a:lnTo>
                  <a:lnTo>
                    <a:pt x="350" y="0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0" name="Freeform 1709"/>
            <p:cNvSpPr>
              <a:spLocks/>
            </p:cNvSpPr>
            <p:nvPr/>
          </p:nvSpPr>
          <p:spPr bwMode="auto">
            <a:xfrm>
              <a:off x="4070" y="3059"/>
              <a:ext cx="184" cy="361"/>
            </a:xfrm>
            <a:custGeom>
              <a:avLst/>
              <a:gdLst>
                <a:gd name="T0" fmla="*/ 85 w 184"/>
                <a:gd name="T1" fmla="*/ 0 h 361"/>
                <a:gd name="T2" fmla="*/ 85 w 184"/>
                <a:gd name="T3" fmla="*/ 60 h 361"/>
                <a:gd name="T4" fmla="*/ 173 w 184"/>
                <a:gd name="T5" fmla="*/ 60 h 361"/>
                <a:gd name="T6" fmla="*/ 150 w 184"/>
                <a:gd name="T7" fmla="*/ 85 h 361"/>
                <a:gd name="T8" fmla="*/ 82 w 184"/>
                <a:gd name="T9" fmla="*/ 85 h 361"/>
                <a:gd name="T10" fmla="*/ 82 w 184"/>
                <a:gd name="T11" fmla="*/ 267 h 361"/>
                <a:gd name="T12" fmla="*/ 82 w 184"/>
                <a:gd name="T13" fmla="*/ 267 h 361"/>
                <a:gd name="T14" fmla="*/ 85 w 184"/>
                <a:gd name="T15" fmla="*/ 284 h 361"/>
                <a:gd name="T16" fmla="*/ 88 w 184"/>
                <a:gd name="T17" fmla="*/ 296 h 361"/>
                <a:gd name="T18" fmla="*/ 91 w 184"/>
                <a:gd name="T19" fmla="*/ 307 h 361"/>
                <a:gd name="T20" fmla="*/ 99 w 184"/>
                <a:gd name="T21" fmla="*/ 318 h 361"/>
                <a:gd name="T22" fmla="*/ 105 w 184"/>
                <a:gd name="T23" fmla="*/ 324 h 361"/>
                <a:gd name="T24" fmla="*/ 116 w 184"/>
                <a:gd name="T25" fmla="*/ 330 h 361"/>
                <a:gd name="T26" fmla="*/ 128 w 184"/>
                <a:gd name="T27" fmla="*/ 333 h 361"/>
                <a:gd name="T28" fmla="*/ 142 w 184"/>
                <a:gd name="T29" fmla="*/ 335 h 361"/>
                <a:gd name="T30" fmla="*/ 142 w 184"/>
                <a:gd name="T31" fmla="*/ 335 h 361"/>
                <a:gd name="T32" fmla="*/ 156 w 184"/>
                <a:gd name="T33" fmla="*/ 333 h 361"/>
                <a:gd name="T34" fmla="*/ 165 w 184"/>
                <a:gd name="T35" fmla="*/ 330 h 361"/>
                <a:gd name="T36" fmla="*/ 165 w 184"/>
                <a:gd name="T37" fmla="*/ 330 h 361"/>
                <a:gd name="T38" fmla="*/ 184 w 184"/>
                <a:gd name="T39" fmla="*/ 318 h 361"/>
                <a:gd name="T40" fmla="*/ 184 w 184"/>
                <a:gd name="T41" fmla="*/ 318 h 361"/>
                <a:gd name="T42" fmla="*/ 182 w 184"/>
                <a:gd name="T43" fmla="*/ 324 h 361"/>
                <a:gd name="T44" fmla="*/ 179 w 184"/>
                <a:gd name="T45" fmla="*/ 333 h 361"/>
                <a:gd name="T46" fmla="*/ 162 w 184"/>
                <a:gd name="T47" fmla="*/ 347 h 361"/>
                <a:gd name="T48" fmla="*/ 162 w 184"/>
                <a:gd name="T49" fmla="*/ 347 h 361"/>
                <a:gd name="T50" fmla="*/ 153 w 184"/>
                <a:gd name="T51" fmla="*/ 352 h 361"/>
                <a:gd name="T52" fmla="*/ 142 w 184"/>
                <a:gd name="T53" fmla="*/ 358 h 361"/>
                <a:gd name="T54" fmla="*/ 130 w 184"/>
                <a:gd name="T55" fmla="*/ 361 h 361"/>
                <a:gd name="T56" fmla="*/ 119 w 184"/>
                <a:gd name="T57" fmla="*/ 361 h 361"/>
                <a:gd name="T58" fmla="*/ 119 w 184"/>
                <a:gd name="T59" fmla="*/ 361 h 361"/>
                <a:gd name="T60" fmla="*/ 99 w 184"/>
                <a:gd name="T61" fmla="*/ 361 h 361"/>
                <a:gd name="T62" fmla="*/ 82 w 184"/>
                <a:gd name="T63" fmla="*/ 355 h 361"/>
                <a:gd name="T64" fmla="*/ 65 w 184"/>
                <a:gd name="T65" fmla="*/ 347 h 361"/>
                <a:gd name="T66" fmla="*/ 54 w 184"/>
                <a:gd name="T67" fmla="*/ 335 h 361"/>
                <a:gd name="T68" fmla="*/ 54 w 184"/>
                <a:gd name="T69" fmla="*/ 335 h 361"/>
                <a:gd name="T70" fmla="*/ 42 w 184"/>
                <a:gd name="T71" fmla="*/ 324 h 361"/>
                <a:gd name="T72" fmla="*/ 34 w 184"/>
                <a:gd name="T73" fmla="*/ 307 h 361"/>
                <a:gd name="T74" fmla="*/ 31 w 184"/>
                <a:gd name="T75" fmla="*/ 290 h 361"/>
                <a:gd name="T76" fmla="*/ 28 w 184"/>
                <a:gd name="T77" fmla="*/ 267 h 361"/>
                <a:gd name="T78" fmla="*/ 28 w 184"/>
                <a:gd name="T79" fmla="*/ 85 h 361"/>
                <a:gd name="T80" fmla="*/ 0 w 184"/>
                <a:gd name="T81" fmla="*/ 85 h 361"/>
                <a:gd name="T82" fmla="*/ 85 w 184"/>
                <a:gd name="T83" fmla="*/ 0 h 361"/>
                <a:gd name="T84" fmla="*/ 85 w 184"/>
                <a:gd name="T85" fmla="*/ 0 h 3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84" h="361">
                  <a:moveTo>
                    <a:pt x="85" y="0"/>
                  </a:moveTo>
                  <a:lnTo>
                    <a:pt x="85" y="60"/>
                  </a:lnTo>
                  <a:lnTo>
                    <a:pt x="173" y="60"/>
                  </a:lnTo>
                  <a:lnTo>
                    <a:pt x="150" y="85"/>
                  </a:lnTo>
                  <a:lnTo>
                    <a:pt x="82" y="85"/>
                  </a:lnTo>
                  <a:lnTo>
                    <a:pt x="82" y="267"/>
                  </a:lnTo>
                  <a:lnTo>
                    <a:pt x="85" y="284"/>
                  </a:lnTo>
                  <a:lnTo>
                    <a:pt x="88" y="296"/>
                  </a:lnTo>
                  <a:lnTo>
                    <a:pt x="91" y="307"/>
                  </a:lnTo>
                  <a:lnTo>
                    <a:pt x="99" y="318"/>
                  </a:lnTo>
                  <a:lnTo>
                    <a:pt x="105" y="324"/>
                  </a:lnTo>
                  <a:lnTo>
                    <a:pt x="116" y="330"/>
                  </a:lnTo>
                  <a:lnTo>
                    <a:pt x="128" y="333"/>
                  </a:lnTo>
                  <a:lnTo>
                    <a:pt x="142" y="335"/>
                  </a:lnTo>
                  <a:lnTo>
                    <a:pt x="156" y="333"/>
                  </a:lnTo>
                  <a:lnTo>
                    <a:pt x="165" y="330"/>
                  </a:lnTo>
                  <a:lnTo>
                    <a:pt x="184" y="318"/>
                  </a:lnTo>
                  <a:lnTo>
                    <a:pt x="182" y="324"/>
                  </a:lnTo>
                  <a:lnTo>
                    <a:pt x="179" y="333"/>
                  </a:lnTo>
                  <a:lnTo>
                    <a:pt x="162" y="347"/>
                  </a:lnTo>
                  <a:lnTo>
                    <a:pt x="153" y="352"/>
                  </a:lnTo>
                  <a:lnTo>
                    <a:pt x="142" y="358"/>
                  </a:lnTo>
                  <a:lnTo>
                    <a:pt x="130" y="361"/>
                  </a:lnTo>
                  <a:lnTo>
                    <a:pt x="119" y="361"/>
                  </a:lnTo>
                  <a:lnTo>
                    <a:pt x="99" y="361"/>
                  </a:lnTo>
                  <a:lnTo>
                    <a:pt x="82" y="355"/>
                  </a:lnTo>
                  <a:lnTo>
                    <a:pt x="65" y="347"/>
                  </a:lnTo>
                  <a:lnTo>
                    <a:pt x="54" y="335"/>
                  </a:lnTo>
                  <a:lnTo>
                    <a:pt x="42" y="324"/>
                  </a:lnTo>
                  <a:lnTo>
                    <a:pt x="34" y="307"/>
                  </a:lnTo>
                  <a:lnTo>
                    <a:pt x="31" y="290"/>
                  </a:lnTo>
                  <a:lnTo>
                    <a:pt x="28" y="267"/>
                  </a:lnTo>
                  <a:lnTo>
                    <a:pt x="28" y="85"/>
                  </a:lnTo>
                  <a:lnTo>
                    <a:pt x="0" y="85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1" name="Freeform 1710"/>
            <p:cNvSpPr>
              <a:spLocks noEditPoints="1"/>
            </p:cNvSpPr>
            <p:nvPr/>
          </p:nvSpPr>
          <p:spPr bwMode="auto">
            <a:xfrm>
              <a:off x="4252" y="3110"/>
              <a:ext cx="284" cy="310"/>
            </a:xfrm>
            <a:custGeom>
              <a:avLst/>
              <a:gdLst>
                <a:gd name="T0" fmla="*/ 144 w 284"/>
                <a:gd name="T1" fmla="*/ 0 h 310"/>
                <a:gd name="T2" fmla="*/ 184 w 284"/>
                <a:gd name="T3" fmla="*/ 6 h 310"/>
                <a:gd name="T4" fmla="*/ 221 w 284"/>
                <a:gd name="T5" fmla="*/ 23 h 310"/>
                <a:gd name="T6" fmla="*/ 235 w 284"/>
                <a:gd name="T7" fmla="*/ 34 h 310"/>
                <a:gd name="T8" fmla="*/ 261 w 284"/>
                <a:gd name="T9" fmla="*/ 63 h 310"/>
                <a:gd name="T10" fmla="*/ 269 w 284"/>
                <a:gd name="T11" fmla="*/ 80 h 310"/>
                <a:gd name="T12" fmla="*/ 281 w 284"/>
                <a:gd name="T13" fmla="*/ 117 h 310"/>
                <a:gd name="T14" fmla="*/ 284 w 284"/>
                <a:gd name="T15" fmla="*/ 156 h 310"/>
                <a:gd name="T16" fmla="*/ 284 w 284"/>
                <a:gd name="T17" fmla="*/ 174 h 310"/>
                <a:gd name="T18" fmla="*/ 272 w 284"/>
                <a:gd name="T19" fmla="*/ 210 h 310"/>
                <a:gd name="T20" fmla="*/ 267 w 284"/>
                <a:gd name="T21" fmla="*/ 230 h 310"/>
                <a:gd name="T22" fmla="*/ 244 w 284"/>
                <a:gd name="T23" fmla="*/ 262 h 310"/>
                <a:gd name="T24" fmla="*/ 215 w 284"/>
                <a:gd name="T25" fmla="*/ 290 h 310"/>
                <a:gd name="T26" fmla="*/ 198 w 284"/>
                <a:gd name="T27" fmla="*/ 299 h 310"/>
                <a:gd name="T28" fmla="*/ 161 w 284"/>
                <a:gd name="T29" fmla="*/ 310 h 310"/>
                <a:gd name="T30" fmla="*/ 142 w 284"/>
                <a:gd name="T31" fmla="*/ 310 h 310"/>
                <a:gd name="T32" fmla="*/ 93 w 284"/>
                <a:gd name="T33" fmla="*/ 304 h 310"/>
                <a:gd name="T34" fmla="*/ 68 w 284"/>
                <a:gd name="T35" fmla="*/ 293 h 310"/>
                <a:gd name="T36" fmla="*/ 45 w 284"/>
                <a:gd name="T37" fmla="*/ 273 h 310"/>
                <a:gd name="T38" fmla="*/ 36 w 284"/>
                <a:gd name="T39" fmla="*/ 264 h 310"/>
                <a:gd name="T40" fmla="*/ 11 w 284"/>
                <a:gd name="T41" fmla="*/ 213 h 310"/>
                <a:gd name="T42" fmla="*/ 0 w 284"/>
                <a:gd name="T43" fmla="*/ 156 h 310"/>
                <a:gd name="T44" fmla="*/ 2 w 284"/>
                <a:gd name="T45" fmla="*/ 137 h 310"/>
                <a:gd name="T46" fmla="*/ 11 w 284"/>
                <a:gd name="T47" fmla="*/ 100 h 310"/>
                <a:gd name="T48" fmla="*/ 19 w 284"/>
                <a:gd name="T49" fmla="*/ 80 h 310"/>
                <a:gd name="T50" fmla="*/ 39 w 284"/>
                <a:gd name="T51" fmla="*/ 49 h 310"/>
                <a:gd name="T52" fmla="*/ 68 w 284"/>
                <a:gd name="T53" fmla="*/ 23 h 310"/>
                <a:gd name="T54" fmla="*/ 85 w 284"/>
                <a:gd name="T55" fmla="*/ 12 h 310"/>
                <a:gd name="T56" fmla="*/ 122 w 284"/>
                <a:gd name="T57" fmla="*/ 0 h 310"/>
                <a:gd name="T58" fmla="*/ 144 w 284"/>
                <a:gd name="T59" fmla="*/ 0 h 310"/>
                <a:gd name="T60" fmla="*/ 139 w 284"/>
                <a:gd name="T61" fmla="*/ 23 h 310"/>
                <a:gd name="T62" fmla="*/ 102 w 284"/>
                <a:gd name="T63" fmla="*/ 34 h 310"/>
                <a:gd name="T64" fmla="*/ 76 w 284"/>
                <a:gd name="T65" fmla="*/ 66 h 310"/>
                <a:gd name="T66" fmla="*/ 68 w 284"/>
                <a:gd name="T67" fmla="*/ 85 h 310"/>
                <a:gd name="T68" fmla="*/ 59 w 284"/>
                <a:gd name="T69" fmla="*/ 131 h 310"/>
                <a:gd name="T70" fmla="*/ 59 w 284"/>
                <a:gd name="T71" fmla="*/ 159 h 310"/>
                <a:gd name="T72" fmla="*/ 68 w 284"/>
                <a:gd name="T73" fmla="*/ 210 h 310"/>
                <a:gd name="T74" fmla="*/ 85 w 284"/>
                <a:gd name="T75" fmla="*/ 250 h 310"/>
                <a:gd name="T76" fmla="*/ 96 w 284"/>
                <a:gd name="T77" fmla="*/ 267 h 310"/>
                <a:gd name="T78" fmla="*/ 127 w 284"/>
                <a:gd name="T79" fmla="*/ 284 h 310"/>
                <a:gd name="T80" fmla="*/ 147 w 284"/>
                <a:gd name="T81" fmla="*/ 284 h 310"/>
                <a:gd name="T82" fmla="*/ 181 w 284"/>
                <a:gd name="T83" fmla="*/ 273 h 310"/>
                <a:gd name="T84" fmla="*/ 207 w 284"/>
                <a:gd name="T85" fmla="*/ 245 h 310"/>
                <a:gd name="T86" fmla="*/ 215 w 284"/>
                <a:gd name="T87" fmla="*/ 225 h 310"/>
                <a:gd name="T88" fmla="*/ 224 w 284"/>
                <a:gd name="T89" fmla="*/ 179 h 310"/>
                <a:gd name="T90" fmla="*/ 224 w 284"/>
                <a:gd name="T91" fmla="*/ 151 h 310"/>
                <a:gd name="T92" fmla="*/ 213 w 284"/>
                <a:gd name="T93" fmla="*/ 85 h 310"/>
                <a:gd name="T94" fmla="*/ 201 w 284"/>
                <a:gd name="T95" fmla="*/ 60 h 310"/>
                <a:gd name="T96" fmla="*/ 184 w 284"/>
                <a:gd name="T97" fmla="*/ 40 h 310"/>
                <a:gd name="T98" fmla="*/ 164 w 284"/>
                <a:gd name="T99" fmla="*/ 29 h 310"/>
                <a:gd name="T100" fmla="*/ 139 w 284"/>
                <a:gd name="T101" fmla="*/ 23 h 31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84" h="310">
                  <a:moveTo>
                    <a:pt x="144" y="0"/>
                  </a:moveTo>
                  <a:lnTo>
                    <a:pt x="144" y="0"/>
                  </a:lnTo>
                  <a:lnTo>
                    <a:pt x="164" y="0"/>
                  </a:lnTo>
                  <a:lnTo>
                    <a:pt x="184" y="6"/>
                  </a:lnTo>
                  <a:lnTo>
                    <a:pt x="204" y="12"/>
                  </a:lnTo>
                  <a:lnTo>
                    <a:pt x="221" y="23"/>
                  </a:lnTo>
                  <a:lnTo>
                    <a:pt x="235" y="34"/>
                  </a:lnTo>
                  <a:lnTo>
                    <a:pt x="250" y="49"/>
                  </a:lnTo>
                  <a:lnTo>
                    <a:pt x="261" y="63"/>
                  </a:lnTo>
                  <a:lnTo>
                    <a:pt x="269" y="80"/>
                  </a:lnTo>
                  <a:lnTo>
                    <a:pt x="275" y="100"/>
                  </a:lnTo>
                  <a:lnTo>
                    <a:pt x="281" y="117"/>
                  </a:lnTo>
                  <a:lnTo>
                    <a:pt x="284" y="137"/>
                  </a:lnTo>
                  <a:lnTo>
                    <a:pt x="284" y="156"/>
                  </a:lnTo>
                  <a:lnTo>
                    <a:pt x="284" y="174"/>
                  </a:lnTo>
                  <a:lnTo>
                    <a:pt x="278" y="193"/>
                  </a:lnTo>
                  <a:lnTo>
                    <a:pt x="272" y="210"/>
                  </a:lnTo>
                  <a:lnTo>
                    <a:pt x="267" y="230"/>
                  </a:lnTo>
                  <a:lnTo>
                    <a:pt x="255" y="247"/>
                  </a:lnTo>
                  <a:lnTo>
                    <a:pt x="244" y="262"/>
                  </a:lnTo>
                  <a:lnTo>
                    <a:pt x="230" y="276"/>
                  </a:lnTo>
                  <a:lnTo>
                    <a:pt x="215" y="290"/>
                  </a:lnTo>
                  <a:lnTo>
                    <a:pt x="198" y="299"/>
                  </a:lnTo>
                  <a:lnTo>
                    <a:pt x="181" y="304"/>
                  </a:lnTo>
                  <a:lnTo>
                    <a:pt x="161" y="310"/>
                  </a:lnTo>
                  <a:lnTo>
                    <a:pt x="142" y="310"/>
                  </a:lnTo>
                  <a:lnTo>
                    <a:pt x="110" y="307"/>
                  </a:lnTo>
                  <a:lnTo>
                    <a:pt x="93" y="304"/>
                  </a:lnTo>
                  <a:lnTo>
                    <a:pt x="82" y="299"/>
                  </a:lnTo>
                  <a:lnTo>
                    <a:pt x="68" y="293"/>
                  </a:lnTo>
                  <a:lnTo>
                    <a:pt x="56" y="284"/>
                  </a:lnTo>
                  <a:lnTo>
                    <a:pt x="45" y="273"/>
                  </a:lnTo>
                  <a:lnTo>
                    <a:pt x="36" y="264"/>
                  </a:lnTo>
                  <a:lnTo>
                    <a:pt x="19" y="239"/>
                  </a:lnTo>
                  <a:lnTo>
                    <a:pt x="11" y="213"/>
                  </a:lnTo>
                  <a:lnTo>
                    <a:pt x="2" y="185"/>
                  </a:lnTo>
                  <a:lnTo>
                    <a:pt x="0" y="156"/>
                  </a:lnTo>
                  <a:lnTo>
                    <a:pt x="2" y="137"/>
                  </a:lnTo>
                  <a:lnTo>
                    <a:pt x="5" y="117"/>
                  </a:lnTo>
                  <a:lnTo>
                    <a:pt x="11" y="100"/>
                  </a:lnTo>
                  <a:lnTo>
                    <a:pt x="19" y="80"/>
                  </a:lnTo>
                  <a:lnTo>
                    <a:pt x="28" y="63"/>
                  </a:lnTo>
                  <a:lnTo>
                    <a:pt x="39" y="49"/>
                  </a:lnTo>
                  <a:lnTo>
                    <a:pt x="54" y="34"/>
                  </a:lnTo>
                  <a:lnTo>
                    <a:pt x="68" y="23"/>
                  </a:lnTo>
                  <a:lnTo>
                    <a:pt x="85" y="12"/>
                  </a:lnTo>
                  <a:lnTo>
                    <a:pt x="105" y="6"/>
                  </a:lnTo>
                  <a:lnTo>
                    <a:pt x="122" y="0"/>
                  </a:lnTo>
                  <a:lnTo>
                    <a:pt x="144" y="0"/>
                  </a:lnTo>
                  <a:close/>
                  <a:moveTo>
                    <a:pt x="139" y="23"/>
                  </a:moveTo>
                  <a:lnTo>
                    <a:pt x="139" y="23"/>
                  </a:lnTo>
                  <a:lnTo>
                    <a:pt x="119" y="26"/>
                  </a:lnTo>
                  <a:lnTo>
                    <a:pt x="102" y="34"/>
                  </a:lnTo>
                  <a:lnTo>
                    <a:pt x="88" y="49"/>
                  </a:lnTo>
                  <a:lnTo>
                    <a:pt x="76" y="66"/>
                  </a:lnTo>
                  <a:lnTo>
                    <a:pt x="68" y="85"/>
                  </a:lnTo>
                  <a:lnTo>
                    <a:pt x="62" y="108"/>
                  </a:lnTo>
                  <a:lnTo>
                    <a:pt x="59" y="131"/>
                  </a:lnTo>
                  <a:lnTo>
                    <a:pt x="59" y="159"/>
                  </a:lnTo>
                  <a:lnTo>
                    <a:pt x="62" y="185"/>
                  </a:lnTo>
                  <a:lnTo>
                    <a:pt x="68" y="210"/>
                  </a:lnTo>
                  <a:lnTo>
                    <a:pt x="73" y="230"/>
                  </a:lnTo>
                  <a:lnTo>
                    <a:pt x="85" y="250"/>
                  </a:lnTo>
                  <a:lnTo>
                    <a:pt x="96" y="267"/>
                  </a:lnTo>
                  <a:lnTo>
                    <a:pt x="113" y="279"/>
                  </a:lnTo>
                  <a:lnTo>
                    <a:pt x="127" y="284"/>
                  </a:lnTo>
                  <a:lnTo>
                    <a:pt x="147" y="284"/>
                  </a:lnTo>
                  <a:lnTo>
                    <a:pt x="164" y="282"/>
                  </a:lnTo>
                  <a:lnTo>
                    <a:pt x="181" y="273"/>
                  </a:lnTo>
                  <a:lnTo>
                    <a:pt x="196" y="262"/>
                  </a:lnTo>
                  <a:lnTo>
                    <a:pt x="207" y="245"/>
                  </a:lnTo>
                  <a:lnTo>
                    <a:pt x="215" y="225"/>
                  </a:lnTo>
                  <a:lnTo>
                    <a:pt x="221" y="202"/>
                  </a:lnTo>
                  <a:lnTo>
                    <a:pt x="224" y="179"/>
                  </a:lnTo>
                  <a:lnTo>
                    <a:pt x="224" y="151"/>
                  </a:lnTo>
                  <a:lnTo>
                    <a:pt x="221" y="117"/>
                  </a:lnTo>
                  <a:lnTo>
                    <a:pt x="213" y="85"/>
                  </a:lnTo>
                  <a:lnTo>
                    <a:pt x="201" y="60"/>
                  </a:lnTo>
                  <a:lnTo>
                    <a:pt x="184" y="40"/>
                  </a:lnTo>
                  <a:lnTo>
                    <a:pt x="176" y="31"/>
                  </a:lnTo>
                  <a:lnTo>
                    <a:pt x="164" y="29"/>
                  </a:lnTo>
                  <a:lnTo>
                    <a:pt x="150" y="23"/>
                  </a:lnTo>
                  <a:lnTo>
                    <a:pt x="139" y="2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2" name="Freeform 1711"/>
            <p:cNvSpPr>
              <a:spLocks/>
            </p:cNvSpPr>
            <p:nvPr/>
          </p:nvSpPr>
          <p:spPr bwMode="auto">
            <a:xfrm>
              <a:off x="4547" y="3110"/>
              <a:ext cx="284" cy="304"/>
            </a:xfrm>
            <a:custGeom>
              <a:avLst/>
              <a:gdLst>
                <a:gd name="T0" fmla="*/ 170 w 284"/>
                <a:gd name="T1" fmla="*/ 0 h 304"/>
                <a:gd name="T2" fmla="*/ 219 w 284"/>
                <a:gd name="T3" fmla="*/ 12 h 304"/>
                <a:gd name="T4" fmla="*/ 239 w 284"/>
                <a:gd name="T5" fmla="*/ 23 h 304"/>
                <a:gd name="T6" fmla="*/ 253 w 284"/>
                <a:gd name="T7" fmla="*/ 43 h 304"/>
                <a:gd name="T8" fmla="*/ 264 w 284"/>
                <a:gd name="T9" fmla="*/ 63 h 304"/>
                <a:gd name="T10" fmla="*/ 267 w 284"/>
                <a:gd name="T11" fmla="*/ 88 h 304"/>
                <a:gd name="T12" fmla="*/ 267 w 284"/>
                <a:gd name="T13" fmla="*/ 282 h 304"/>
                <a:gd name="T14" fmla="*/ 270 w 284"/>
                <a:gd name="T15" fmla="*/ 293 h 304"/>
                <a:gd name="T16" fmla="*/ 284 w 284"/>
                <a:gd name="T17" fmla="*/ 304 h 304"/>
                <a:gd name="T18" fmla="*/ 196 w 284"/>
                <a:gd name="T19" fmla="*/ 304 h 304"/>
                <a:gd name="T20" fmla="*/ 207 w 284"/>
                <a:gd name="T21" fmla="*/ 293 h 304"/>
                <a:gd name="T22" fmla="*/ 213 w 284"/>
                <a:gd name="T23" fmla="*/ 282 h 304"/>
                <a:gd name="T24" fmla="*/ 213 w 284"/>
                <a:gd name="T25" fmla="*/ 111 h 304"/>
                <a:gd name="T26" fmla="*/ 207 w 284"/>
                <a:gd name="T27" fmla="*/ 80 h 304"/>
                <a:gd name="T28" fmla="*/ 196 w 284"/>
                <a:gd name="T29" fmla="*/ 57 h 304"/>
                <a:gd name="T30" fmla="*/ 173 w 284"/>
                <a:gd name="T31" fmla="*/ 43 h 304"/>
                <a:gd name="T32" fmla="*/ 145 w 284"/>
                <a:gd name="T33" fmla="*/ 37 h 304"/>
                <a:gd name="T34" fmla="*/ 125 w 284"/>
                <a:gd name="T35" fmla="*/ 40 h 304"/>
                <a:gd name="T36" fmla="*/ 108 w 284"/>
                <a:gd name="T37" fmla="*/ 49 h 304"/>
                <a:gd name="T38" fmla="*/ 79 w 284"/>
                <a:gd name="T39" fmla="*/ 71 h 304"/>
                <a:gd name="T40" fmla="*/ 79 w 284"/>
                <a:gd name="T41" fmla="*/ 282 h 304"/>
                <a:gd name="T42" fmla="*/ 82 w 284"/>
                <a:gd name="T43" fmla="*/ 293 h 304"/>
                <a:gd name="T44" fmla="*/ 97 w 284"/>
                <a:gd name="T45" fmla="*/ 304 h 304"/>
                <a:gd name="T46" fmla="*/ 6 w 284"/>
                <a:gd name="T47" fmla="*/ 304 h 304"/>
                <a:gd name="T48" fmla="*/ 17 w 284"/>
                <a:gd name="T49" fmla="*/ 293 h 304"/>
                <a:gd name="T50" fmla="*/ 23 w 284"/>
                <a:gd name="T51" fmla="*/ 282 h 304"/>
                <a:gd name="T52" fmla="*/ 23 w 284"/>
                <a:gd name="T53" fmla="*/ 40 h 304"/>
                <a:gd name="T54" fmla="*/ 17 w 284"/>
                <a:gd name="T55" fmla="*/ 26 h 304"/>
                <a:gd name="T56" fmla="*/ 0 w 284"/>
                <a:gd name="T57" fmla="*/ 14 h 304"/>
                <a:gd name="T58" fmla="*/ 79 w 284"/>
                <a:gd name="T59" fmla="*/ 46 h 304"/>
                <a:gd name="T60" fmla="*/ 97 w 284"/>
                <a:gd name="T61" fmla="*/ 29 h 304"/>
                <a:gd name="T62" fmla="*/ 119 w 284"/>
                <a:gd name="T63" fmla="*/ 14 h 304"/>
                <a:gd name="T64" fmla="*/ 145 w 284"/>
                <a:gd name="T65" fmla="*/ 3 h 304"/>
                <a:gd name="T66" fmla="*/ 170 w 284"/>
                <a:gd name="T67" fmla="*/ 0 h 30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84" h="304">
                  <a:moveTo>
                    <a:pt x="170" y="0"/>
                  </a:moveTo>
                  <a:lnTo>
                    <a:pt x="170" y="0"/>
                  </a:lnTo>
                  <a:lnTo>
                    <a:pt x="196" y="3"/>
                  </a:lnTo>
                  <a:lnTo>
                    <a:pt x="219" y="12"/>
                  </a:lnTo>
                  <a:lnTo>
                    <a:pt x="239" y="23"/>
                  </a:lnTo>
                  <a:lnTo>
                    <a:pt x="253" y="43"/>
                  </a:lnTo>
                  <a:lnTo>
                    <a:pt x="258" y="51"/>
                  </a:lnTo>
                  <a:lnTo>
                    <a:pt x="264" y="63"/>
                  </a:lnTo>
                  <a:lnTo>
                    <a:pt x="267" y="77"/>
                  </a:lnTo>
                  <a:lnTo>
                    <a:pt x="267" y="88"/>
                  </a:lnTo>
                  <a:lnTo>
                    <a:pt x="267" y="282"/>
                  </a:lnTo>
                  <a:lnTo>
                    <a:pt x="267" y="287"/>
                  </a:lnTo>
                  <a:lnTo>
                    <a:pt x="270" y="293"/>
                  </a:lnTo>
                  <a:lnTo>
                    <a:pt x="284" y="304"/>
                  </a:lnTo>
                  <a:lnTo>
                    <a:pt x="196" y="304"/>
                  </a:lnTo>
                  <a:lnTo>
                    <a:pt x="202" y="301"/>
                  </a:lnTo>
                  <a:lnTo>
                    <a:pt x="207" y="293"/>
                  </a:lnTo>
                  <a:lnTo>
                    <a:pt x="210" y="287"/>
                  </a:lnTo>
                  <a:lnTo>
                    <a:pt x="213" y="282"/>
                  </a:lnTo>
                  <a:lnTo>
                    <a:pt x="213" y="111"/>
                  </a:lnTo>
                  <a:lnTo>
                    <a:pt x="210" y="94"/>
                  </a:lnTo>
                  <a:lnTo>
                    <a:pt x="207" y="80"/>
                  </a:lnTo>
                  <a:lnTo>
                    <a:pt x="202" y="66"/>
                  </a:lnTo>
                  <a:lnTo>
                    <a:pt x="196" y="57"/>
                  </a:lnTo>
                  <a:lnTo>
                    <a:pt x="185" y="49"/>
                  </a:lnTo>
                  <a:lnTo>
                    <a:pt x="173" y="43"/>
                  </a:lnTo>
                  <a:lnTo>
                    <a:pt x="159" y="40"/>
                  </a:lnTo>
                  <a:lnTo>
                    <a:pt x="145" y="37"/>
                  </a:lnTo>
                  <a:lnTo>
                    <a:pt x="125" y="40"/>
                  </a:lnTo>
                  <a:lnTo>
                    <a:pt x="108" y="49"/>
                  </a:lnTo>
                  <a:lnTo>
                    <a:pt x="91" y="57"/>
                  </a:lnTo>
                  <a:lnTo>
                    <a:pt x="79" y="71"/>
                  </a:lnTo>
                  <a:lnTo>
                    <a:pt x="79" y="282"/>
                  </a:lnTo>
                  <a:lnTo>
                    <a:pt x="79" y="287"/>
                  </a:lnTo>
                  <a:lnTo>
                    <a:pt x="82" y="293"/>
                  </a:lnTo>
                  <a:lnTo>
                    <a:pt x="97" y="304"/>
                  </a:lnTo>
                  <a:lnTo>
                    <a:pt x="6" y="304"/>
                  </a:lnTo>
                  <a:lnTo>
                    <a:pt x="14" y="301"/>
                  </a:lnTo>
                  <a:lnTo>
                    <a:pt x="17" y="293"/>
                  </a:lnTo>
                  <a:lnTo>
                    <a:pt x="20" y="287"/>
                  </a:lnTo>
                  <a:lnTo>
                    <a:pt x="23" y="282"/>
                  </a:lnTo>
                  <a:lnTo>
                    <a:pt x="23" y="40"/>
                  </a:lnTo>
                  <a:lnTo>
                    <a:pt x="20" y="31"/>
                  </a:lnTo>
                  <a:lnTo>
                    <a:pt x="17" y="26"/>
                  </a:lnTo>
                  <a:lnTo>
                    <a:pt x="11" y="20"/>
                  </a:lnTo>
                  <a:lnTo>
                    <a:pt x="0" y="14"/>
                  </a:lnTo>
                  <a:lnTo>
                    <a:pt x="79" y="0"/>
                  </a:lnTo>
                  <a:lnTo>
                    <a:pt x="79" y="46"/>
                  </a:lnTo>
                  <a:lnTo>
                    <a:pt x="97" y="29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5" y="3"/>
                  </a:lnTo>
                  <a:lnTo>
                    <a:pt x="159" y="0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3" name="Freeform 1712"/>
            <p:cNvSpPr>
              <a:spLocks/>
            </p:cNvSpPr>
            <p:nvPr/>
          </p:nvSpPr>
          <p:spPr bwMode="auto">
            <a:xfrm>
              <a:off x="3763" y="3110"/>
              <a:ext cx="293" cy="452"/>
            </a:xfrm>
            <a:custGeom>
              <a:avLst/>
              <a:gdLst>
                <a:gd name="T0" fmla="*/ 281 w 293"/>
                <a:gd name="T1" fmla="*/ 85 h 452"/>
                <a:gd name="T2" fmla="*/ 250 w 293"/>
                <a:gd name="T3" fmla="*/ 37 h 452"/>
                <a:gd name="T4" fmla="*/ 230 w 293"/>
                <a:gd name="T5" fmla="*/ 20 h 452"/>
                <a:gd name="T6" fmla="*/ 210 w 293"/>
                <a:gd name="T7" fmla="*/ 9 h 452"/>
                <a:gd name="T8" fmla="*/ 165 w 293"/>
                <a:gd name="T9" fmla="*/ 0 h 452"/>
                <a:gd name="T10" fmla="*/ 139 w 293"/>
                <a:gd name="T11" fmla="*/ 3 h 452"/>
                <a:gd name="T12" fmla="*/ 114 w 293"/>
                <a:gd name="T13" fmla="*/ 12 h 452"/>
                <a:gd name="T14" fmla="*/ 77 w 293"/>
                <a:gd name="T15" fmla="*/ 40 h 452"/>
                <a:gd name="T16" fmla="*/ 0 w 293"/>
                <a:gd name="T17" fmla="*/ 17 h 452"/>
                <a:gd name="T18" fmla="*/ 9 w 293"/>
                <a:gd name="T19" fmla="*/ 20 h 452"/>
                <a:gd name="T20" fmla="*/ 20 w 293"/>
                <a:gd name="T21" fmla="*/ 34 h 452"/>
                <a:gd name="T22" fmla="*/ 23 w 293"/>
                <a:gd name="T23" fmla="*/ 426 h 452"/>
                <a:gd name="T24" fmla="*/ 20 w 293"/>
                <a:gd name="T25" fmla="*/ 435 h 452"/>
                <a:gd name="T26" fmla="*/ 11 w 293"/>
                <a:gd name="T27" fmla="*/ 449 h 452"/>
                <a:gd name="T28" fmla="*/ 94 w 293"/>
                <a:gd name="T29" fmla="*/ 452 h 452"/>
                <a:gd name="T30" fmla="*/ 88 w 293"/>
                <a:gd name="T31" fmla="*/ 449 h 452"/>
                <a:gd name="T32" fmla="*/ 80 w 293"/>
                <a:gd name="T33" fmla="*/ 435 h 452"/>
                <a:gd name="T34" fmla="*/ 77 w 293"/>
                <a:gd name="T35" fmla="*/ 68 h 452"/>
                <a:gd name="T36" fmla="*/ 91 w 293"/>
                <a:gd name="T37" fmla="*/ 54 h 452"/>
                <a:gd name="T38" fmla="*/ 105 w 293"/>
                <a:gd name="T39" fmla="*/ 46 h 452"/>
                <a:gd name="T40" fmla="*/ 142 w 293"/>
                <a:gd name="T41" fmla="*/ 34 h 452"/>
                <a:gd name="T42" fmla="*/ 159 w 293"/>
                <a:gd name="T43" fmla="*/ 37 h 452"/>
                <a:gd name="T44" fmla="*/ 190 w 293"/>
                <a:gd name="T45" fmla="*/ 51 h 452"/>
                <a:gd name="T46" fmla="*/ 205 w 293"/>
                <a:gd name="T47" fmla="*/ 63 h 452"/>
                <a:gd name="T48" fmla="*/ 224 w 293"/>
                <a:gd name="T49" fmla="*/ 100 h 452"/>
                <a:gd name="T50" fmla="*/ 230 w 293"/>
                <a:gd name="T51" fmla="*/ 156 h 452"/>
                <a:gd name="T52" fmla="*/ 230 w 293"/>
                <a:gd name="T53" fmla="*/ 185 h 452"/>
                <a:gd name="T54" fmla="*/ 216 w 293"/>
                <a:gd name="T55" fmla="*/ 233 h 452"/>
                <a:gd name="T56" fmla="*/ 205 w 293"/>
                <a:gd name="T57" fmla="*/ 250 h 452"/>
                <a:gd name="T58" fmla="*/ 176 w 293"/>
                <a:gd name="T59" fmla="*/ 276 h 452"/>
                <a:gd name="T60" fmla="*/ 136 w 293"/>
                <a:gd name="T61" fmla="*/ 284 h 452"/>
                <a:gd name="T62" fmla="*/ 122 w 293"/>
                <a:gd name="T63" fmla="*/ 284 h 452"/>
                <a:gd name="T64" fmla="*/ 99 w 293"/>
                <a:gd name="T65" fmla="*/ 276 h 452"/>
                <a:gd name="T66" fmla="*/ 102 w 293"/>
                <a:gd name="T67" fmla="*/ 304 h 452"/>
                <a:gd name="T68" fmla="*/ 122 w 293"/>
                <a:gd name="T69" fmla="*/ 310 h 452"/>
                <a:gd name="T70" fmla="*/ 145 w 293"/>
                <a:gd name="T71" fmla="*/ 310 h 452"/>
                <a:gd name="T72" fmla="*/ 190 w 293"/>
                <a:gd name="T73" fmla="*/ 304 h 452"/>
                <a:gd name="T74" fmla="*/ 219 w 293"/>
                <a:gd name="T75" fmla="*/ 290 h 452"/>
                <a:gd name="T76" fmla="*/ 241 w 293"/>
                <a:gd name="T77" fmla="*/ 273 h 452"/>
                <a:gd name="T78" fmla="*/ 253 w 293"/>
                <a:gd name="T79" fmla="*/ 262 h 452"/>
                <a:gd name="T80" fmla="*/ 281 w 293"/>
                <a:gd name="T81" fmla="*/ 210 h 452"/>
                <a:gd name="T82" fmla="*/ 293 w 293"/>
                <a:gd name="T83" fmla="*/ 154 h 452"/>
                <a:gd name="T84" fmla="*/ 290 w 293"/>
                <a:gd name="T85" fmla="*/ 117 h 452"/>
                <a:gd name="T86" fmla="*/ 281 w 293"/>
                <a:gd name="T87" fmla="*/ 85 h 45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93" h="452">
                  <a:moveTo>
                    <a:pt x="281" y="85"/>
                  </a:moveTo>
                  <a:lnTo>
                    <a:pt x="281" y="85"/>
                  </a:lnTo>
                  <a:lnTo>
                    <a:pt x="267" y="57"/>
                  </a:lnTo>
                  <a:lnTo>
                    <a:pt x="250" y="37"/>
                  </a:lnTo>
                  <a:lnTo>
                    <a:pt x="230" y="20"/>
                  </a:lnTo>
                  <a:lnTo>
                    <a:pt x="210" y="9"/>
                  </a:lnTo>
                  <a:lnTo>
                    <a:pt x="187" y="3"/>
                  </a:lnTo>
                  <a:lnTo>
                    <a:pt x="165" y="0"/>
                  </a:lnTo>
                  <a:lnTo>
                    <a:pt x="139" y="3"/>
                  </a:lnTo>
                  <a:lnTo>
                    <a:pt x="114" y="12"/>
                  </a:lnTo>
                  <a:lnTo>
                    <a:pt x="94" y="26"/>
                  </a:lnTo>
                  <a:lnTo>
                    <a:pt x="77" y="40"/>
                  </a:lnTo>
                  <a:lnTo>
                    <a:pt x="77" y="0"/>
                  </a:lnTo>
                  <a:lnTo>
                    <a:pt x="0" y="17"/>
                  </a:lnTo>
                  <a:lnTo>
                    <a:pt x="9" y="20"/>
                  </a:lnTo>
                  <a:lnTo>
                    <a:pt x="17" y="26"/>
                  </a:lnTo>
                  <a:lnTo>
                    <a:pt x="20" y="34"/>
                  </a:lnTo>
                  <a:lnTo>
                    <a:pt x="23" y="43"/>
                  </a:lnTo>
                  <a:lnTo>
                    <a:pt x="23" y="426"/>
                  </a:lnTo>
                  <a:lnTo>
                    <a:pt x="20" y="435"/>
                  </a:lnTo>
                  <a:lnTo>
                    <a:pt x="17" y="443"/>
                  </a:lnTo>
                  <a:lnTo>
                    <a:pt x="11" y="449"/>
                  </a:lnTo>
                  <a:lnTo>
                    <a:pt x="6" y="452"/>
                  </a:lnTo>
                  <a:lnTo>
                    <a:pt x="94" y="452"/>
                  </a:lnTo>
                  <a:lnTo>
                    <a:pt x="88" y="449"/>
                  </a:lnTo>
                  <a:lnTo>
                    <a:pt x="82" y="443"/>
                  </a:lnTo>
                  <a:lnTo>
                    <a:pt x="80" y="435"/>
                  </a:lnTo>
                  <a:lnTo>
                    <a:pt x="77" y="426"/>
                  </a:lnTo>
                  <a:lnTo>
                    <a:pt x="77" y="68"/>
                  </a:lnTo>
                  <a:lnTo>
                    <a:pt x="91" y="54"/>
                  </a:lnTo>
                  <a:lnTo>
                    <a:pt x="105" y="46"/>
                  </a:lnTo>
                  <a:lnTo>
                    <a:pt x="122" y="37"/>
                  </a:lnTo>
                  <a:lnTo>
                    <a:pt x="142" y="34"/>
                  </a:lnTo>
                  <a:lnTo>
                    <a:pt x="159" y="37"/>
                  </a:lnTo>
                  <a:lnTo>
                    <a:pt x="173" y="43"/>
                  </a:lnTo>
                  <a:lnTo>
                    <a:pt x="190" y="51"/>
                  </a:lnTo>
                  <a:lnTo>
                    <a:pt x="205" y="63"/>
                  </a:lnTo>
                  <a:lnTo>
                    <a:pt x="216" y="80"/>
                  </a:lnTo>
                  <a:lnTo>
                    <a:pt x="224" y="100"/>
                  </a:lnTo>
                  <a:lnTo>
                    <a:pt x="230" y="125"/>
                  </a:lnTo>
                  <a:lnTo>
                    <a:pt x="230" y="156"/>
                  </a:lnTo>
                  <a:lnTo>
                    <a:pt x="230" y="185"/>
                  </a:lnTo>
                  <a:lnTo>
                    <a:pt x="224" y="210"/>
                  </a:lnTo>
                  <a:lnTo>
                    <a:pt x="216" y="233"/>
                  </a:lnTo>
                  <a:lnTo>
                    <a:pt x="205" y="250"/>
                  </a:lnTo>
                  <a:lnTo>
                    <a:pt x="190" y="267"/>
                  </a:lnTo>
                  <a:lnTo>
                    <a:pt x="176" y="276"/>
                  </a:lnTo>
                  <a:lnTo>
                    <a:pt x="156" y="284"/>
                  </a:lnTo>
                  <a:lnTo>
                    <a:pt x="136" y="284"/>
                  </a:lnTo>
                  <a:lnTo>
                    <a:pt x="122" y="284"/>
                  </a:lnTo>
                  <a:lnTo>
                    <a:pt x="111" y="282"/>
                  </a:lnTo>
                  <a:lnTo>
                    <a:pt x="99" y="276"/>
                  </a:lnTo>
                  <a:lnTo>
                    <a:pt x="88" y="264"/>
                  </a:lnTo>
                  <a:lnTo>
                    <a:pt x="102" y="304"/>
                  </a:lnTo>
                  <a:lnTo>
                    <a:pt x="122" y="310"/>
                  </a:lnTo>
                  <a:lnTo>
                    <a:pt x="145" y="310"/>
                  </a:lnTo>
                  <a:lnTo>
                    <a:pt x="176" y="307"/>
                  </a:lnTo>
                  <a:lnTo>
                    <a:pt x="190" y="304"/>
                  </a:lnTo>
                  <a:lnTo>
                    <a:pt x="205" y="299"/>
                  </a:lnTo>
                  <a:lnTo>
                    <a:pt x="219" y="290"/>
                  </a:lnTo>
                  <a:lnTo>
                    <a:pt x="230" y="284"/>
                  </a:lnTo>
                  <a:lnTo>
                    <a:pt x="241" y="273"/>
                  </a:lnTo>
                  <a:lnTo>
                    <a:pt x="253" y="262"/>
                  </a:lnTo>
                  <a:lnTo>
                    <a:pt x="270" y="236"/>
                  </a:lnTo>
                  <a:lnTo>
                    <a:pt x="281" y="210"/>
                  </a:lnTo>
                  <a:lnTo>
                    <a:pt x="290" y="182"/>
                  </a:lnTo>
                  <a:lnTo>
                    <a:pt x="293" y="154"/>
                  </a:lnTo>
                  <a:lnTo>
                    <a:pt x="290" y="117"/>
                  </a:lnTo>
                  <a:lnTo>
                    <a:pt x="281" y="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4" name="Freeform 1713"/>
            <p:cNvSpPr>
              <a:spLocks/>
            </p:cNvSpPr>
            <p:nvPr/>
          </p:nvSpPr>
          <p:spPr bwMode="auto">
            <a:xfrm>
              <a:off x="2192" y="3110"/>
              <a:ext cx="208" cy="310"/>
            </a:xfrm>
            <a:custGeom>
              <a:avLst/>
              <a:gdLst>
                <a:gd name="T0" fmla="*/ 182 w 208"/>
                <a:gd name="T1" fmla="*/ 264 h 310"/>
                <a:gd name="T2" fmla="*/ 182 w 208"/>
                <a:gd name="T3" fmla="*/ 264 h 310"/>
                <a:gd name="T4" fmla="*/ 165 w 208"/>
                <a:gd name="T5" fmla="*/ 270 h 310"/>
                <a:gd name="T6" fmla="*/ 145 w 208"/>
                <a:gd name="T7" fmla="*/ 273 h 310"/>
                <a:gd name="T8" fmla="*/ 145 w 208"/>
                <a:gd name="T9" fmla="*/ 273 h 310"/>
                <a:gd name="T10" fmla="*/ 131 w 208"/>
                <a:gd name="T11" fmla="*/ 273 h 310"/>
                <a:gd name="T12" fmla="*/ 120 w 208"/>
                <a:gd name="T13" fmla="*/ 267 h 310"/>
                <a:gd name="T14" fmla="*/ 108 w 208"/>
                <a:gd name="T15" fmla="*/ 262 h 310"/>
                <a:gd name="T16" fmla="*/ 100 w 208"/>
                <a:gd name="T17" fmla="*/ 250 h 310"/>
                <a:gd name="T18" fmla="*/ 100 w 208"/>
                <a:gd name="T19" fmla="*/ 250 h 310"/>
                <a:gd name="T20" fmla="*/ 91 w 208"/>
                <a:gd name="T21" fmla="*/ 239 h 310"/>
                <a:gd name="T22" fmla="*/ 83 w 208"/>
                <a:gd name="T23" fmla="*/ 225 h 310"/>
                <a:gd name="T24" fmla="*/ 80 w 208"/>
                <a:gd name="T25" fmla="*/ 208 h 310"/>
                <a:gd name="T26" fmla="*/ 80 w 208"/>
                <a:gd name="T27" fmla="*/ 191 h 310"/>
                <a:gd name="T28" fmla="*/ 80 w 208"/>
                <a:gd name="T29" fmla="*/ 0 h 310"/>
                <a:gd name="T30" fmla="*/ 0 w 208"/>
                <a:gd name="T31" fmla="*/ 14 h 310"/>
                <a:gd name="T32" fmla="*/ 0 w 208"/>
                <a:gd name="T33" fmla="*/ 14 h 310"/>
                <a:gd name="T34" fmla="*/ 12 w 208"/>
                <a:gd name="T35" fmla="*/ 20 h 310"/>
                <a:gd name="T36" fmla="*/ 17 w 208"/>
                <a:gd name="T37" fmla="*/ 26 h 310"/>
                <a:gd name="T38" fmla="*/ 23 w 208"/>
                <a:gd name="T39" fmla="*/ 31 h 310"/>
                <a:gd name="T40" fmla="*/ 23 w 208"/>
                <a:gd name="T41" fmla="*/ 40 h 310"/>
                <a:gd name="T42" fmla="*/ 23 w 208"/>
                <a:gd name="T43" fmla="*/ 191 h 310"/>
                <a:gd name="T44" fmla="*/ 23 w 208"/>
                <a:gd name="T45" fmla="*/ 191 h 310"/>
                <a:gd name="T46" fmla="*/ 26 w 208"/>
                <a:gd name="T47" fmla="*/ 219 h 310"/>
                <a:gd name="T48" fmla="*/ 32 w 208"/>
                <a:gd name="T49" fmla="*/ 245 h 310"/>
                <a:gd name="T50" fmla="*/ 40 w 208"/>
                <a:gd name="T51" fmla="*/ 264 h 310"/>
                <a:gd name="T52" fmla="*/ 54 w 208"/>
                <a:gd name="T53" fmla="*/ 282 h 310"/>
                <a:gd name="T54" fmla="*/ 54 w 208"/>
                <a:gd name="T55" fmla="*/ 282 h 310"/>
                <a:gd name="T56" fmla="*/ 71 w 208"/>
                <a:gd name="T57" fmla="*/ 296 h 310"/>
                <a:gd name="T58" fmla="*/ 85 w 208"/>
                <a:gd name="T59" fmla="*/ 304 h 310"/>
                <a:gd name="T60" fmla="*/ 103 w 208"/>
                <a:gd name="T61" fmla="*/ 310 h 310"/>
                <a:gd name="T62" fmla="*/ 122 w 208"/>
                <a:gd name="T63" fmla="*/ 310 h 310"/>
                <a:gd name="T64" fmla="*/ 122 w 208"/>
                <a:gd name="T65" fmla="*/ 310 h 310"/>
                <a:gd name="T66" fmla="*/ 142 w 208"/>
                <a:gd name="T67" fmla="*/ 310 h 310"/>
                <a:gd name="T68" fmla="*/ 162 w 208"/>
                <a:gd name="T69" fmla="*/ 304 h 310"/>
                <a:gd name="T70" fmla="*/ 179 w 208"/>
                <a:gd name="T71" fmla="*/ 296 h 310"/>
                <a:gd name="T72" fmla="*/ 196 w 208"/>
                <a:gd name="T73" fmla="*/ 282 h 310"/>
                <a:gd name="T74" fmla="*/ 208 w 208"/>
                <a:gd name="T75" fmla="*/ 245 h 310"/>
                <a:gd name="T76" fmla="*/ 208 w 208"/>
                <a:gd name="T77" fmla="*/ 245 h 310"/>
                <a:gd name="T78" fmla="*/ 196 w 208"/>
                <a:gd name="T79" fmla="*/ 256 h 310"/>
                <a:gd name="T80" fmla="*/ 182 w 208"/>
                <a:gd name="T81" fmla="*/ 264 h 310"/>
                <a:gd name="T82" fmla="*/ 182 w 208"/>
                <a:gd name="T83" fmla="*/ 264 h 3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08" h="310">
                  <a:moveTo>
                    <a:pt x="182" y="264"/>
                  </a:moveTo>
                  <a:lnTo>
                    <a:pt x="182" y="264"/>
                  </a:lnTo>
                  <a:lnTo>
                    <a:pt x="165" y="270"/>
                  </a:lnTo>
                  <a:lnTo>
                    <a:pt x="145" y="273"/>
                  </a:lnTo>
                  <a:lnTo>
                    <a:pt x="131" y="273"/>
                  </a:lnTo>
                  <a:lnTo>
                    <a:pt x="120" y="267"/>
                  </a:lnTo>
                  <a:lnTo>
                    <a:pt x="108" y="262"/>
                  </a:lnTo>
                  <a:lnTo>
                    <a:pt x="100" y="250"/>
                  </a:lnTo>
                  <a:lnTo>
                    <a:pt x="91" y="239"/>
                  </a:lnTo>
                  <a:lnTo>
                    <a:pt x="83" y="225"/>
                  </a:lnTo>
                  <a:lnTo>
                    <a:pt x="80" y="208"/>
                  </a:lnTo>
                  <a:lnTo>
                    <a:pt x="80" y="191"/>
                  </a:lnTo>
                  <a:lnTo>
                    <a:pt x="80" y="0"/>
                  </a:lnTo>
                  <a:lnTo>
                    <a:pt x="0" y="14"/>
                  </a:lnTo>
                  <a:lnTo>
                    <a:pt x="12" y="20"/>
                  </a:lnTo>
                  <a:lnTo>
                    <a:pt x="17" y="26"/>
                  </a:lnTo>
                  <a:lnTo>
                    <a:pt x="23" y="31"/>
                  </a:lnTo>
                  <a:lnTo>
                    <a:pt x="23" y="40"/>
                  </a:lnTo>
                  <a:lnTo>
                    <a:pt x="23" y="191"/>
                  </a:lnTo>
                  <a:lnTo>
                    <a:pt x="26" y="219"/>
                  </a:lnTo>
                  <a:lnTo>
                    <a:pt x="32" y="245"/>
                  </a:lnTo>
                  <a:lnTo>
                    <a:pt x="40" y="264"/>
                  </a:lnTo>
                  <a:lnTo>
                    <a:pt x="54" y="282"/>
                  </a:lnTo>
                  <a:lnTo>
                    <a:pt x="71" y="296"/>
                  </a:lnTo>
                  <a:lnTo>
                    <a:pt x="85" y="304"/>
                  </a:lnTo>
                  <a:lnTo>
                    <a:pt x="103" y="310"/>
                  </a:lnTo>
                  <a:lnTo>
                    <a:pt x="122" y="310"/>
                  </a:lnTo>
                  <a:lnTo>
                    <a:pt x="142" y="310"/>
                  </a:lnTo>
                  <a:lnTo>
                    <a:pt x="162" y="304"/>
                  </a:lnTo>
                  <a:lnTo>
                    <a:pt x="179" y="296"/>
                  </a:lnTo>
                  <a:lnTo>
                    <a:pt x="196" y="282"/>
                  </a:lnTo>
                  <a:lnTo>
                    <a:pt x="208" y="245"/>
                  </a:lnTo>
                  <a:lnTo>
                    <a:pt x="196" y="256"/>
                  </a:lnTo>
                  <a:lnTo>
                    <a:pt x="182" y="26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5" name="Freeform 1714"/>
            <p:cNvSpPr>
              <a:spLocks/>
            </p:cNvSpPr>
            <p:nvPr/>
          </p:nvSpPr>
          <p:spPr bwMode="auto">
            <a:xfrm>
              <a:off x="2383" y="3110"/>
              <a:ext cx="105" cy="310"/>
            </a:xfrm>
            <a:custGeom>
              <a:avLst/>
              <a:gdLst>
                <a:gd name="T0" fmla="*/ 79 w 105"/>
                <a:gd name="T1" fmla="*/ 253 h 310"/>
                <a:gd name="T2" fmla="*/ 79 w 105"/>
                <a:gd name="T3" fmla="*/ 0 h 310"/>
                <a:gd name="T4" fmla="*/ 0 w 105"/>
                <a:gd name="T5" fmla="*/ 14 h 310"/>
                <a:gd name="T6" fmla="*/ 0 w 105"/>
                <a:gd name="T7" fmla="*/ 14 h 310"/>
                <a:gd name="T8" fmla="*/ 11 w 105"/>
                <a:gd name="T9" fmla="*/ 17 h 310"/>
                <a:gd name="T10" fmla="*/ 17 w 105"/>
                <a:gd name="T11" fmla="*/ 23 h 310"/>
                <a:gd name="T12" fmla="*/ 17 w 105"/>
                <a:gd name="T13" fmla="*/ 23 h 310"/>
                <a:gd name="T14" fmla="*/ 22 w 105"/>
                <a:gd name="T15" fmla="*/ 31 h 310"/>
                <a:gd name="T16" fmla="*/ 22 w 105"/>
                <a:gd name="T17" fmla="*/ 40 h 310"/>
                <a:gd name="T18" fmla="*/ 22 w 105"/>
                <a:gd name="T19" fmla="*/ 239 h 310"/>
                <a:gd name="T20" fmla="*/ 25 w 105"/>
                <a:gd name="T21" fmla="*/ 264 h 310"/>
                <a:gd name="T22" fmla="*/ 25 w 105"/>
                <a:gd name="T23" fmla="*/ 264 h 310"/>
                <a:gd name="T24" fmla="*/ 25 w 105"/>
                <a:gd name="T25" fmla="*/ 264 h 310"/>
                <a:gd name="T26" fmla="*/ 25 w 105"/>
                <a:gd name="T27" fmla="*/ 264 h 310"/>
                <a:gd name="T28" fmla="*/ 25 w 105"/>
                <a:gd name="T29" fmla="*/ 282 h 310"/>
                <a:gd name="T30" fmla="*/ 31 w 105"/>
                <a:gd name="T31" fmla="*/ 293 h 310"/>
                <a:gd name="T32" fmla="*/ 31 w 105"/>
                <a:gd name="T33" fmla="*/ 293 h 310"/>
                <a:gd name="T34" fmla="*/ 37 w 105"/>
                <a:gd name="T35" fmla="*/ 301 h 310"/>
                <a:gd name="T36" fmla="*/ 48 w 105"/>
                <a:gd name="T37" fmla="*/ 310 h 310"/>
                <a:gd name="T38" fmla="*/ 105 w 105"/>
                <a:gd name="T39" fmla="*/ 290 h 310"/>
                <a:gd name="T40" fmla="*/ 105 w 105"/>
                <a:gd name="T41" fmla="*/ 290 h 310"/>
                <a:gd name="T42" fmla="*/ 93 w 105"/>
                <a:gd name="T43" fmla="*/ 287 h 310"/>
                <a:gd name="T44" fmla="*/ 85 w 105"/>
                <a:gd name="T45" fmla="*/ 279 h 310"/>
                <a:gd name="T46" fmla="*/ 79 w 105"/>
                <a:gd name="T47" fmla="*/ 267 h 310"/>
                <a:gd name="T48" fmla="*/ 79 w 105"/>
                <a:gd name="T49" fmla="*/ 253 h 310"/>
                <a:gd name="T50" fmla="*/ 79 w 105"/>
                <a:gd name="T51" fmla="*/ 253 h 31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5" h="310">
                  <a:moveTo>
                    <a:pt x="79" y="253"/>
                  </a:moveTo>
                  <a:lnTo>
                    <a:pt x="79" y="0"/>
                  </a:lnTo>
                  <a:lnTo>
                    <a:pt x="0" y="14"/>
                  </a:lnTo>
                  <a:lnTo>
                    <a:pt x="11" y="17"/>
                  </a:lnTo>
                  <a:lnTo>
                    <a:pt x="17" y="23"/>
                  </a:lnTo>
                  <a:lnTo>
                    <a:pt x="22" y="31"/>
                  </a:lnTo>
                  <a:lnTo>
                    <a:pt x="22" y="40"/>
                  </a:lnTo>
                  <a:lnTo>
                    <a:pt x="22" y="239"/>
                  </a:lnTo>
                  <a:lnTo>
                    <a:pt x="25" y="264"/>
                  </a:lnTo>
                  <a:lnTo>
                    <a:pt x="25" y="282"/>
                  </a:lnTo>
                  <a:lnTo>
                    <a:pt x="31" y="293"/>
                  </a:lnTo>
                  <a:lnTo>
                    <a:pt x="37" y="301"/>
                  </a:lnTo>
                  <a:lnTo>
                    <a:pt x="48" y="310"/>
                  </a:lnTo>
                  <a:lnTo>
                    <a:pt x="105" y="290"/>
                  </a:lnTo>
                  <a:lnTo>
                    <a:pt x="93" y="287"/>
                  </a:lnTo>
                  <a:lnTo>
                    <a:pt x="85" y="279"/>
                  </a:lnTo>
                  <a:lnTo>
                    <a:pt x="79" y="267"/>
                  </a:lnTo>
                  <a:lnTo>
                    <a:pt x="79" y="25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6" name="Freeform 1715"/>
            <p:cNvSpPr>
              <a:spLocks/>
            </p:cNvSpPr>
            <p:nvPr/>
          </p:nvSpPr>
          <p:spPr bwMode="auto">
            <a:xfrm>
              <a:off x="3010" y="3110"/>
              <a:ext cx="250" cy="310"/>
            </a:xfrm>
            <a:custGeom>
              <a:avLst/>
              <a:gdLst>
                <a:gd name="T0" fmla="*/ 233 w 250"/>
                <a:gd name="T1" fmla="*/ 279 h 310"/>
                <a:gd name="T2" fmla="*/ 230 w 250"/>
                <a:gd name="T3" fmla="*/ 259 h 310"/>
                <a:gd name="T4" fmla="*/ 230 w 250"/>
                <a:gd name="T5" fmla="*/ 85 h 310"/>
                <a:gd name="T6" fmla="*/ 222 w 250"/>
                <a:gd name="T7" fmla="*/ 46 h 310"/>
                <a:gd name="T8" fmla="*/ 199 w 250"/>
                <a:gd name="T9" fmla="*/ 17 h 310"/>
                <a:gd name="T10" fmla="*/ 185 w 250"/>
                <a:gd name="T11" fmla="*/ 12 h 310"/>
                <a:gd name="T12" fmla="*/ 148 w 250"/>
                <a:gd name="T13" fmla="*/ 0 h 310"/>
                <a:gd name="T14" fmla="*/ 128 w 250"/>
                <a:gd name="T15" fmla="*/ 0 h 310"/>
                <a:gd name="T16" fmla="*/ 77 w 250"/>
                <a:gd name="T17" fmla="*/ 9 h 310"/>
                <a:gd name="T18" fmla="*/ 29 w 250"/>
                <a:gd name="T19" fmla="*/ 31 h 310"/>
                <a:gd name="T20" fmla="*/ 29 w 250"/>
                <a:gd name="T21" fmla="*/ 111 h 310"/>
                <a:gd name="T22" fmla="*/ 43 w 250"/>
                <a:gd name="T23" fmla="*/ 74 h 310"/>
                <a:gd name="T24" fmla="*/ 63 w 250"/>
                <a:gd name="T25" fmla="*/ 49 h 310"/>
                <a:gd name="T26" fmla="*/ 74 w 250"/>
                <a:gd name="T27" fmla="*/ 37 h 310"/>
                <a:gd name="T28" fmla="*/ 105 w 250"/>
                <a:gd name="T29" fmla="*/ 26 h 310"/>
                <a:gd name="T30" fmla="*/ 122 w 250"/>
                <a:gd name="T31" fmla="*/ 23 h 310"/>
                <a:gd name="T32" fmla="*/ 145 w 250"/>
                <a:gd name="T33" fmla="*/ 29 h 310"/>
                <a:gd name="T34" fmla="*/ 162 w 250"/>
                <a:gd name="T35" fmla="*/ 40 h 310"/>
                <a:gd name="T36" fmla="*/ 171 w 250"/>
                <a:gd name="T37" fmla="*/ 49 h 310"/>
                <a:gd name="T38" fmla="*/ 176 w 250"/>
                <a:gd name="T39" fmla="*/ 68 h 310"/>
                <a:gd name="T40" fmla="*/ 176 w 250"/>
                <a:gd name="T41" fmla="*/ 80 h 310"/>
                <a:gd name="T42" fmla="*/ 174 w 250"/>
                <a:gd name="T43" fmla="*/ 108 h 310"/>
                <a:gd name="T44" fmla="*/ 165 w 250"/>
                <a:gd name="T45" fmla="*/ 117 h 310"/>
                <a:gd name="T46" fmla="*/ 151 w 250"/>
                <a:gd name="T47" fmla="*/ 122 h 310"/>
                <a:gd name="T48" fmla="*/ 97 w 250"/>
                <a:gd name="T49" fmla="*/ 139 h 310"/>
                <a:gd name="T50" fmla="*/ 43 w 250"/>
                <a:gd name="T51" fmla="*/ 159 h 310"/>
                <a:gd name="T52" fmla="*/ 23 w 250"/>
                <a:gd name="T53" fmla="*/ 174 h 310"/>
                <a:gd name="T54" fmla="*/ 3 w 250"/>
                <a:gd name="T55" fmla="*/ 210 h 310"/>
                <a:gd name="T56" fmla="*/ 0 w 250"/>
                <a:gd name="T57" fmla="*/ 233 h 310"/>
                <a:gd name="T58" fmla="*/ 6 w 250"/>
                <a:gd name="T59" fmla="*/ 259 h 310"/>
                <a:gd name="T60" fmla="*/ 20 w 250"/>
                <a:gd name="T61" fmla="*/ 284 h 310"/>
                <a:gd name="T62" fmla="*/ 32 w 250"/>
                <a:gd name="T63" fmla="*/ 296 h 310"/>
                <a:gd name="T64" fmla="*/ 60 w 250"/>
                <a:gd name="T65" fmla="*/ 310 h 310"/>
                <a:gd name="T66" fmla="*/ 77 w 250"/>
                <a:gd name="T67" fmla="*/ 310 h 310"/>
                <a:gd name="T68" fmla="*/ 120 w 250"/>
                <a:gd name="T69" fmla="*/ 304 h 310"/>
                <a:gd name="T70" fmla="*/ 159 w 250"/>
                <a:gd name="T71" fmla="*/ 279 h 310"/>
                <a:gd name="T72" fmla="*/ 171 w 250"/>
                <a:gd name="T73" fmla="*/ 247 h 310"/>
                <a:gd name="T74" fmla="*/ 139 w 250"/>
                <a:gd name="T75" fmla="*/ 267 h 310"/>
                <a:gd name="T76" fmla="*/ 103 w 250"/>
                <a:gd name="T77" fmla="*/ 273 h 310"/>
                <a:gd name="T78" fmla="*/ 94 w 250"/>
                <a:gd name="T79" fmla="*/ 273 h 310"/>
                <a:gd name="T80" fmla="*/ 74 w 250"/>
                <a:gd name="T81" fmla="*/ 267 h 310"/>
                <a:gd name="T82" fmla="*/ 68 w 250"/>
                <a:gd name="T83" fmla="*/ 259 h 310"/>
                <a:gd name="T84" fmla="*/ 57 w 250"/>
                <a:gd name="T85" fmla="*/ 242 h 310"/>
                <a:gd name="T86" fmla="*/ 54 w 250"/>
                <a:gd name="T87" fmla="*/ 222 h 310"/>
                <a:gd name="T88" fmla="*/ 54 w 250"/>
                <a:gd name="T89" fmla="*/ 210 h 310"/>
                <a:gd name="T90" fmla="*/ 63 w 250"/>
                <a:gd name="T91" fmla="*/ 193 h 310"/>
                <a:gd name="T92" fmla="*/ 68 w 250"/>
                <a:gd name="T93" fmla="*/ 185 h 310"/>
                <a:gd name="T94" fmla="*/ 108 w 250"/>
                <a:gd name="T95" fmla="*/ 162 h 310"/>
                <a:gd name="T96" fmla="*/ 154 w 250"/>
                <a:gd name="T97" fmla="*/ 148 h 310"/>
                <a:gd name="T98" fmla="*/ 176 w 250"/>
                <a:gd name="T99" fmla="*/ 242 h 310"/>
                <a:gd name="T100" fmla="*/ 176 w 250"/>
                <a:gd name="T101" fmla="*/ 262 h 310"/>
                <a:gd name="T102" fmla="*/ 179 w 250"/>
                <a:gd name="T103" fmla="*/ 282 h 310"/>
                <a:gd name="T104" fmla="*/ 182 w 250"/>
                <a:gd name="T105" fmla="*/ 293 h 310"/>
                <a:gd name="T106" fmla="*/ 199 w 250"/>
                <a:gd name="T107" fmla="*/ 310 h 310"/>
                <a:gd name="T108" fmla="*/ 250 w 250"/>
                <a:gd name="T109" fmla="*/ 290 h 310"/>
                <a:gd name="T110" fmla="*/ 233 w 250"/>
                <a:gd name="T111" fmla="*/ 279 h 3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50" h="310">
                  <a:moveTo>
                    <a:pt x="233" y="279"/>
                  </a:moveTo>
                  <a:lnTo>
                    <a:pt x="233" y="279"/>
                  </a:lnTo>
                  <a:lnTo>
                    <a:pt x="230" y="273"/>
                  </a:lnTo>
                  <a:lnTo>
                    <a:pt x="230" y="259"/>
                  </a:lnTo>
                  <a:lnTo>
                    <a:pt x="230" y="85"/>
                  </a:lnTo>
                  <a:lnTo>
                    <a:pt x="228" y="63"/>
                  </a:lnTo>
                  <a:lnTo>
                    <a:pt x="222" y="46"/>
                  </a:lnTo>
                  <a:lnTo>
                    <a:pt x="213" y="29"/>
                  </a:lnTo>
                  <a:lnTo>
                    <a:pt x="199" y="17"/>
                  </a:lnTo>
                  <a:lnTo>
                    <a:pt x="185" y="12"/>
                  </a:lnTo>
                  <a:lnTo>
                    <a:pt x="168" y="6"/>
                  </a:lnTo>
                  <a:lnTo>
                    <a:pt x="148" y="0"/>
                  </a:lnTo>
                  <a:lnTo>
                    <a:pt x="128" y="0"/>
                  </a:lnTo>
                  <a:lnTo>
                    <a:pt x="103" y="3"/>
                  </a:lnTo>
                  <a:lnTo>
                    <a:pt x="77" y="9"/>
                  </a:lnTo>
                  <a:lnTo>
                    <a:pt x="51" y="17"/>
                  </a:lnTo>
                  <a:lnTo>
                    <a:pt x="29" y="31"/>
                  </a:lnTo>
                  <a:lnTo>
                    <a:pt x="29" y="111"/>
                  </a:lnTo>
                  <a:lnTo>
                    <a:pt x="37" y="91"/>
                  </a:lnTo>
                  <a:lnTo>
                    <a:pt x="43" y="74"/>
                  </a:lnTo>
                  <a:lnTo>
                    <a:pt x="54" y="60"/>
                  </a:lnTo>
                  <a:lnTo>
                    <a:pt x="63" y="49"/>
                  </a:lnTo>
                  <a:lnTo>
                    <a:pt x="74" y="37"/>
                  </a:lnTo>
                  <a:lnTo>
                    <a:pt x="88" y="31"/>
                  </a:lnTo>
                  <a:lnTo>
                    <a:pt x="105" y="26"/>
                  </a:lnTo>
                  <a:lnTo>
                    <a:pt x="122" y="23"/>
                  </a:lnTo>
                  <a:lnTo>
                    <a:pt x="134" y="26"/>
                  </a:lnTo>
                  <a:lnTo>
                    <a:pt x="145" y="29"/>
                  </a:lnTo>
                  <a:lnTo>
                    <a:pt x="157" y="34"/>
                  </a:lnTo>
                  <a:lnTo>
                    <a:pt x="162" y="40"/>
                  </a:lnTo>
                  <a:lnTo>
                    <a:pt x="171" y="49"/>
                  </a:lnTo>
                  <a:lnTo>
                    <a:pt x="174" y="60"/>
                  </a:lnTo>
                  <a:lnTo>
                    <a:pt x="176" y="68"/>
                  </a:lnTo>
                  <a:lnTo>
                    <a:pt x="176" y="80"/>
                  </a:lnTo>
                  <a:lnTo>
                    <a:pt x="176" y="100"/>
                  </a:lnTo>
                  <a:lnTo>
                    <a:pt x="174" y="108"/>
                  </a:lnTo>
                  <a:lnTo>
                    <a:pt x="165" y="117"/>
                  </a:lnTo>
                  <a:lnTo>
                    <a:pt x="151" y="122"/>
                  </a:lnTo>
                  <a:lnTo>
                    <a:pt x="97" y="139"/>
                  </a:lnTo>
                  <a:lnTo>
                    <a:pt x="63" y="151"/>
                  </a:lnTo>
                  <a:lnTo>
                    <a:pt x="43" y="159"/>
                  </a:lnTo>
                  <a:lnTo>
                    <a:pt x="23" y="174"/>
                  </a:lnTo>
                  <a:lnTo>
                    <a:pt x="12" y="191"/>
                  </a:lnTo>
                  <a:lnTo>
                    <a:pt x="3" y="210"/>
                  </a:lnTo>
                  <a:lnTo>
                    <a:pt x="0" y="233"/>
                  </a:lnTo>
                  <a:lnTo>
                    <a:pt x="0" y="245"/>
                  </a:lnTo>
                  <a:lnTo>
                    <a:pt x="6" y="259"/>
                  </a:lnTo>
                  <a:lnTo>
                    <a:pt x="12" y="270"/>
                  </a:lnTo>
                  <a:lnTo>
                    <a:pt x="20" y="284"/>
                  </a:lnTo>
                  <a:lnTo>
                    <a:pt x="32" y="296"/>
                  </a:lnTo>
                  <a:lnTo>
                    <a:pt x="43" y="304"/>
                  </a:lnTo>
                  <a:lnTo>
                    <a:pt x="60" y="310"/>
                  </a:lnTo>
                  <a:lnTo>
                    <a:pt x="77" y="310"/>
                  </a:lnTo>
                  <a:lnTo>
                    <a:pt x="100" y="310"/>
                  </a:lnTo>
                  <a:lnTo>
                    <a:pt x="120" y="304"/>
                  </a:lnTo>
                  <a:lnTo>
                    <a:pt x="139" y="293"/>
                  </a:lnTo>
                  <a:lnTo>
                    <a:pt x="159" y="279"/>
                  </a:lnTo>
                  <a:lnTo>
                    <a:pt x="171" y="247"/>
                  </a:lnTo>
                  <a:lnTo>
                    <a:pt x="157" y="259"/>
                  </a:lnTo>
                  <a:lnTo>
                    <a:pt x="139" y="267"/>
                  </a:lnTo>
                  <a:lnTo>
                    <a:pt x="122" y="273"/>
                  </a:lnTo>
                  <a:lnTo>
                    <a:pt x="103" y="273"/>
                  </a:lnTo>
                  <a:lnTo>
                    <a:pt x="94" y="273"/>
                  </a:lnTo>
                  <a:lnTo>
                    <a:pt x="83" y="270"/>
                  </a:lnTo>
                  <a:lnTo>
                    <a:pt x="74" y="267"/>
                  </a:lnTo>
                  <a:lnTo>
                    <a:pt x="68" y="259"/>
                  </a:lnTo>
                  <a:lnTo>
                    <a:pt x="63" y="253"/>
                  </a:lnTo>
                  <a:lnTo>
                    <a:pt x="57" y="242"/>
                  </a:lnTo>
                  <a:lnTo>
                    <a:pt x="54" y="233"/>
                  </a:lnTo>
                  <a:lnTo>
                    <a:pt x="54" y="222"/>
                  </a:lnTo>
                  <a:lnTo>
                    <a:pt x="54" y="210"/>
                  </a:lnTo>
                  <a:lnTo>
                    <a:pt x="57" y="202"/>
                  </a:lnTo>
                  <a:lnTo>
                    <a:pt x="63" y="193"/>
                  </a:lnTo>
                  <a:lnTo>
                    <a:pt x="68" y="185"/>
                  </a:lnTo>
                  <a:lnTo>
                    <a:pt x="86" y="174"/>
                  </a:lnTo>
                  <a:lnTo>
                    <a:pt x="108" y="162"/>
                  </a:lnTo>
                  <a:lnTo>
                    <a:pt x="154" y="148"/>
                  </a:lnTo>
                  <a:lnTo>
                    <a:pt x="176" y="137"/>
                  </a:lnTo>
                  <a:lnTo>
                    <a:pt x="176" y="242"/>
                  </a:lnTo>
                  <a:lnTo>
                    <a:pt x="176" y="262"/>
                  </a:lnTo>
                  <a:lnTo>
                    <a:pt x="179" y="282"/>
                  </a:lnTo>
                  <a:lnTo>
                    <a:pt x="182" y="293"/>
                  </a:lnTo>
                  <a:lnTo>
                    <a:pt x="191" y="301"/>
                  </a:lnTo>
                  <a:lnTo>
                    <a:pt x="199" y="310"/>
                  </a:lnTo>
                  <a:lnTo>
                    <a:pt x="250" y="290"/>
                  </a:lnTo>
                  <a:lnTo>
                    <a:pt x="239" y="284"/>
                  </a:lnTo>
                  <a:lnTo>
                    <a:pt x="233" y="27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7" name="Freeform 1716"/>
            <p:cNvSpPr>
              <a:spLocks/>
            </p:cNvSpPr>
            <p:nvPr/>
          </p:nvSpPr>
          <p:spPr bwMode="auto">
            <a:xfrm>
              <a:off x="2871" y="2866"/>
              <a:ext cx="136" cy="170"/>
            </a:xfrm>
            <a:custGeom>
              <a:avLst/>
              <a:gdLst>
                <a:gd name="T0" fmla="*/ 31 w 136"/>
                <a:gd name="T1" fmla="*/ 11 h 170"/>
                <a:gd name="T2" fmla="*/ 31 w 136"/>
                <a:gd name="T3" fmla="*/ 116 h 170"/>
                <a:gd name="T4" fmla="*/ 31 w 136"/>
                <a:gd name="T5" fmla="*/ 116 h 170"/>
                <a:gd name="T6" fmla="*/ 34 w 136"/>
                <a:gd name="T7" fmla="*/ 131 h 170"/>
                <a:gd name="T8" fmla="*/ 40 w 136"/>
                <a:gd name="T9" fmla="*/ 142 h 170"/>
                <a:gd name="T10" fmla="*/ 46 w 136"/>
                <a:gd name="T11" fmla="*/ 150 h 170"/>
                <a:gd name="T12" fmla="*/ 51 w 136"/>
                <a:gd name="T13" fmla="*/ 153 h 170"/>
                <a:gd name="T14" fmla="*/ 63 w 136"/>
                <a:gd name="T15" fmla="*/ 156 h 170"/>
                <a:gd name="T16" fmla="*/ 74 w 136"/>
                <a:gd name="T17" fmla="*/ 159 h 170"/>
                <a:gd name="T18" fmla="*/ 74 w 136"/>
                <a:gd name="T19" fmla="*/ 159 h 170"/>
                <a:gd name="T20" fmla="*/ 85 w 136"/>
                <a:gd name="T21" fmla="*/ 159 h 170"/>
                <a:gd name="T22" fmla="*/ 94 w 136"/>
                <a:gd name="T23" fmla="*/ 156 h 170"/>
                <a:gd name="T24" fmla="*/ 102 w 136"/>
                <a:gd name="T25" fmla="*/ 150 h 170"/>
                <a:gd name="T26" fmla="*/ 108 w 136"/>
                <a:gd name="T27" fmla="*/ 145 h 170"/>
                <a:gd name="T28" fmla="*/ 111 w 136"/>
                <a:gd name="T29" fmla="*/ 139 h 170"/>
                <a:gd name="T30" fmla="*/ 114 w 136"/>
                <a:gd name="T31" fmla="*/ 131 h 170"/>
                <a:gd name="T32" fmla="*/ 117 w 136"/>
                <a:gd name="T33" fmla="*/ 116 h 170"/>
                <a:gd name="T34" fmla="*/ 117 w 136"/>
                <a:gd name="T35" fmla="*/ 11 h 170"/>
                <a:gd name="T36" fmla="*/ 117 w 136"/>
                <a:gd name="T37" fmla="*/ 11 h 170"/>
                <a:gd name="T38" fmla="*/ 114 w 136"/>
                <a:gd name="T39" fmla="*/ 3 h 170"/>
                <a:gd name="T40" fmla="*/ 108 w 136"/>
                <a:gd name="T41" fmla="*/ 0 h 170"/>
                <a:gd name="T42" fmla="*/ 136 w 136"/>
                <a:gd name="T43" fmla="*/ 0 h 170"/>
                <a:gd name="T44" fmla="*/ 136 w 136"/>
                <a:gd name="T45" fmla="*/ 0 h 170"/>
                <a:gd name="T46" fmla="*/ 131 w 136"/>
                <a:gd name="T47" fmla="*/ 3 h 170"/>
                <a:gd name="T48" fmla="*/ 131 w 136"/>
                <a:gd name="T49" fmla="*/ 11 h 170"/>
                <a:gd name="T50" fmla="*/ 128 w 136"/>
                <a:gd name="T51" fmla="*/ 114 h 170"/>
                <a:gd name="T52" fmla="*/ 128 w 136"/>
                <a:gd name="T53" fmla="*/ 114 h 170"/>
                <a:gd name="T54" fmla="*/ 128 w 136"/>
                <a:gd name="T55" fmla="*/ 128 h 170"/>
                <a:gd name="T56" fmla="*/ 125 w 136"/>
                <a:gd name="T57" fmla="*/ 139 h 170"/>
                <a:gd name="T58" fmla="*/ 119 w 136"/>
                <a:gd name="T59" fmla="*/ 150 h 170"/>
                <a:gd name="T60" fmla="*/ 111 w 136"/>
                <a:gd name="T61" fmla="*/ 156 h 170"/>
                <a:gd name="T62" fmla="*/ 102 w 136"/>
                <a:gd name="T63" fmla="*/ 162 h 170"/>
                <a:gd name="T64" fmla="*/ 94 w 136"/>
                <a:gd name="T65" fmla="*/ 167 h 170"/>
                <a:gd name="T66" fmla="*/ 71 w 136"/>
                <a:gd name="T67" fmla="*/ 170 h 170"/>
                <a:gd name="T68" fmla="*/ 71 w 136"/>
                <a:gd name="T69" fmla="*/ 170 h 170"/>
                <a:gd name="T70" fmla="*/ 51 w 136"/>
                <a:gd name="T71" fmla="*/ 167 h 170"/>
                <a:gd name="T72" fmla="*/ 40 w 136"/>
                <a:gd name="T73" fmla="*/ 165 h 170"/>
                <a:gd name="T74" fmla="*/ 31 w 136"/>
                <a:gd name="T75" fmla="*/ 159 h 170"/>
                <a:gd name="T76" fmla="*/ 20 w 136"/>
                <a:gd name="T77" fmla="*/ 150 h 170"/>
                <a:gd name="T78" fmla="*/ 14 w 136"/>
                <a:gd name="T79" fmla="*/ 142 h 170"/>
                <a:gd name="T80" fmla="*/ 9 w 136"/>
                <a:gd name="T81" fmla="*/ 128 h 170"/>
                <a:gd name="T82" fmla="*/ 9 w 136"/>
                <a:gd name="T83" fmla="*/ 114 h 170"/>
                <a:gd name="T84" fmla="*/ 9 w 136"/>
                <a:gd name="T85" fmla="*/ 11 h 170"/>
                <a:gd name="T86" fmla="*/ 9 w 136"/>
                <a:gd name="T87" fmla="*/ 11 h 170"/>
                <a:gd name="T88" fmla="*/ 6 w 136"/>
                <a:gd name="T89" fmla="*/ 3 h 170"/>
                <a:gd name="T90" fmla="*/ 0 w 136"/>
                <a:gd name="T91" fmla="*/ 0 h 170"/>
                <a:gd name="T92" fmla="*/ 40 w 136"/>
                <a:gd name="T93" fmla="*/ 0 h 170"/>
                <a:gd name="T94" fmla="*/ 40 w 136"/>
                <a:gd name="T95" fmla="*/ 0 h 170"/>
                <a:gd name="T96" fmla="*/ 34 w 136"/>
                <a:gd name="T97" fmla="*/ 3 h 170"/>
                <a:gd name="T98" fmla="*/ 31 w 136"/>
                <a:gd name="T99" fmla="*/ 11 h 170"/>
                <a:gd name="T100" fmla="*/ 31 w 136"/>
                <a:gd name="T101" fmla="*/ 11 h 17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36" h="170">
                  <a:moveTo>
                    <a:pt x="31" y="11"/>
                  </a:moveTo>
                  <a:lnTo>
                    <a:pt x="31" y="116"/>
                  </a:lnTo>
                  <a:lnTo>
                    <a:pt x="34" y="131"/>
                  </a:lnTo>
                  <a:lnTo>
                    <a:pt x="40" y="142"/>
                  </a:lnTo>
                  <a:lnTo>
                    <a:pt x="46" y="150"/>
                  </a:lnTo>
                  <a:lnTo>
                    <a:pt x="51" y="153"/>
                  </a:lnTo>
                  <a:lnTo>
                    <a:pt x="63" y="156"/>
                  </a:lnTo>
                  <a:lnTo>
                    <a:pt x="74" y="159"/>
                  </a:lnTo>
                  <a:lnTo>
                    <a:pt x="85" y="159"/>
                  </a:lnTo>
                  <a:lnTo>
                    <a:pt x="94" y="156"/>
                  </a:lnTo>
                  <a:lnTo>
                    <a:pt x="102" y="150"/>
                  </a:lnTo>
                  <a:lnTo>
                    <a:pt x="108" y="145"/>
                  </a:lnTo>
                  <a:lnTo>
                    <a:pt x="111" y="139"/>
                  </a:lnTo>
                  <a:lnTo>
                    <a:pt x="114" y="131"/>
                  </a:lnTo>
                  <a:lnTo>
                    <a:pt x="117" y="116"/>
                  </a:lnTo>
                  <a:lnTo>
                    <a:pt x="117" y="11"/>
                  </a:lnTo>
                  <a:lnTo>
                    <a:pt x="114" y="3"/>
                  </a:lnTo>
                  <a:lnTo>
                    <a:pt x="108" y="0"/>
                  </a:lnTo>
                  <a:lnTo>
                    <a:pt x="136" y="0"/>
                  </a:lnTo>
                  <a:lnTo>
                    <a:pt x="131" y="3"/>
                  </a:lnTo>
                  <a:lnTo>
                    <a:pt x="131" y="11"/>
                  </a:lnTo>
                  <a:lnTo>
                    <a:pt x="128" y="114"/>
                  </a:lnTo>
                  <a:lnTo>
                    <a:pt x="128" y="128"/>
                  </a:lnTo>
                  <a:lnTo>
                    <a:pt x="125" y="139"/>
                  </a:lnTo>
                  <a:lnTo>
                    <a:pt x="119" y="150"/>
                  </a:lnTo>
                  <a:lnTo>
                    <a:pt x="111" y="156"/>
                  </a:lnTo>
                  <a:lnTo>
                    <a:pt x="102" y="162"/>
                  </a:lnTo>
                  <a:lnTo>
                    <a:pt x="94" y="167"/>
                  </a:lnTo>
                  <a:lnTo>
                    <a:pt x="71" y="170"/>
                  </a:lnTo>
                  <a:lnTo>
                    <a:pt x="51" y="167"/>
                  </a:lnTo>
                  <a:lnTo>
                    <a:pt x="40" y="165"/>
                  </a:lnTo>
                  <a:lnTo>
                    <a:pt x="31" y="159"/>
                  </a:lnTo>
                  <a:lnTo>
                    <a:pt x="20" y="150"/>
                  </a:lnTo>
                  <a:lnTo>
                    <a:pt x="14" y="142"/>
                  </a:lnTo>
                  <a:lnTo>
                    <a:pt x="9" y="128"/>
                  </a:lnTo>
                  <a:lnTo>
                    <a:pt x="9" y="114"/>
                  </a:lnTo>
                  <a:lnTo>
                    <a:pt x="9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40" y="0"/>
                  </a:lnTo>
                  <a:lnTo>
                    <a:pt x="34" y="3"/>
                  </a:lnTo>
                  <a:lnTo>
                    <a:pt x="31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8" name="Freeform 1717"/>
            <p:cNvSpPr>
              <a:spLocks/>
            </p:cNvSpPr>
            <p:nvPr/>
          </p:nvSpPr>
          <p:spPr bwMode="auto">
            <a:xfrm>
              <a:off x="3022" y="2866"/>
              <a:ext cx="153" cy="173"/>
            </a:xfrm>
            <a:custGeom>
              <a:avLst/>
              <a:gdLst>
                <a:gd name="T0" fmla="*/ 133 w 153"/>
                <a:gd name="T1" fmla="*/ 11 h 173"/>
                <a:gd name="T2" fmla="*/ 133 w 153"/>
                <a:gd name="T3" fmla="*/ 11 h 173"/>
                <a:gd name="T4" fmla="*/ 133 w 153"/>
                <a:gd name="T5" fmla="*/ 3 h 173"/>
                <a:gd name="T6" fmla="*/ 127 w 153"/>
                <a:gd name="T7" fmla="*/ 0 h 173"/>
                <a:gd name="T8" fmla="*/ 153 w 153"/>
                <a:gd name="T9" fmla="*/ 0 h 173"/>
                <a:gd name="T10" fmla="*/ 153 w 153"/>
                <a:gd name="T11" fmla="*/ 0 h 173"/>
                <a:gd name="T12" fmla="*/ 147 w 153"/>
                <a:gd name="T13" fmla="*/ 3 h 173"/>
                <a:gd name="T14" fmla="*/ 147 w 153"/>
                <a:gd name="T15" fmla="*/ 11 h 173"/>
                <a:gd name="T16" fmla="*/ 147 w 153"/>
                <a:gd name="T17" fmla="*/ 173 h 173"/>
                <a:gd name="T18" fmla="*/ 147 w 153"/>
                <a:gd name="T19" fmla="*/ 173 h 173"/>
                <a:gd name="T20" fmla="*/ 88 w 153"/>
                <a:gd name="T21" fmla="*/ 99 h 173"/>
                <a:gd name="T22" fmla="*/ 28 w 153"/>
                <a:gd name="T23" fmla="*/ 25 h 173"/>
                <a:gd name="T24" fmla="*/ 28 w 153"/>
                <a:gd name="T25" fmla="*/ 156 h 173"/>
                <a:gd name="T26" fmla="*/ 28 w 153"/>
                <a:gd name="T27" fmla="*/ 156 h 173"/>
                <a:gd name="T28" fmla="*/ 31 w 153"/>
                <a:gd name="T29" fmla="*/ 165 h 173"/>
                <a:gd name="T30" fmla="*/ 34 w 153"/>
                <a:gd name="T31" fmla="*/ 167 h 173"/>
                <a:gd name="T32" fmla="*/ 8 w 153"/>
                <a:gd name="T33" fmla="*/ 167 h 173"/>
                <a:gd name="T34" fmla="*/ 8 w 153"/>
                <a:gd name="T35" fmla="*/ 167 h 173"/>
                <a:gd name="T36" fmla="*/ 14 w 153"/>
                <a:gd name="T37" fmla="*/ 165 h 173"/>
                <a:gd name="T38" fmla="*/ 14 w 153"/>
                <a:gd name="T39" fmla="*/ 156 h 173"/>
                <a:gd name="T40" fmla="*/ 14 w 153"/>
                <a:gd name="T41" fmla="*/ 20 h 173"/>
                <a:gd name="T42" fmla="*/ 14 w 153"/>
                <a:gd name="T43" fmla="*/ 20 h 173"/>
                <a:gd name="T44" fmla="*/ 14 w 153"/>
                <a:gd name="T45" fmla="*/ 14 h 173"/>
                <a:gd name="T46" fmla="*/ 11 w 153"/>
                <a:gd name="T47" fmla="*/ 8 h 173"/>
                <a:gd name="T48" fmla="*/ 11 w 153"/>
                <a:gd name="T49" fmla="*/ 8 h 173"/>
                <a:gd name="T50" fmla="*/ 8 w 153"/>
                <a:gd name="T51" fmla="*/ 3 h 173"/>
                <a:gd name="T52" fmla="*/ 0 w 153"/>
                <a:gd name="T53" fmla="*/ 0 h 173"/>
                <a:gd name="T54" fmla="*/ 37 w 153"/>
                <a:gd name="T55" fmla="*/ 0 h 173"/>
                <a:gd name="T56" fmla="*/ 133 w 153"/>
                <a:gd name="T57" fmla="*/ 119 h 173"/>
                <a:gd name="T58" fmla="*/ 133 w 153"/>
                <a:gd name="T59" fmla="*/ 11 h 173"/>
                <a:gd name="T60" fmla="*/ 133 w 153"/>
                <a:gd name="T61" fmla="*/ 11 h 17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53" h="173">
                  <a:moveTo>
                    <a:pt x="133" y="11"/>
                  </a:moveTo>
                  <a:lnTo>
                    <a:pt x="133" y="11"/>
                  </a:lnTo>
                  <a:lnTo>
                    <a:pt x="133" y="3"/>
                  </a:lnTo>
                  <a:lnTo>
                    <a:pt x="127" y="0"/>
                  </a:lnTo>
                  <a:lnTo>
                    <a:pt x="153" y="0"/>
                  </a:lnTo>
                  <a:lnTo>
                    <a:pt x="147" y="3"/>
                  </a:lnTo>
                  <a:lnTo>
                    <a:pt x="147" y="11"/>
                  </a:lnTo>
                  <a:lnTo>
                    <a:pt x="147" y="173"/>
                  </a:lnTo>
                  <a:lnTo>
                    <a:pt x="88" y="99"/>
                  </a:lnTo>
                  <a:lnTo>
                    <a:pt x="28" y="25"/>
                  </a:lnTo>
                  <a:lnTo>
                    <a:pt x="28" y="156"/>
                  </a:lnTo>
                  <a:lnTo>
                    <a:pt x="31" y="165"/>
                  </a:lnTo>
                  <a:lnTo>
                    <a:pt x="34" y="167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14" y="156"/>
                  </a:lnTo>
                  <a:lnTo>
                    <a:pt x="14" y="20"/>
                  </a:lnTo>
                  <a:lnTo>
                    <a:pt x="14" y="14"/>
                  </a:lnTo>
                  <a:lnTo>
                    <a:pt x="11" y="8"/>
                  </a:lnTo>
                  <a:lnTo>
                    <a:pt x="8" y="3"/>
                  </a:lnTo>
                  <a:lnTo>
                    <a:pt x="0" y="0"/>
                  </a:lnTo>
                  <a:lnTo>
                    <a:pt x="37" y="0"/>
                  </a:lnTo>
                  <a:lnTo>
                    <a:pt x="133" y="11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9" name="Freeform 1718"/>
            <p:cNvSpPr>
              <a:spLocks/>
            </p:cNvSpPr>
            <p:nvPr/>
          </p:nvSpPr>
          <p:spPr bwMode="auto">
            <a:xfrm>
              <a:off x="3201" y="2866"/>
              <a:ext cx="37" cy="167"/>
            </a:xfrm>
            <a:custGeom>
              <a:avLst/>
              <a:gdLst>
                <a:gd name="T0" fmla="*/ 37 w 37"/>
                <a:gd name="T1" fmla="*/ 0 h 167"/>
                <a:gd name="T2" fmla="*/ 37 w 37"/>
                <a:gd name="T3" fmla="*/ 0 h 167"/>
                <a:gd name="T4" fmla="*/ 31 w 37"/>
                <a:gd name="T5" fmla="*/ 3 h 167"/>
                <a:gd name="T6" fmla="*/ 28 w 37"/>
                <a:gd name="T7" fmla="*/ 11 h 167"/>
                <a:gd name="T8" fmla="*/ 28 w 37"/>
                <a:gd name="T9" fmla="*/ 156 h 167"/>
                <a:gd name="T10" fmla="*/ 28 w 37"/>
                <a:gd name="T11" fmla="*/ 156 h 167"/>
                <a:gd name="T12" fmla="*/ 31 w 37"/>
                <a:gd name="T13" fmla="*/ 165 h 167"/>
                <a:gd name="T14" fmla="*/ 37 w 37"/>
                <a:gd name="T15" fmla="*/ 167 h 167"/>
                <a:gd name="T16" fmla="*/ 0 w 37"/>
                <a:gd name="T17" fmla="*/ 167 h 167"/>
                <a:gd name="T18" fmla="*/ 0 w 37"/>
                <a:gd name="T19" fmla="*/ 167 h 167"/>
                <a:gd name="T20" fmla="*/ 2 w 37"/>
                <a:gd name="T21" fmla="*/ 165 h 167"/>
                <a:gd name="T22" fmla="*/ 5 w 37"/>
                <a:gd name="T23" fmla="*/ 156 h 167"/>
                <a:gd name="T24" fmla="*/ 5 w 37"/>
                <a:gd name="T25" fmla="*/ 11 h 167"/>
                <a:gd name="T26" fmla="*/ 5 w 37"/>
                <a:gd name="T27" fmla="*/ 11 h 167"/>
                <a:gd name="T28" fmla="*/ 2 w 37"/>
                <a:gd name="T29" fmla="*/ 3 h 167"/>
                <a:gd name="T30" fmla="*/ 0 w 37"/>
                <a:gd name="T31" fmla="*/ 0 h 167"/>
                <a:gd name="T32" fmla="*/ 37 w 37"/>
                <a:gd name="T33" fmla="*/ 0 h 167"/>
                <a:gd name="T34" fmla="*/ 37 w 37"/>
                <a:gd name="T35" fmla="*/ 0 h 1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7" h="167">
                  <a:moveTo>
                    <a:pt x="37" y="0"/>
                  </a:moveTo>
                  <a:lnTo>
                    <a:pt x="37" y="0"/>
                  </a:lnTo>
                  <a:lnTo>
                    <a:pt x="31" y="3"/>
                  </a:lnTo>
                  <a:lnTo>
                    <a:pt x="28" y="11"/>
                  </a:lnTo>
                  <a:lnTo>
                    <a:pt x="28" y="156"/>
                  </a:lnTo>
                  <a:lnTo>
                    <a:pt x="31" y="165"/>
                  </a:lnTo>
                  <a:lnTo>
                    <a:pt x="37" y="167"/>
                  </a:lnTo>
                  <a:lnTo>
                    <a:pt x="0" y="167"/>
                  </a:lnTo>
                  <a:lnTo>
                    <a:pt x="2" y="165"/>
                  </a:lnTo>
                  <a:lnTo>
                    <a:pt x="5" y="156"/>
                  </a:lnTo>
                  <a:lnTo>
                    <a:pt x="5" y="11"/>
                  </a:lnTo>
                  <a:lnTo>
                    <a:pt x="2" y="3"/>
                  </a:lnTo>
                  <a:lnTo>
                    <a:pt x="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0" name="Freeform 1719"/>
            <p:cNvSpPr>
              <a:spLocks/>
            </p:cNvSpPr>
            <p:nvPr/>
          </p:nvSpPr>
          <p:spPr bwMode="auto">
            <a:xfrm>
              <a:off x="3249" y="2866"/>
              <a:ext cx="153" cy="173"/>
            </a:xfrm>
            <a:custGeom>
              <a:avLst/>
              <a:gdLst>
                <a:gd name="T0" fmla="*/ 131 w 153"/>
                <a:gd name="T1" fmla="*/ 11 h 173"/>
                <a:gd name="T2" fmla="*/ 131 w 153"/>
                <a:gd name="T3" fmla="*/ 11 h 173"/>
                <a:gd name="T4" fmla="*/ 131 w 153"/>
                <a:gd name="T5" fmla="*/ 3 h 173"/>
                <a:gd name="T6" fmla="*/ 125 w 153"/>
                <a:gd name="T7" fmla="*/ 0 h 173"/>
                <a:gd name="T8" fmla="*/ 153 w 153"/>
                <a:gd name="T9" fmla="*/ 0 h 173"/>
                <a:gd name="T10" fmla="*/ 153 w 153"/>
                <a:gd name="T11" fmla="*/ 0 h 173"/>
                <a:gd name="T12" fmla="*/ 148 w 153"/>
                <a:gd name="T13" fmla="*/ 6 h 173"/>
                <a:gd name="T14" fmla="*/ 142 w 153"/>
                <a:gd name="T15" fmla="*/ 11 h 173"/>
                <a:gd name="T16" fmla="*/ 142 w 153"/>
                <a:gd name="T17" fmla="*/ 11 h 173"/>
                <a:gd name="T18" fmla="*/ 82 w 153"/>
                <a:gd name="T19" fmla="*/ 173 h 173"/>
                <a:gd name="T20" fmla="*/ 82 w 153"/>
                <a:gd name="T21" fmla="*/ 173 h 173"/>
                <a:gd name="T22" fmla="*/ 14 w 153"/>
                <a:gd name="T23" fmla="*/ 11 h 173"/>
                <a:gd name="T24" fmla="*/ 14 w 153"/>
                <a:gd name="T25" fmla="*/ 11 h 173"/>
                <a:gd name="T26" fmla="*/ 8 w 153"/>
                <a:gd name="T27" fmla="*/ 6 h 173"/>
                <a:gd name="T28" fmla="*/ 0 w 153"/>
                <a:gd name="T29" fmla="*/ 0 h 173"/>
                <a:gd name="T30" fmla="*/ 45 w 153"/>
                <a:gd name="T31" fmla="*/ 0 h 173"/>
                <a:gd name="T32" fmla="*/ 45 w 153"/>
                <a:gd name="T33" fmla="*/ 0 h 173"/>
                <a:gd name="T34" fmla="*/ 43 w 153"/>
                <a:gd name="T35" fmla="*/ 3 h 173"/>
                <a:gd name="T36" fmla="*/ 40 w 153"/>
                <a:gd name="T37" fmla="*/ 6 h 173"/>
                <a:gd name="T38" fmla="*/ 43 w 153"/>
                <a:gd name="T39" fmla="*/ 14 h 173"/>
                <a:gd name="T40" fmla="*/ 43 w 153"/>
                <a:gd name="T41" fmla="*/ 14 h 173"/>
                <a:gd name="T42" fmla="*/ 85 w 153"/>
                <a:gd name="T43" fmla="*/ 128 h 173"/>
                <a:gd name="T44" fmla="*/ 85 w 153"/>
                <a:gd name="T45" fmla="*/ 128 h 173"/>
                <a:gd name="T46" fmla="*/ 131 w 153"/>
                <a:gd name="T47" fmla="*/ 11 h 173"/>
                <a:gd name="T48" fmla="*/ 131 w 153"/>
                <a:gd name="T49" fmla="*/ 11 h 1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53" h="173">
                  <a:moveTo>
                    <a:pt x="131" y="11"/>
                  </a:moveTo>
                  <a:lnTo>
                    <a:pt x="131" y="11"/>
                  </a:lnTo>
                  <a:lnTo>
                    <a:pt x="131" y="3"/>
                  </a:lnTo>
                  <a:lnTo>
                    <a:pt x="125" y="0"/>
                  </a:lnTo>
                  <a:lnTo>
                    <a:pt x="153" y="0"/>
                  </a:lnTo>
                  <a:lnTo>
                    <a:pt x="148" y="6"/>
                  </a:lnTo>
                  <a:lnTo>
                    <a:pt x="142" y="11"/>
                  </a:lnTo>
                  <a:lnTo>
                    <a:pt x="82" y="173"/>
                  </a:lnTo>
                  <a:lnTo>
                    <a:pt x="14" y="11"/>
                  </a:lnTo>
                  <a:lnTo>
                    <a:pt x="8" y="6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3" y="3"/>
                  </a:lnTo>
                  <a:lnTo>
                    <a:pt x="40" y="6"/>
                  </a:lnTo>
                  <a:lnTo>
                    <a:pt x="43" y="14"/>
                  </a:lnTo>
                  <a:lnTo>
                    <a:pt x="85" y="128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1" name="Freeform 1720"/>
            <p:cNvSpPr>
              <a:spLocks/>
            </p:cNvSpPr>
            <p:nvPr/>
          </p:nvSpPr>
          <p:spPr bwMode="auto">
            <a:xfrm>
              <a:off x="3411" y="2866"/>
              <a:ext cx="105" cy="167"/>
            </a:xfrm>
            <a:custGeom>
              <a:avLst/>
              <a:gdLst>
                <a:gd name="T0" fmla="*/ 94 w 105"/>
                <a:gd name="T1" fmla="*/ 23 h 167"/>
                <a:gd name="T2" fmla="*/ 94 w 105"/>
                <a:gd name="T3" fmla="*/ 23 h 167"/>
                <a:gd name="T4" fmla="*/ 85 w 105"/>
                <a:gd name="T5" fmla="*/ 14 h 167"/>
                <a:gd name="T6" fmla="*/ 74 w 105"/>
                <a:gd name="T7" fmla="*/ 11 h 167"/>
                <a:gd name="T8" fmla="*/ 74 w 105"/>
                <a:gd name="T9" fmla="*/ 11 h 167"/>
                <a:gd name="T10" fmla="*/ 31 w 105"/>
                <a:gd name="T11" fmla="*/ 11 h 167"/>
                <a:gd name="T12" fmla="*/ 31 w 105"/>
                <a:gd name="T13" fmla="*/ 68 h 167"/>
                <a:gd name="T14" fmla="*/ 71 w 105"/>
                <a:gd name="T15" fmla="*/ 68 h 167"/>
                <a:gd name="T16" fmla="*/ 71 w 105"/>
                <a:gd name="T17" fmla="*/ 68 h 167"/>
                <a:gd name="T18" fmla="*/ 76 w 105"/>
                <a:gd name="T19" fmla="*/ 65 h 167"/>
                <a:gd name="T20" fmla="*/ 79 w 105"/>
                <a:gd name="T21" fmla="*/ 62 h 167"/>
                <a:gd name="T22" fmla="*/ 79 w 105"/>
                <a:gd name="T23" fmla="*/ 88 h 167"/>
                <a:gd name="T24" fmla="*/ 79 w 105"/>
                <a:gd name="T25" fmla="*/ 88 h 167"/>
                <a:gd name="T26" fmla="*/ 76 w 105"/>
                <a:gd name="T27" fmla="*/ 82 h 167"/>
                <a:gd name="T28" fmla="*/ 71 w 105"/>
                <a:gd name="T29" fmla="*/ 82 h 167"/>
                <a:gd name="T30" fmla="*/ 31 w 105"/>
                <a:gd name="T31" fmla="*/ 82 h 167"/>
                <a:gd name="T32" fmla="*/ 31 w 105"/>
                <a:gd name="T33" fmla="*/ 153 h 167"/>
                <a:gd name="T34" fmla="*/ 31 w 105"/>
                <a:gd name="T35" fmla="*/ 153 h 167"/>
                <a:gd name="T36" fmla="*/ 59 w 105"/>
                <a:gd name="T37" fmla="*/ 156 h 167"/>
                <a:gd name="T38" fmla="*/ 59 w 105"/>
                <a:gd name="T39" fmla="*/ 156 h 167"/>
                <a:gd name="T40" fmla="*/ 76 w 105"/>
                <a:gd name="T41" fmla="*/ 156 h 167"/>
                <a:gd name="T42" fmla="*/ 88 w 105"/>
                <a:gd name="T43" fmla="*/ 153 h 167"/>
                <a:gd name="T44" fmla="*/ 96 w 105"/>
                <a:gd name="T45" fmla="*/ 148 h 167"/>
                <a:gd name="T46" fmla="*/ 105 w 105"/>
                <a:gd name="T47" fmla="*/ 139 h 167"/>
                <a:gd name="T48" fmla="*/ 99 w 105"/>
                <a:gd name="T49" fmla="*/ 167 h 167"/>
                <a:gd name="T50" fmla="*/ 0 w 105"/>
                <a:gd name="T51" fmla="*/ 167 h 167"/>
                <a:gd name="T52" fmla="*/ 0 w 105"/>
                <a:gd name="T53" fmla="*/ 167 h 167"/>
                <a:gd name="T54" fmla="*/ 5 w 105"/>
                <a:gd name="T55" fmla="*/ 165 h 167"/>
                <a:gd name="T56" fmla="*/ 8 w 105"/>
                <a:gd name="T57" fmla="*/ 156 h 167"/>
                <a:gd name="T58" fmla="*/ 8 w 105"/>
                <a:gd name="T59" fmla="*/ 11 h 167"/>
                <a:gd name="T60" fmla="*/ 8 w 105"/>
                <a:gd name="T61" fmla="*/ 11 h 167"/>
                <a:gd name="T62" fmla="*/ 5 w 105"/>
                <a:gd name="T63" fmla="*/ 3 h 167"/>
                <a:gd name="T64" fmla="*/ 0 w 105"/>
                <a:gd name="T65" fmla="*/ 0 h 167"/>
                <a:gd name="T66" fmla="*/ 94 w 105"/>
                <a:gd name="T67" fmla="*/ 0 h 167"/>
                <a:gd name="T68" fmla="*/ 94 w 105"/>
                <a:gd name="T69" fmla="*/ 23 h 167"/>
                <a:gd name="T70" fmla="*/ 94 w 105"/>
                <a:gd name="T71" fmla="*/ 23 h 1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5" h="167">
                  <a:moveTo>
                    <a:pt x="94" y="23"/>
                  </a:moveTo>
                  <a:lnTo>
                    <a:pt x="94" y="23"/>
                  </a:lnTo>
                  <a:lnTo>
                    <a:pt x="85" y="14"/>
                  </a:lnTo>
                  <a:lnTo>
                    <a:pt x="74" y="11"/>
                  </a:lnTo>
                  <a:lnTo>
                    <a:pt x="31" y="11"/>
                  </a:lnTo>
                  <a:lnTo>
                    <a:pt x="31" y="68"/>
                  </a:lnTo>
                  <a:lnTo>
                    <a:pt x="71" y="68"/>
                  </a:lnTo>
                  <a:lnTo>
                    <a:pt x="76" y="65"/>
                  </a:lnTo>
                  <a:lnTo>
                    <a:pt x="79" y="62"/>
                  </a:lnTo>
                  <a:lnTo>
                    <a:pt x="79" y="88"/>
                  </a:lnTo>
                  <a:lnTo>
                    <a:pt x="76" y="82"/>
                  </a:lnTo>
                  <a:lnTo>
                    <a:pt x="71" y="82"/>
                  </a:lnTo>
                  <a:lnTo>
                    <a:pt x="31" y="82"/>
                  </a:lnTo>
                  <a:lnTo>
                    <a:pt x="31" y="153"/>
                  </a:lnTo>
                  <a:lnTo>
                    <a:pt x="59" y="156"/>
                  </a:lnTo>
                  <a:lnTo>
                    <a:pt x="76" y="156"/>
                  </a:lnTo>
                  <a:lnTo>
                    <a:pt x="88" y="153"/>
                  </a:lnTo>
                  <a:lnTo>
                    <a:pt x="96" y="148"/>
                  </a:lnTo>
                  <a:lnTo>
                    <a:pt x="105" y="139"/>
                  </a:lnTo>
                  <a:lnTo>
                    <a:pt x="99" y="167"/>
                  </a:lnTo>
                  <a:lnTo>
                    <a:pt x="0" y="167"/>
                  </a:lnTo>
                  <a:lnTo>
                    <a:pt x="5" y="165"/>
                  </a:lnTo>
                  <a:lnTo>
                    <a:pt x="8" y="156"/>
                  </a:lnTo>
                  <a:lnTo>
                    <a:pt x="8" y="11"/>
                  </a:lnTo>
                  <a:lnTo>
                    <a:pt x="5" y="3"/>
                  </a:lnTo>
                  <a:lnTo>
                    <a:pt x="0" y="0"/>
                  </a:lnTo>
                  <a:lnTo>
                    <a:pt x="94" y="0"/>
                  </a:lnTo>
                  <a:lnTo>
                    <a:pt x="94" y="2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2" name="Freeform 1721"/>
            <p:cNvSpPr>
              <a:spLocks noEditPoints="1"/>
            </p:cNvSpPr>
            <p:nvPr/>
          </p:nvSpPr>
          <p:spPr bwMode="auto">
            <a:xfrm>
              <a:off x="3527" y="2866"/>
              <a:ext cx="145" cy="167"/>
            </a:xfrm>
            <a:custGeom>
              <a:avLst/>
              <a:gdLst>
                <a:gd name="T0" fmla="*/ 68 w 145"/>
                <a:gd name="T1" fmla="*/ 82 h 167"/>
                <a:gd name="T2" fmla="*/ 85 w 145"/>
                <a:gd name="T3" fmla="*/ 91 h 167"/>
                <a:gd name="T4" fmla="*/ 94 w 145"/>
                <a:gd name="T5" fmla="*/ 102 h 167"/>
                <a:gd name="T6" fmla="*/ 120 w 145"/>
                <a:gd name="T7" fmla="*/ 145 h 167"/>
                <a:gd name="T8" fmla="*/ 131 w 145"/>
                <a:gd name="T9" fmla="*/ 159 h 167"/>
                <a:gd name="T10" fmla="*/ 145 w 145"/>
                <a:gd name="T11" fmla="*/ 167 h 167"/>
                <a:gd name="T12" fmla="*/ 120 w 145"/>
                <a:gd name="T13" fmla="*/ 167 h 167"/>
                <a:gd name="T14" fmla="*/ 108 w 145"/>
                <a:gd name="T15" fmla="*/ 165 h 167"/>
                <a:gd name="T16" fmla="*/ 100 w 145"/>
                <a:gd name="T17" fmla="*/ 156 h 167"/>
                <a:gd name="T18" fmla="*/ 71 w 145"/>
                <a:gd name="T19" fmla="*/ 111 h 167"/>
                <a:gd name="T20" fmla="*/ 54 w 145"/>
                <a:gd name="T21" fmla="*/ 91 h 167"/>
                <a:gd name="T22" fmla="*/ 46 w 145"/>
                <a:gd name="T23" fmla="*/ 91 h 167"/>
                <a:gd name="T24" fmla="*/ 32 w 145"/>
                <a:gd name="T25" fmla="*/ 156 h 167"/>
                <a:gd name="T26" fmla="*/ 34 w 145"/>
                <a:gd name="T27" fmla="*/ 165 h 167"/>
                <a:gd name="T28" fmla="*/ 0 w 145"/>
                <a:gd name="T29" fmla="*/ 167 h 167"/>
                <a:gd name="T30" fmla="*/ 6 w 145"/>
                <a:gd name="T31" fmla="*/ 165 h 167"/>
                <a:gd name="T32" fmla="*/ 9 w 145"/>
                <a:gd name="T33" fmla="*/ 11 h 167"/>
                <a:gd name="T34" fmla="*/ 6 w 145"/>
                <a:gd name="T35" fmla="*/ 3 h 167"/>
                <a:gd name="T36" fmla="*/ 49 w 145"/>
                <a:gd name="T37" fmla="*/ 0 h 167"/>
                <a:gd name="T38" fmla="*/ 66 w 145"/>
                <a:gd name="T39" fmla="*/ 0 h 167"/>
                <a:gd name="T40" fmla="*/ 88 w 145"/>
                <a:gd name="T41" fmla="*/ 8 h 167"/>
                <a:gd name="T42" fmla="*/ 103 w 145"/>
                <a:gd name="T43" fmla="*/ 20 h 167"/>
                <a:gd name="T44" fmla="*/ 108 w 145"/>
                <a:gd name="T45" fmla="*/ 40 h 167"/>
                <a:gd name="T46" fmla="*/ 108 w 145"/>
                <a:gd name="T47" fmla="*/ 51 h 167"/>
                <a:gd name="T48" fmla="*/ 100 w 145"/>
                <a:gd name="T49" fmla="*/ 65 h 167"/>
                <a:gd name="T50" fmla="*/ 83 w 145"/>
                <a:gd name="T51" fmla="*/ 79 h 167"/>
                <a:gd name="T52" fmla="*/ 68 w 145"/>
                <a:gd name="T53" fmla="*/ 82 h 167"/>
                <a:gd name="T54" fmla="*/ 32 w 145"/>
                <a:gd name="T55" fmla="*/ 77 h 167"/>
                <a:gd name="T56" fmla="*/ 46 w 145"/>
                <a:gd name="T57" fmla="*/ 77 h 167"/>
                <a:gd name="T58" fmla="*/ 60 w 145"/>
                <a:gd name="T59" fmla="*/ 77 h 167"/>
                <a:gd name="T60" fmla="*/ 77 w 145"/>
                <a:gd name="T61" fmla="*/ 65 h 167"/>
                <a:gd name="T62" fmla="*/ 83 w 145"/>
                <a:gd name="T63" fmla="*/ 51 h 167"/>
                <a:gd name="T64" fmla="*/ 83 w 145"/>
                <a:gd name="T65" fmla="*/ 42 h 167"/>
                <a:gd name="T66" fmla="*/ 77 w 145"/>
                <a:gd name="T67" fmla="*/ 20 h 167"/>
                <a:gd name="T68" fmla="*/ 60 w 145"/>
                <a:gd name="T69" fmla="*/ 11 h 167"/>
                <a:gd name="T70" fmla="*/ 49 w 145"/>
                <a:gd name="T71" fmla="*/ 8 h 167"/>
                <a:gd name="T72" fmla="*/ 32 w 145"/>
                <a:gd name="T73" fmla="*/ 11 h 1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45" h="167">
                  <a:moveTo>
                    <a:pt x="68" y="82"/>
                  </a:moveTo>
                  <a:lnTo>
                    <a:pt x="68" y="82"/>
                  </a:lnTo>
                  <a:lnTo>
                    <a:pt x="77" y="85"/>
                  </a:lnTo>
                  <a:lnTo>
                    <a:pt x="85" y="91"/>
                  </a:lnTo>
                  <a:lnTo>
                    <a:pt x="94" y="102"/>
                  </a:lnTo>
                  <a:lnTo>
                    <a:pt x="108" y="125"/>
                  </a:lnTo>
                  <a:lnTo>
                    <a:pt x="120" y="145"/>
                  </a:lnTo>
                  <a:lnTo>
                    <a:pt x="131" y="159"/>
                  </a:lnTo>
                  <a:lnTo>
                    <a:pt x="139" y="165"/>
                  </a:lnTo>
                  <a:lnTo>
                    <a:pt x="145" y="167"/>
                  </a:lnTo>
                  <a:lnTo>
                    <a:pt x="120" y="167"/>
                  </a:lnTo>
                  <a:lnTo>
                    <a:pt x="114" y="167"/>
                  </a:lnTo>
                  <a:lnTo>
                    <a:pt x="108" y="165"/>
                  </a:lnTo>
                  <a:lnTo>
                    <a:pt x="100" y="156"/>
                  </a:lnTo>
                  <a:lnTo>
                    <a:pt x="71" y="111"/>
                  </a:lnTo>
                  <a:lnTo>
                    <a:pt x="60" y="96"/>
                  </a:lnTo>
                  <a:lnTo>
                    <a:pt x="54" y="91"/>
                  </a:lnTo>
                  <a:lnTo>
                    <a:pt x="46" y="91"/>
                  </a:lnTo>
                  <a:lnTo>
                    <a:pt x="32" y="91"/>
                  </a:lnTo>
                  <a:lnTo>
                    <a:pt x="32" y="156"/>
                  </a:lnTo>
                  <a:lnTo>
                    <a:pt x="34" y="165"/>
                  </a:lnTo>
                  <a:lnTo>
                    <a:pt x="37" y="167"/>
                  </a:lnTo>
                  <a:lnTo>
                    <a:pt x="0" y="167"/>
                  </a:lnTo>
                  <a:lnTo>
                    <a:pt x="6" y="165"/>
                  </a:lnTo>
                  <a:lnTo>
                    <a:pt x="9" y="156"/>
                  </a:lnTo>
                  <a:lnTo>
                    <a:pt x="9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49" y="0"/>
                  </a:lnTo>
                  <a:lnTo>
                    <a:pt x="66" y="0"/>
                  </a:lnTo>
                  <a:lnTo>
                    <a:pt x="77" y="3"/>
                  </a:lnTo>
                  <a:lnTo>
                    <a:pt x="88" y="8"/>
                  </a:lnTo>
                  <a:lnTo>
                    <a:pt x="97" y="14"/>
                  </a:lnTo>
                  <a:lnTo>
                    <a:pt x="103" y="20"/>
                  </a:lnTo>
                  <a:lnTo>
                    <a:pt x="105" y="28"/>
                  </a:lnTo>
                  <a:lnTo>
                    <a:pt x="108" y="40"/>
                  </a:lnTo>
                  <a:lnTo>
                    <a:pt x="108" y="51"/>
                  </a:lnTo>
                  <a:lnTo>
                    <a:pt x="105" y="60"/>
                  </a:lnTo>
                  <a:lnTo>
                    <a:pt x="100" y="65"/>
                  </a:lnTo>
                  <a:lnTo>
                    <a:pt x="94" y="71"/>
                  </a:lnTo>
                  <a:lnTo>
                    <a:pt x="83" y="79"/>
                  </a:lnTo>
                  <a:lnTo>
                    <a:pt x="68" y="82"/>
                  </a:lnTo>
                  <a:close/>
                  <a:moveTo>
                    <a:pt x="32" y="11"/>
                  </a:moveTo>
                  <a:lnTo>
                    <a:pt x="32" y="77"/>
                  </a:lnTo>
                  <a:lnTo>
                    <a:pt x="46" y="77"/>
                  </a:lnTo>
                  <a:lnTo>
                    <a:pt x="60" y="77"/>
                  </a:lnTo>
                  <a:lnTo>
                    <a:pt x="71" y="68"/>
                  </a:lnTo>
                  <a:lnTo>
                    <a:pt x="77" y="65"/>
                  </a:lnTo>
                  <a:lnTo>
                    <a:pt x="80" y="57"/>
                  </a:lnTo>
                  <a:lnTo>
                    <a:pt x="83" y="51"/>
                  </a:lnTo>
                  <a:lnTo>
                    <a:pt x="83" y="42"/>
                  </a:lnTo>
                  <a:lnTo>
                    <a:pt x="83" y="31"/>
                  </a:lnTo>
                  <a:lnTo>
                    <a:pt x="77" y="20"/>
                  </a:lnTo>
                  <a:lnTo>
                    <a:pt x="66" y="11"/>
                  </a:lnTo>
                  <a:lnTo>
                    <a:pt x="60" y="11"/>
                  </a:lnTo>
                  <a:lnTo>
                    <a:pt x="49" y="8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3" name="Freeform 1722"/>
            <p:cNvSpPr>
              <a:spLocks/>
            </p:cNvSpPr>
            <p:nvPr/>
          </p:nvSpPr>
          <p:spPr bwMode="auto">
            <a:xfrm>
              <a:off x="3672" y="2863"/>
              <a:ext cx="102" cy="173"/>
            </a:xfrm>
            <a:custGeom>
              <a:avLst/>
              <a:gdLst>
                <a:gd name="T0" fmla="*/ 102 w 102"/>
                <a:gd name="T1" fmla="*/ 122 h 173"/>
                <a:gd name="T2" fmla="*/ 97 w 102"/>
                <a:gd name="T3" fmla="*/ 142 h 173"/>
                <a:gd name="T4" fmla="*/ 85 w 102"/>
                <a:gd name="T5" fmla="*/ 159 h 173"/>
                <a:gd name="T6" fmla="*/ 68 w 102"/>
                <a:gd name="T7" fmla="*/ 170 h 173"/>
                <a:gd name="T8" fmla="*/ 48 w 102"/>
                <a:gd name="T9" fmla="*/ 173 h 173"/>
                <a:gd name="T10" fmla="*/ 34 w 102"/>
                <a:gd name="T11" fmla="*/ 170 h 173"/>
                <a:gd name="T12" fmla="*/ 3 w 102"/>
                <a:gd name="T13" fmla="*/ 159 h 173"/>
                <a:gd name="T14" fmla="*/ 0 w 102"/>
                <a:gd name="T15" fmla="*/ 122 h 173"/>
                <a:gd name="T16" fmla="*/ 14 w 102"/>
                <a:gd name="T17" fmla="*/ 148 h 173"/>
                <a:gd name="T18" fmla="*/ 37 w 102"/>
                <a:gd name="T19" fmla="*/ 162 h 173"/>
                <a:gd name="T20" fmla="*/ 46 w 102"/>
                <a:gd name="T21" fmla="*/ 162 h 173"/>
                <a:gd name="T22" fmla="*/ 63 w 102"/>
                <a:gd name="T23" fmla="*/ 159 h 173"/>
                <a:gd name="T24" fmla="*/ 74 w 102"/>
                <a:gd name="T25" fmla="*/ 151 h 173"/>
                <a:gd name="T26" fmla="*/ 80 w 102"/>
                <a:gd name="T27" fmla="*/ 131 h 173"/>
                <a:gd name="T28" fmla="*/ 80 w 102"/>
                <a:gd name="T29" fmla="*/ 122 h 173"/>
                <a:gd name="T30" fmla="*/ 68 w 102"/>
                <a:gd name="T31" fmla="*/ 105 h 173"/>
                <a:gd name="T32" fmla="*/ 37 w 102"/>
                <a:gd name="T33" fmla="*/ 88 h 173"/>
                <a:gd name="T34" fmla="*/ 23 w 102"/>
                <a:gd name="T35" fmla="*/ 80 h 173"/>
                <a:gd name="T36" fmla="*/ 3 w 102"/>
                <a:gd name="T37" fmla="*/ 57 h 173"/>
                <a:gd name="T38" fmla="*/ 3 w 102"/>
                <a:gd name="T39" fmla="*/ 43 h 173"/>
                <a:gd name="T40" fmla="*/ 6 w 102"/>
                <a:gd name="T41" fmla="*/ 26 h 173"/>
                <a:gd name="T42" fmla="*/ 20 w 102"/>
                <a:gd name="T43" fmla="*/ 11 h 173"/>
                <a:gd name="T44" fmla="*/ 54 w 102"/>
                <a:gd name="T45" fmla="*/ 0 h 173"/>
                <a:gd name="T46" fmla="*/ 71 w 102"/>
                <a:gd name="T47" fmla="*/ 3 h 173"/>
                <a:gd name="T48" fmla="*/ 88 w 102"/>
                <a:gd name="T49" fmla="*/ 9 h 173"/>
                <a:gd name="T50" fmla="*/ 91 w 102"/>
                <a:gd name="T51" fmla="*/ 43 h 173"/>
                <a:gd name="T52" fmla="*/ 77 w 102"/>
                <a:gd name="T53" fmla="*/ 23 h 173"/>
                <a:gd name="T54" fmla="*/ 57 w 102"/>
                <a:gd name="T55" fmla="*/ 11 h 173"/>
                <a:gd name="T56" fmla="*/ 48 w 102"/>
                <a:gd name="T57" fmla="*/ 11 h 173"/>
                <a:gd name="T58" fmla="*/ 29 w 102"/>
                <a:gd name="T59" fmla="*/ 20 h 173"/>
                <a:gd name="T60" fmla="*/ 23 w 102"/>
                <a:gd name="T61" fmla="*/ 37 h 173"/>
                <a:gd name="T62" fmla="*/ 23 w 102"/>
                <a:gd name="T63" fmla="*/ 45 h 173"/>
                <a:gd name="T64" fmla="*/ 40 w 102"/>
                <a:gd name="T65" fmla="*/ 63 h 173"/>
                <a:gd name="T66" fmla="*/ 57 w 102"/>
                <a:gd name="T67" fmla="*/ 68 h 173"/>
                <a:gd name="T68" fmla="*/ 88 w 102"/>
                <a:gd name="T69" fmla="*/ 88 h 173"/>
                <a:gd name="T70" fmla="*/ 100 w 102"/>
                <a:gd name="T71" fmla="*/ 102 h 173"/>
                <a:gd name="T72" fmla="*/ 102 w 102"/>
                <a:gd name="T73" fmla="*/ 122 h 17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2" h="173">
                  <a:moveTo>
                    <a:pt x="102" y="122"/>
                  </a:moveTo>
                  <a:lnTo>
                    <a:pt x="102" y="122"/>
                  </a:lnTo>
                  <a:lnTo>
                    <a:pt x="102" y="134"/>
                  </a:lnTo>
                  <a:lnTo>
                    <a:pt x="97" y="142"/>
                  </a:lnTo>
                  <a:lnTo>
                    <a:pt x="91" y="151"/>
                  </a:lnTo>
                  <a:lnTo>
                    <a:pt x="85" y="159"/>
                  </a:lnTo>
                  <a:lnTo>
                    <a:pt x="77" y="165"/>
                  </a:lnTo>
                  <a:lnTo>
                    <a:pt x="68" y="170"/>
                  </a:lnTo>
                  <a:lnTo>
                    <a:pt x="57" y="173"/>
                  </a:lnTo>
                  <a:lnTo>
                    <a:pt x="48" y="173"/>
                  </a:lnTo>
                  <a:lnTo>
                    <a:pt x="34" y="170"/>
                  </a:lnTo>
                  <a:lnTo>
                    <a:pt x="20" y="168"/>
                  </a:lnTo>
                  <a:lnTo>
                    <a:pt x="3" y="159"/>
                  </a:lnTo>
                  <a:lnTo>
                    <a:pt x="0" y="122"/>
                  </a:lnTo>
                  <a:lnTo>
                    <a:pt x="6" y="136"/>
                  </a:lnTo>
                  <a:lnTo>
                    <a:pt x="14" y="148"/>
                  </a:lnTo>
                  <a:lnTo>
                    <a:pt x="29" y="159"/>
                  </a:lnTo>
                  <a:lnTo>
                    <a:pt x="37" y="162"/>
                  </a:lnTo>
                  <a:lnTo>
                    <a:pt x="46" y="162"/>
                  </a:lnTo>
                  <a:lnTo>
                    <a:pt x="54" y="162"/>
                  </a:lnTo>
                  <a:lnTo>
                    <a:pt x="63" y="159"/>
                  </a:lnTo>
                  <a:lnTo>
                    <a:pt x="68" y="156"/>
                  </a:lnTo>
                  <a:lnTo>
                    <a:pt x="74" y="151"/>
                  </a:lnTo>
                  <a:lnTo>
                    <a:pt x="80" y="139"/>
                  </a:lnTo>
                  <a:lnTo>
                    <a:pt x="80" y="131"/>
                  </a:lnTo>
                  <a:lnTo>
                    <a:pt x="80" y="122"/>
                  </a:lnTo>
                  <a:lnTo>
                    <a:pt x="77" y="114"/>
                  </a:lnTo>
                  <a:lnTo>
                    <a:pt x="68" y="105"/>
                  </a:lnTo>
                  <a:lnTo>
                    <a:pt x="54" y="97"/>
                  </a:lnTo>
                  <a:lnTo>
                    <a:pt x="37" y="88"/>
                  </a:lnTo>
                  <a:lnTo>
                    <a:pt x="23" y="80"/>
                  </a:lnTo>
                  <a:lnTo>
                    <a:pt x="11" y="68"/>
                  </a:lnTo>
                  <a:lnTo>
                    <a:pt x="3" y="57"/>
                  </a:lnTo>
                  <a:lnTo>
                    <a:pt x="3" y="43"/>
                  </a:lnTo>
                  <a:lnTo>
                    <a:pt x="3" y="34"/>
                  </a:lnTo>
                  <a:lnTo>
                    <a:pt x="6" y="26"/>
                  </a:lnTo>
                  <a:lnTo>
                    <a:pt x="11" y="17"/>
                  </a:lnTo>
                  <a:lnTo>
                    <a:pt x="20" y="11"/>
                  </a:lnTo>
                  <a:lnTo>
                    <a:pt x="34" y="3"/>
                  </a:lnTo>
                  <a:lnTo>
                    <a:pt x="54" y="0"/>
                  </a:lnTo>
                  <a:lnTo>
                    <a:pt x="71" y="3"/>
                  </a:lnTo>
                  <a:lnTo>
                    <a:pt x="80" y="6"/>
                  </a:lnTo>
                  <a:lnTo>
                    <a:pt x="88" y="9"/>
                  </a:lnTo>
                  <a:lnTo>
                    <a:pt x="91" y="43"/>
                  </a:lnTo>
                  <a:lnTo>
                    <a:pt x="85" y="31"/>
                  </a:lnTo>
                  <a:lnTo>
                    <a:pt x="77" y="23"/>
                  </a:lnTo>
                  <a:lnTo>
                    <a:pt x="65" y="14"/>
                  </a:lnTo>
                  <a:lnTo>
                    <a:pt x="57" y="11"/>
                  </a:lnTo>
                  <a:lnTo>
                    <a:pt x="48" y="11"/>
                  </a:lnTo>
                  <a:lnTo>
                    <a:pt x="37" y="11"/>
                  </a:lnTo>
                  <a:lnTo>
                    <a:pt x="29" y="20"/>
                  </a:lnTo>
                  <a:lnTo>
                    <a:pt x="23" y="28"/>
                  </a:lnTo>
                  <a:lnTo>
                    <a:pt x="23" y="37"/>
                  </a:lnTo>
                  <a:lnTo>
                    <a:pt x="23" y="45"/>
                  </a:lnTo>
                  <a:lnTo>
                    <a:pt x="31" y="54"/>
                  </a:lnTo>
                  <a:lnTo>
                    <a:pt x="40" y="63"/>
                  </a:lnTo>
                  <a:lnTo>
                    <a:pt x="57" y="68"/>
                  </a:lnTo>
                  <a:lnTo>
                    <a:pt x="74" y="77"/>
                  </a:lnTo>
                  <a:lnTo>
                    <a:pt x="88" y="88"/>
                  </a:lnTo>
                  <a:lnTo>
                    <a:pt x="94" y="94"/>
                  </a:lnTo>
                  <a:lnTo>
                    <a:pt x="100" y="102"/>
                  </a:lnTo>
                  <a:lnTo>
                    <a:pt x="102" y="111"/>
                  </a:lnTo>
                  <a:lnTo>
                    <a:pt x="102" y="1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4" name="Freeform 1723"/>
            <p:cNvSpPr>
              <a:spLocks/>
            </p:cNvSpPr>
            <p:nvPr/>
          </p:nvSpPr>
          <p:spPr bwMode="auto">
            <a:xfrm>
              <a:off x="3791" y="2866"/>
              <a:ext cx="37" cy="167"/>
            </a:xfrm>
            <a:custGeom>
              <a:avLst/>
              <a:gdLst>
                <a:gd name="T0" fmla="*/ 37 w 37"/>
                <a:gd name="T1" fmla="*/ 0 h 167"/>
                <a:gd name="T2" fmla="*/ 37 w 37"/>
                <a:gd name="T3" fmla="*/ 0 h 167"/>
                <a:gd name="T4" fmla="*/ 32 w 37"/>
                <a:gd name="T5" fmla="*/ 3 h 167"/>
                <a:gd name="T6" fmla="*/ 29 w 37"/>
                <a:gd name="T7" fmla="*/ 11 h 167"/>
                <a:gd name="T8" fmla="*/ 29 w 37"/>
                <a:gd name="T9" fmla="*/ 156 h 167"/>
                <a:gd name="T10" fmla="*/ 29 w 37"/>
                <a:gd name="T11" fmla="*/ 156 h 167"/>
                <a:gd name="T12" fmla="*/ 32 w 37"/>
                <a:gd name="T13" fmla="*/ 165 h 167"/>
                <a:gd name="T14" fmla="*/ 37 w 37"/>
                <a:gd name="T15" fmla="*/ 167 h 167"/>
                <a:gd name="T16" fmla="*/ 0 w 37"/>
                <a:gd name="T17" fmla="*/ 167 h 167"/>
                <a:gd name="T18" fmla="*/ 0 w 37"/>
                <a:gd name="T19" fmla="*/ 167 h 167"/>
                <a:gd name="T20" fmla="*/ 3 w 37"/>
                <a:gd name="T21" fmla="*/ 165 h 167"/>
                <a:gd name="T22" fmla="*/ 6 w 37"/>
                <a:gd name="T23" fmla="*/ 156 h 167"/>
                <a:gd name="T24" fmla="*/ 6 w 37"/>
                <a:gd name="T25" fmla="*/ 11 h 167"/>
                <a:gd name="T26" fmla="*/ 6 w 37"/>
                <a:gd name="T27" fmla="*/ 11 h 167"/>
                <a:gd name="T28" fmla="*/ 3 w 37"/>
                <a:gd name="T29" fmla="*/ 3 h 167"/>
                <a:gd name="T30" fmla="*/ 0 w 37"/>
                <a:gd name="T31" fmla="*/ 0 h 167"/>
                <a:gd name="T32" fmla="*/ 37 w 37"/>
                <a:gd name="T33" fmla="*/ 0 h 167"/>
                <a:gd name="T34" fmla="*/ 37 w 37"/>
                <a:gd name="T35" fmla="*/ 0 h 1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7" h="167">
                  <a:moveTo>
                    <a:pt x="37" y="0"/>
                  </a:moveTo>
                  <a:lnTo>
                    <a:pt x="37" y="0"/>
                  </a:lnTo>
                  <a:lnTo>
                    <a:pt x="32" y="3"/>
                  </a:lnTo>
                  <a:lnTo>
                    <a:pt x="29" y="11"/>
                  </a:lnTo>
                  <a:lnTo>
                    <a:pt x="29" y="156"/>
                  </a:lnTo>
                  <a:lnTo>
                    <a:pt x="32" y="165"/>
                  </a:lnTo>
                  <a:lnTo>
                    <a:pt x="37" y="167"/>
                  </a:lnTo>
                  <a:lnTo>
                    <a:pt x="0" y="167"/>
                  </a:lnTo>
                  <a:lnTo>
                    <a:pt x="3" y="165"/>
                  </a:lnTo>
                  <a:lnTo>
                    <a:pt x="6" y="156"/>
                  </a:lnTo>
                  <a:lnTo>
                    <a:pt x="6" y="11"/>
                  </a:lnTo>
                  <a:lnTo>
                    <a:pt x="3" y="3"/>
                  </a:lnTo>
                  <a:lnTo>
                    <a:pt x="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5" name="Freeform 1724"/>
            <p:cNvSpPr>
              <a:spLocks/>
            </p:cNvSpPr>
            <p:nvPr/>
          </p:nvSpPr>
          <p:spPr bwMode="auto">
            <a:xfrm>
              <a:off x="3840" y="2866"/>
              <a:ext cx="130" cy="167"/>
            </a:xfrm>
            <a:custGeom>
              <a:avLst/>
              <a:gdLst>
                <a:gd name="T0" fmla="*/ 79 w 130"/>
                <a:gd name="T1" fmla="*/ 11 h 167"/>
                <a:gd name="T2" fmla="*/ 79 w 130"/>
                <a:gd name="T3" fmla="*/ 156 h 167"/>
                <a:gd name="T4" fmla="*/ 79 w 130"/>
                <a:gd name="T5" fmla="*/ 156 h 167"/>
                <a:gd name="T6" fmla="*/ 79 w 130"/>
                <a:gd name="T7" fmla="*/ 165 h 167"/>
                <a:gd name="T8" fmla="*/ 85 w 130"/>
                <a:gd name="T9" fmla="*/ 167 h 167"/>
                <a:gd name="T10" fmla="*/ 48 w 130"/>
                <a:gd name="T11" fmla="*/ 167 h 167"/>
                <a:gd name="T12" fmla="*/ 48 w 130"/>
                <a:gd name="T13" fmla="*/ 167 h 167"/>
                <a:gd name="T14" fmla="*/ 54 w 130"/>
                <a:gd name="T15" fmla="*/ 165 h 167"/>
                <a:gd name="T16" fmla="*/ 54 w 130"/>
                <a:gd name="T17" fmla="*/ 156 h 167"/>
                <a:gd name="T18" fmla="*/ 54 w 130"/>
                <a:gd name="T19" fmla="*/ 11 h 167"/>
                <a:gd name="T20" fmla="*/ 54 w 130"/>
                <a:gd name="T21" fmla="*/ 11 h 167"/>
                <a:gd name="T22" fmla="*/ 14 w 130"/>
                <a:gd name="T23" fmla="*/ 14 h 167"/>
                <a:gd name="T24" fmla="*/ 14 w 130"/>
                <a:gd name="T25" fmla="*/ 14 h 167"/>
                <a:gd name="T26" fmla="*/ 11 w 130"/>
                <a:gd name="T27" fmla="*/ 14 h 167"/>
                <a:gd name="T28" fmla="*/ 5 w 130"/>
                <a:gd name="T29" fmla="*/ 17 h 167"/>
                <a:gd name="T30" fmla="*/ 0 w 130"/>
                <a:gd name="T31" fmla="*/ 23 h 167"/>
                <a:gd name="T32" fmla="*/ 0 w 130"/>
                <a:gd name="T33" fmla="*/ 0 h 167"/>
                <a:gd name="T34" fmla="*/ 130 w 130"/>
                <a:gd name="T35" fmla="*/ 0 h 167"/>
                <a:gd name="T36" fmla="*/ 130 w 130"/>
                <a:gd name="T37" fmla="*/ 23 h 167"/>
                <a:gd name="T38" fmla="*/ 130 w 130"/>
                <a:gd name="T39" fmla="*/ 23 h 167"/>
                <a:gd name="T40" fmla="*/ 128 w 130"/>
                <a:gd name="T41" fmla="*/ 17 h 167"/>
                <a:gd name="T42" fmla="*/ 119 w 130"/>
                <a:gd name="T43" fmla="*/ 14 h 167"/>
                <a:gd name="T44" fmla="*/ 119 w 130"/>
                <a:gd name="T45" fmla="*/ 14 h 167"/>
                <a:gd name="T46" fmla="*/ 79 w 130"/>
                <a:gd name="T47" fmla="*/ 11 h 167"/>
                <a:gd name="T48" fmla="*/ 79 w 130"/>
                <a:gd name="T49" fmla="*/ 11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30" h="167">
                  <a:moveTo>
                    <a:pt x="79" y="11"/>
                  </a:moveTo>
                  <a:lnTo>
                    <a:pt x="79" y="156"/>
                  </a:lnTo>
                  <a:lnTo>
                    <a:pt x="79" y="165"/>
                  </a:lnTo>
                  <a:lnTo>
                    <a:pt x="85" y="167"/>
                  </a:lnTo>
                  <a:lnTo>
                    <a:pt x="48" y="167"/>
                  </a:lnTo>
                  <a:lnTo>
                    <a:pt x="54" y="165"/>
                  </a:lnTo>
                  <a:lnTo>
                    <a:pt x="54" y="156"/>
                  </a:lnTo>
                  <a:lnTo>
                    <a:pt x="54" y="11"/>
                  </a:lnTo>
                  <a:lnTo>
                    <a:pt x="14" y="14"/>
                  </a:lnTo>
                  <a:lnTo>
                    <a:pt x="11" y="14"/>
                  </a:lnTo>
                  <a:lnTo>
                    <a:pt x="5" y="17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23"/>
                  </a:lnTo>
                  <a:lnTo>
                    <a:pt x="128" y="17"/>
                  </a:lnTo>
                  <a:lnTo>
                    <a:pt x="119" y="14"/>
                  </a:lnTo>
                  <a:lnTo>
                    <a:pt x="79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6" name="Freeform 1725"/>
            <p:cNvSpPr>
              <a:spLocks/>
            </p:cNvSpPr>
            <p:nvPr/>
          </p:nvSpPr>
          <p:spPr bwMode="auto">
            <a:xfrm>
              <a:off x="3976" y="2866"/>
              <a:ext cx="142" cy="167"/>
            </a:xfrm>
            <a:custGeom>
              <a:avLst/>
              <a:gdLst>
                <a:gd name="T0" fmla="*/ 142 w 142"/>
                <a:gd name="T1" fmla="*/ 0 h 167"/>
                <a:gd name="T2" fmla="*/ 142 w 142"/>
                <a:gd name="T3" fmla="*/ 0 h 167"/>
                <a:gd name="T4" fmla="*/ 131 w 142"/>
                <a:gd name="T5" fmla="*/ 6 h 167"/>
                <a:gd name="T6" fmla="*/ 125 w 142"/>
                <a:gd name="T7" fmla="*/ 14 h 167"/>
                <a:gd name="T8" fmla="*/ 85 w 142"/>
                <a:gd name="T9" fmla="*/ 88 h 167"/>
                <a:gd name="T10" fmla="*/ 85 w 142"/>
                <a:gd name="T11" fmla="*/ 156 h 167"/>
                <a:gd name="T12" fmla="*/ 85 w 142"/>
                <a:gd name="T13" fmla="*/ 156 h 167"/>
                <a:gd name="T14" fmla="*/ 88 w 142"/>
                <a:gd name="T15" fmla="*/ 165 h 167"/>
                <a:gd name="T16" fmla="*/ 97 w 142"/>
                <a:gd name="T17" fmla="*/ 167 h 167"/>
                <a:gd name="T18" fmla="*/ 54 w 142"/>
                <a:gd name="T19" fmla="*/ 167 h 167"/>
                <a:gd name="T20" fmla="*/ 54 w 142"/>
                <a:gd name="T21" fmla="*/ 167 h 167"/>
                <a:gd name="T22" fmla="*/ 60 w 142"/>
                <a:gd name="T23" fmla="*/ 165 h 167"/>
                <a:gd name="T24" fmla="*/ 63 w 142"/>
                <a:gd name="T25" fmla="*/ 162 h 167"/>
                <a:gd name="T26" fmla="*/ 63 w 142"/>
                <a:gd name="T27" fmla="*/ 156 h 167"/>
                <a:gd name="T28" fmla="*/ 63 w 142"/>
                <a:gd name="T29" fmla="*/ 88 h 167"/>
                <a:gd name="T30" fmla="*/ 14 w 142"/>
                <a:gd name="T31" fmla="*/ 11 h 167"/>
                <a:gd name="T32" fmla="*/ 14 w 142"/>
                <a:gd name="T33" fmla="*/ 11 h 167"/>
                <a:gd name="T34" fmla="*/ 9 w 142"/>
                <a:gd name="T35" fmla="*/ 6 h 167"/>
                <a:gd name="T36" fmla="*/ 0 w 142"/>
                <a:gd name="T37" fmla="*/ 0 h 167"/>
                <a:gd name="T38" fmla="*/ 48 w 142"/>
                <a:gd name="T39" fmla="*/ 0 h 167"/>
                <a:gd name="T40" fmla="*/ 48 w 142"/>
                <a:gd name="T41" fmla="*/ 0 h 167"/>
                <a:gd name="T42" fmla="*/ 45 w 142"/>
                <a:gd name="T43" fmla="*/ 0 h 167"/>
                <a:gd name="T44" fmla="*/ 43 w 142"/>
                <a:gd name="T45" fmla="*/ 3 h 167"/>
                <a:gd name="T46" fmla="*/ 43 w 142"/>
                <a:gd name="T47" fmla="*/ 8 h 167"/>
                <a:gd name="T48" fmla="*/ 45 w 142"/>
                <a:gd name="T49" fmla="*/ 14 h 167"/>
                <a:gd name="T50" fmla="*/ 80 w 142"/>
                <a:gd name="T51" fmla="*/ 77 h 167"/>
                <a:gd name="T52" fmla="*/ 114 w 142"/>
                <a:gd name="T53" fmla="*/ 11 h 167"/>
                <a:gd name="T54" fmla="*/ 114 w 142"/>
                <a:gd name="T55" fmla="*/ 11 h 167"/>
                <a:gd name="T56" fmla="*/ 114 w 142"/>
                <a:gd name="T57" fmla="*/ 6 h 167"/>
                <a:gd name="T58" fmla="*/ 114 w 142"/>
                <a:gd name="T59" fmla="*/ 3 h 167"/>
                <a:gd name="T60" fmla="*/ 108 w 142"/>
                <a:gd name="T61" fmla="*/ 0 h 167"/>
                <a:gd name="T62" fmla="*/ 142 w 142"/>
                <a:gd name="T63" fmla="*/ 0 h 167"/>
                <a:gd name="T64" fmla="*/ 142 w 142"/>
                <a:gd name="T65" fmla="*/ 0 h 1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2" h="167">
                  <a:moveTo>
                    <a:pt x="142" y="0"/>
                  </a:moveTo>
                  <a:lnTo>
                    <a:pt x="142" y="0"/>
                  </a:lnTo>
                  <a:lnTo>
                    <a:pt x="131" y="6"/>
                  </a:lnTo>
                  <a:lnTo>
                    <a:pt x="125" y="14"/>
                  </a:lnTo>
                  <a:lnTo>
                    <a:pt x="85" y="88"/>
                  </a:lnTo>
                  <a:lnTo>
                    <a:pt x="85" y="156"/>
                  </a:lnTo>
                  <a:lnTo>
                    <a:pt x="88" y="165"/>
                  </a:lnTo>
                  <a:lnTo>
                    <a:pt x="97" y="167"/>
                  </a:lnTo>
                  <a:lnTo>
                    <a:pt x="54" y="167"/>
                  </a:lnTo>
                  <a:lnTo>
                    <a:pt x="60" y="165"/>
                  </a:lnTo>
                  <a:lnTo>
                    <a:pt x="63" y="162"/>
                  </a:lnTo>
                  <a:lnTo>
                    <a:pt x="63" y="156"/>
                  </a:lnTo>
                  <a:lnTo>
                    <a:pt x="63" y="88"/>
                  </a:lnTo>
                  <a:lnTo>
                    <a:pt x="14" y="11"/>
                  </a:lnTo>
                  <a:lnTo>
                    <a:pt x="9" y="6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3" y="3"/>
                  </a:lnTo>
                  <a:lnTo>
                    <a:pt x="43" y="8"/>
                  </a:lnTo>
                  <a:lnTo>
                    <a:pt x="45" y="14"/>
                  </a:lnTo>
                  <a:lnTo>
                    <a:pt x="80" y="77"/>
                  </a:lnTo>
                  <a:lnTo>
                    <a:pt x="114" y="11"/>
                  </a:lnTo>
                  <a:lnTo>
                    <a:pt x="114" y="6"/>
                  </a:lnTo>
                  <a:lnTo>
                    <a:pt x="114" y="3"/>
                  </a:lnTo>
                  <a:lnTo>
                    <a:pt x="108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7" name="Freeform 1726"/>
            <p:cNvSpPr>
              <a:spLocks noEditPoints="1"/>
            </p:cNvSpPr>
            <p:nvPr/>
          </p:nvSpPr>
          <p:spPr bwMode="auto">
            <a:xfrm>
              <a:off x="4192" y="2863"/>
              <a:ext cx="156" cy="173"/>
            </a:xfrm>
            <a:custGeom>
              <a:avLst/>
              <a:gdLst>
                <a:gd name="T0" fmla="*/ 77 w 156"/>
                <a:gd name="T1" fmla="*/ 173 h 173"/>
                <a:gd name="T2" fmla="*/ 48 w 156"/>
                <a:gd name="T3" fmla="*/ 165 h 173"/>
                <a:gd name="T4" fmla="*/ 23 w 156"/>
                <a:gd name="T5" fmla="*/ 148 h 173"/>
                <a:gd name="T6" fmla="*/ 6 w 156"/>
                <a:gd name="T7" fmla="*/ 119 h 173"/>
                <a:gd name="T8" fmla="*/ 0 w 156"/>
                <a:gd name="T9" fmla="*/ 85 h 173"/>
                <a:gd name="T10" fmla="*/ 3 w 156"/>
                <a:gd name="T11" fmla="*/ 68 h 173"/>
                <a:gd name="T12" fmla="*/ 14 w 156"/>
                <a:gd name="T13" fmla="*/ 40 h 173"/>
                <a:gd name="T14" fmla="*/ 34 w 156"/>
                <a:gd name="T15" fmla="*/ 14 h 173"/>
                <a:gd name="T16" fmla="*/ 62 w 156"/>
                <a:gd name="T17" fmla="*/ 3 h 173"/>
                <a:gd name="T18" fmla="*/ 82 w 156"/>
                <a:gd name="T19" fmla="*/ 0 h 173"/>
                <a:gd name="T20" fmla="*/ 108 w 156"/>
                <a:gd name="T21" fmla="*/ 6 h 173"/>
                <a:gd name="T22" fmla="*/ 133 w 156"/>
                <a:gd name="T23" fmla="*/ 23 h 173"/>
                <a:gd name="T24" fmla="*/ 150 w 156"/>
                <a:gd name="T25" fmla="*/ 51 h 173"/>
                <a:gd name="T26" fmla="*/ 156 w 156"/>
                <a:gd name="T27" fmla="*/ 88 h 173"/>
                <a:gd name="T28" fmla="*/ 156 w 156"/>
                <a:gd name="T29" fmla="*/ 108 h 173"/>
                <a:gd name="T30" fmla="*/ 142 w 156"/>
                <a:gd name="T31" fmla="*/ 139 h 173"/>
                <a:gd name="T32" fmla="*/ 119 w 156"/>
                <a:gd name="T33" fmla="*/ 162 h 173"/>
                <a:gd name="T34" fmla="*/ 91 w 156"/>
                <a:gd name="T35" fmla="*/ 173 h 173"/>
                <a:gd name="T36" fmla="*/ 77 w 156"/>
                <a:gd name="T37" fmla="*/ 173 h 173"/>
                <a:gd name="T38" fmla="*/ 25 w 156"/>
                <a:gd name="T39" fmla="*/ 82 h 173"/>
                <a:gd name="T40" fmla="*/ 31 w 156"/>
                <a:gd name="T41" fmla="*/ 119 h 173"/>
                <a:gd name="T42" fmla="*/ 43 w 156"/>
                <a:gd name="T43" fmla="*/ 142 h 173"/>
                <a:gd name="T44" fmla="*/ 60 w 156"/>
                <a:gd name="T45" fmla="*/ 156 h 173"/>
                <a:gd name="T46" fmla="*/ 79 w 156"/>
                <a:gd name="T47" fmla="*/ 162 h 173"/>
                <a:gd name="T48" fmla="*/ 91 w 156"/>
                <a:gd name="T49" fmla="*/ 159 h 173"/>
                <a:gd name="T50" fmla="*/ 111 w 156"/>
                <a:gd name="T51" fmla="*/ 151 h 173"/>
                <a:gd name="T52" fmla="*/ 122 w 156"/>
                <a:gd name="T53" fmla="*/ 131 h 173"/>
                <a:gd name="T54" fmla="*/ 131 w 156"/>
                <a:gd name="T55" fmla="*/ 105 h 173"/>
                <a:gd name="T56" fmla="*/ 131 w 156"/>
                <a:gd name="T57" fmla="*/ 88 h 173"/>
                <a:gd name="T58" fmla="*/ 128 w 156"/>
                <a:gd name="T59" fmla="*/ 57 h 173"/>
                <a:gd name="T60" fmla="*/ 116 w 156"/>
                <a:gd name="T61" fmla="*/ 31 h 173"/>
                <a:gd name="T62" fmla="*/ 102 w 156"/>
                <a:gd name="T63" fmla="*/ 17 h 173"/>
                <a:gd name="T64" fmla="*/ 79 w 156"/>
                <a:gd name="T65" fmla="*/ 11 h 173"/>
                <a:gd name="T66" fmla="*/ 68 w 156"/>
                <a:gd name="T67" fmla="*/ 11 h 173"/>
                <a:gd name="T68" fmla="*/ 48 w 156"/>
                <a:gd name="T69" fmla="*/ 23 h 173"/>
                <a:gd name="T70" fmla="*/ 34 w 156"/>
                <a:gd name="T71" fmla="*/ 40 h 173"/>
                <a:gd name="T72" fmla="*/ 28 w 156"/>
                <a:gd name="T73" fmla="*/ 65 h 173"/>
                <a:gd name="T74" fmla="*/ 25 w 156"/>
                <a:gd name="T75" fmla="*/ 82 h 17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56" h="173">
                  <a:moveTo>
                    <a:pt x="77" y="173"/>
                  </a:moveTo>
                  <a:lnTo>
                    <a:pt x="77" y="173"/>
                  </a:lnTo>
                  <a:lnTo>
                    <a:pt x="62" y="170"/>
                  </a:lnTo>
                  <a:lnTo>
                    <a:pt x="48" y="165"/>
                  </a:lnTo>
                  <a:lnTo>
                    <a:pt x="34" y="159"/>
                  </a:lnTo>
                  <a:lnTo>
                    <a:pt x="23" y="148"/>
                  </a:lnTo>
                  <a:lnTo>
                    <a:pt x="14" y="134"/>
                  </a:lnTo>
                  <a:lnTo>
                    <a:pt x="6" y="119"/>
                  </a:lnTo>
                  <a:lnTo>
                    <a:pt x="3" y="102"/>
                  </a:lnTo>
                  <a:lnTo>
                    <a:pt x="0" y="85"/>
                  </a:lnTo>
                  <a:lnTo>
                    <a:pt x="3" y="68"/>
                  </a:lnTo>
                  <a:lnTo>
                    <a:pt x="6" y="54"/>
                  </a:lnTo>
                  <a:lnTo>
                    <a:pt x="14" y="40"/>
                  </a:lnTo>
                  <a:lnTo>
                    <a:pt x="23" y="26"/>
                  </a:lnTo>
                  <a:lnTo>
                    <a:pt x="34" y="14"/>
                  </a:lnTo>
                  <a:lnTo>
                    <a:pt x="48" y="6"/>
                  </a:lnTo>
                  <a:lnTo>
                    <a:pt x="62" y="3"/>
                  </a:lnTo>
                  <a:lnTo>
                    <a:pt x="82" y="0"/>
                  </a:lnTo>
                  <a:lnTo>
                    <a:pt x="94" y="3"/>
                  </a:lnTo>
                  <a:lnTo>
                    <a:pt x="108" y="6"/>
                  </a:lnTo>
                  <a:lnTo>
                    <a:pt x="122" y="14"/>
                  </a:lnTo>
                  <a:lnTo>
                    <a:pt x="133" y="23"/>
                  </a:lnTo>
                  <a:lnTo>
                    <a:pt x="142" y="37"/>
                  </a:lnTo>
                  <a:lnTo>
                    <a:pt x="150" y="51"/>
                  </a:lnTo>
                  <a:lnTo>
                    <a:pt x="156" y="68"/>
                  </a:lnTo>
                  <a:lnTo>
                    <a:pt x="156" y="88"/>
                  </a:lnTo>
                  <a:lnTo>
                    <a:pt x="156" y="108"/>
                  </a:lnTo>
                  <a:lnTo>
                    <a:pt x="150" y="125"/>
                  </a:lnTo>
                  <a:lnTo>
                    <a:pt x="142" y="139"/>
                  </a:lnTo>
                  <a:lnTo>
                    <a:pt x="131" y="153"/>
                  </a:lnTo>
                  <a:lnTo>
                    <a:pt x="119" y="162"/>
                  </a:lnTo>
                  <a:lnTo>
                    <a:pt x="105" y="168"/>
                  </a:lnTo>
                  <a:lnTo>
                    <a:pt x="91" y="173"/>
                  </a:lnTo>
                  <a:lnTo>
                    <a:pt x="77" y="173"/>
                  </a:lnTo>
                  <a:close/>
                  <a:moveTo>
                    <a:pt x="25" y="82"/>
                  </a:moveTo>
                  <a:lnTo>
                    <a:pt x="25" y="82"/>
                  </a:lnTo>
                  <a:lnTo>
                    <a:pt x="28" y="102"/>
                  </a:lnTo>
                  <a:lnTo>
                    <a:pt x="31" y="119"/>
                  </a:lnTo>
                  <a:lnTo>
                    <a:pt x="37" y="131"/>
                  </a:lnTo>
                  <a:lnTo>
                    <a:pt x="43" y="142"/>
                  </a:lnTo>
                  <a:lnTo>
                    <a:pt x="51" y="151"/>
                  </a:lnTo>
                  <a:lnTo>
                    <a:pt x="60" y="156"/>
                  </a:lnTo>
                  <a:lnTo>
                    <a:pt x="71" y="159"/>
                  </a:lnTo>
                  <a:lnTo>
                    <a:pt x="79" y="162"/>
                  </a:lnTo>
                  <a:lnTo>
                    <a:pt x="91" y="159"/>
                  </a:lnTo>
                  <a:lnTo>
                    <a:pt x="102" y="156"/>
                  </a:lnTo>
                  <a:lnTo>
                    <a:pt x="111" y="151"/>
                  </a:lnTo>
                  <a:lnTo>
                    <a:pt x="116" y="142"/>
                  </a:lnTo>
                  <a:lnTo>
                    <a:pt x="122" y="131"/>
                  </a:lnTo>
                  <a:lnTo>
                    <a:pt x="128" y="119"/>
                  </a:lnTo>
                  <a:lnTo>
                    <a:pt x="131" y="105"/>
                  </a:lnTo>
                  <a:lnTo>
                    <a:pt x="131" y="88"/>
                  </a:lnTo>
                  <a:lnTo>
                    <a:pt x="131" y="71"/>
                  </a:lnTo>
                  <a:lnTo>
                    <a:pt x="128" y="57"/>
                  </a:lnTo>
                  <a:lnTo>
                    <a:pt x="122" y="43"/>
                  </a:lnTo>
                  <a:lnTo>
                    <a:pt x="116" y="31"/>
                  </a:lnTo>
                  <a:lnTo>
                    <a:pt x="111" y="23"/>
                  </a:lnTo>
                  <a:lnTo>
                    <a:pt x="102" y="17"/>
                  </a:lnTo>
                  <a:lnTo>
                    <a:pt x="91" y="11"/>
                  </a:lnTo>
                  <a:lnTo>
                    <a:pt x="79" y="11"/>
                  </a:lnTo>
                  <a:lnTo>
                    <a:pt x="68" y="11"/>
                  </a:lnTo>
                  <a:lnTo>
                    <a:pt x="57" y="14"/>
                  </a:lnTo>
                  <a:lnTo>
                    <a:pt x="48" y="23"/>
                  </a:lnTo>
                  <a:lnTo>
                    <a:pt x="40" y="28"/>
                  </a:lnTo>
                  <a:lnTo>
                    <a:pt x="34" y="40"/>
                  </a:lnTo>
                  <a:lnTo>
                    <a:pt x="31" y="51"/>
                  </a:lnTo>
                  <a:lnTo>
                    <a:pt x="28" y="65"/>
                  </a:lnTo>
                  <a:lnTo>
                    <a:pt x="25" y="8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8" name="Freeform 1727"/>
            <p:cNvSpPr>
              <a:spLocks/>
            </p:cNvSpPr>
            <p:nvPr/>
          </p:nvSpPr>
          <p:spPr bwMode="auto">
            <a:xfrm>
              <a:off x="4365" y="2866"/>
              <a:ext cx="100" cy="167"/>
            </a:xfrm>
            <a:custGeom>
              <a:avLst/>
              <a:gdLst>
                <a:gd name="T0" fmla="*/ 37 w 100"/>
                <a:gd name="T1" fmla="*/ 167 h 167"/>
                <a:gd name="T2" fmla="*/ 0 w 100"/>
                <a:gd name="T3" fmla="*/ 167 h 167"/>
                <a:gd name="T4" fmla="*/ 0 w 100"/>
                <a:gd name="T5" fmla="*/ 167 h 167"/>
                <a:gd name="T6" fmla="*/ 6 w 100"/>
                <a:gd name="T7" fmla="*/ 165 h 167"/>
                <a:gd name="T8" fmla="*/ 6 w 100"/>
                <a:gd name="T9" fmla="*/ 156 h 167"/>
                <a:gd name="T10" fmla="*/ 6 w 100"/>
                <a:gd name="T11" fmla="*/ 11 h 167"/>
                <a:gd name="T12" fmla="*/ 6 w 100"/>
                <a:gd name="T13" fmla="*/ 11 h 167"/>
                <a:gd name="T14" fmla="*/ 6 w 100"/>
                <a:gd name="T15" fmla="*/ 3 h 167"/>
                <a:gd name="T16" fmla="*/ 0 w 100"/>
                <a:gd name="T17" fmla="*/ 0 h 167"/>
                <a:gd name="T18" fmla="*/ 100 w 100"/>
                <a:gd name="T19" fmla="*/ 0 h 167"/>
                <a:gd name="T20" fmla="*/ 100 w 100"/>
                <a:gd name="T21" fmla="*/ 23 h 167"/>
                <a:gd name="T22" fmla="*/ 100 w 100"/>
                <a:gd name="T23" fmla="*/ 23 h 167"/>
                <a:gd name="T24" fmla="*/ 91 w 100"/>
                <a:gd name="T25" fmla="*/ 14 h 167"/>
                <a:gd name="T26" fmla="*/ 77 w 100"/>
                <a:gd name="T27" fmla="*/ 11 h 167"/>
                <a:gd name="T28" fmla="*/ 77 w 100"/>
                <a:gd name="T29" fmla="*/ 11 h 167"/>
                <a:gd name="T30" fmla="*/ 31 w 100"/>
                <a:gd name="T31" fmla="*/ 11 h 167"/>
                <a:gd name="T32" fmla="*/ 31 w 100"/>
                <a:gd name="T33" fmla="*/ 68 h 167"/>
                <a:gd name="T34" fmla="*/ 71 w 100"/>
                <a:gd name="T35" fmla="*/ 68 h 167"/>
                <a:gd name="T36" fmla="*/ 71 w 100"/>
                <a:gd name="T37" fmla="*/ 68 h 167"/>
                <a:gd name="T38" fmla="*/ 77 w 100"/>
                <a:gd name="T39" fmla="*/ 65 h 167"/>
                <a:gd name="T40" fmla="*/ 80 w 100"/>
                <a:gd name="T41" fmla="*/ 62 h 167"/>
                <a:gd name="T42" fmla="*/ 80 w 100"/>
                <a:gd name="T43" fmla="*/ 88 h 167"/>
                <a:gd name="T44" fmla="*/ 80 w 100"/>
                <a:gd name="T45" fmla="*/ 88 h 167"/>
                <a:gd name="T46" fmla="*/ 77 w 100"/>
                <a:gd name="T47" fmla="*/ 82 h 167"/>
                <a:gd name="T48" fmla="*/ 71 w 100"/>
                <a:gd name="T49" fmla="*/ 82 h 167"/>
                <a:gd name="T50" fmla="*/ 31 w 100"/>
                <a:gd name="T51" fmla="*/ 82 h 167"/>
                <a:gd name="T52" fmla="*/ 31 w 100"/>
                <a:gd name="T53" fmla="*/ 156 h 167"/>
                <a:gd name="T54" fmla="*/ 31 w 100"/>
                <a:gd name="T55" fmla="*/ 156 h 167"/>
                <a:gd name="T56" fmla="*/ 31 w 100"/>
                <a:gd name="T57" fmla="*/ 165 h 167"/>
                <a:gd name="T58" fmla="*/ 37 w 100"/>
                <a:gd name="T59" fmla="*/ 167 h 167"/>
                <a:gd name="T60" fmla="*/ 37 w 100"/>
                <a:gd name="T61" fmla="*/ 167 h 16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0" h="167">
                  <a:moveTo>
                    <a:pt x="37" y="167"/>
                  </a:moveTo>
                  <a:lnTo>
                    <a:pt x="0" y="167"/>
                  </a:lnTo>
                  <a:lnTo>
                    <a:pt x="6" y="165"/>
                  </a:lnTo>
                  <a:lnTo>
                    <a:pt x="6" y="156"/>
                  </a:lnTo>
                  <a:lnTo>
                    <a:pt x="6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100" y="0"/>
                  </a:lnTo>
                  <a:lnTo>
                    <a:pt x="100" y="23"/>
                  </a:lnTo>
                  <a:lnTo>
                    <a:pt x="91" y="14"/>
                  </a:lnTo>
                  <a:lnTo>
                    <a:pt x="77" y="11"/>
                  </a:lnTo>
                  <a:lnTo>
                    <a:pt x="31" y="11"/>
                  </a:lnTo>
                  <a:lnTo>
                    <a:pt x="31" y="68"/>
                  </a:lnTo>
                  <a:lnTo>
                    <a:pt x="71" y="68"/>
                  </a:lnTo>
                  <a:lnTo>
                    <a:pt x="77" y="65"/>
                  </a:lnTo>
                  <a:lnTo>
                    <a:pt x="80" y="62"/>
                  </a:lnTo>
                  <a:lnTo>
                    <a:pt x="80" y="88"/>
                  </a:lnTo>
                  <a:lnTo>
                    <a:pt x="77" y="82"/>
                  </a:lnTo>
                  <a:lnTo>
                    <a:pt x="71" y="82"/>
                  </a:lnTo>
                  <a:lnTo>
                    <a:pt x="31" y="82"/>
                  </a:lnTo>
                  <a:lnTo>
                    <a:pt x="31" y="156"/>
                  </a:lnTo>
                  <a:lnTo>
                    <a:pt x="31" y="165"/>
                  </a:lnTo>
                  <a:lnTo>
                    <a:pt x="37" y="16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</p:grpSp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58775" y="1700213"/>
            <a:ext cx="8426450" cy="1873250"/>
          </a:xfrm>
        </p:spPr>
        <p:txBody>
          <a:bodyPr anchor="t"/>
          <a:lstStyle>
            <a:lvl1pPr>
              <a:lnSpc>
                <a:spcPct val="9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58775" y="4508500"/>
            <a:ext cx="8426450" cy="19812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ct val="0"/>
              </a:spcBef>
              <a:spcAft>
                <a:spcPct val="45000"/>
              </a:spcAft>
              <a:buFont typeface="Wingdings" pitchFamily="2" charset="2"/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1324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58774" y="0"/>
            <a:ext cx="8500553" cy="80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4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358774" y="992038"/>
            <a:ext cx="8509181" cy="547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0"/>
            <a:endParaRPr lang="en-GB" noProof="0" dirty="0" smtClean="0"/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6550" y="6550025"/>
            <a:ext cx="7668763" cy="21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000" b="0" smtClean="0">
                <a:solidFill>
                  <a:schemeClr val="tx1"/>
                </a:solidFill>
                <a:latin typeface="+mj-lt"/>
                <a:ea typeface="+mn-ea"/>
                <a:cs typeface="Calibri" pitchFamily="34" charset="0"/>
              </a:defRPr>
            </a:lvl1pPr>
          </a:lstStyle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00683" y="6566959"/>
            <a:ext cx="771855" cy="18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100" smtClean="0">
                <a:solidFill>
                  <a:schemeClr val="tx1"/>
                </a:solidFill>
                <a:latin typeface="+mj-lt"/>
                <a:ea typeface="+mn-ea"/>
                <a:cs typeface="Calibri" pitchFamily="34" charset="0"/>
              </a:defRPr>
            </a:lvl1pPr>
          </a:lstStyle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‹#›</a:t>
            </a:fld>
            <a:r>
              <a:rPr lang="en-GB" dirty="0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32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700213"/>
            <a:ext cx="4137025" cy="4760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37025" cy="4760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6550" y="6550025"/>
            <a:ext cx="7668763" cy="21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000" b="0" smtClean="0">
                <a:solidFill>
                  <a:schemeClr val="tx1"/>
                </a:solidFill>
                <a:latin typeface="+mj-lt"/>
                <a:ea typeface="+mn-ea"/>
                <a:cs typeface="Calibri" pitchFamily="34" charset="0"/>
              </a:defRPr>
            </a:lvl1pPr>
          </a:lstStyle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6083" y="6550025"/>
            <a:ext cx="771855" cy="18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100" smtClean="0">
                <a:solidFill>
                  <a:schemeClr val="tx1"/>
                </a:solidFill>
                <a:latin typeface="+mj-lt"/>
                <a:ea typeface="+mn-ea"/>
                <a:cs typeface="Calibri" pitchFamily="34" charset="0"/>
              </a:defRPr>
            </a:lvl1pPr>
          </a:lstStyle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‹#›</a:t>
            </a:fld>
            <a:r>
              <a:rPr lang="en-GB" dirty="0" smtClean="0">
                <a:solidFill>
                  <a:srgbClr val="005C84"/>
                </a:solidFill>
              </a:rPr>
              <a:t>/47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90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423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Prof. F. Pierron – SESG6045 and BSSM Exp. Mech. Course, University of Southampton, April 2018 – Data analysis/filtering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8F1F-7DA4-40F7-B0B2-5DD78CA7A71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519862"/>
            <a:ext cx="1940719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48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 userDrawn="1"/>
        </p:nvGrpSpPr>
        <p:grpSpPr bwMode="auto">
          <a:xfrm>
            <a:off x="6051550" y="368300"/>
            <a:ext cx="2697163" cy="585788"/>
            <a:chOff x="1610" y="2863"/>
            <a:chExt cx="3221" cy="69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610" y="2971"/>
              <a:ext cx="264" cy="449"/>
            </a:xfrm>
            <a:custGeom>
              <a:avLst/>
              <a:gdLst>
                <a:gd name="T0" fmla="*/ 142 w 264"/>
                <a:gd name="T1" fmla="*/ 179 h 449"/>
                <a:gd name="T2" fmla="*/ 210 w 264"/>
                <a:gd name="T3" fmla="*/ 216 h 449"/>
                <a:gd name="T4" fmla="*/ 247 w 264"/>
                <a:gd name="T5" fmla="*/ 253 h 449"/>
                <a:gd name="T6" fmla="*/ 256 w 264"/>
                <a:gd name="T7" fmla="*/ 267 h 449"/>
                <a:gd name="T8" fmla="*/ 264 w 264"/>
                <a:gd name="T9" fmla="*/ 298 h 449"/>
                <a:gd name="T10" fmla="*/ 264 w 264"/>
                <a:gd name="T11" fmla="*/ 318 h 449"/>
                <a:gd name="T12" fmla="*/ 253 w 264"/>
                <a:gd name="T13" fmla="*/ 369 h 449"/>
                <a:gd name="T14" fmla="*/ 222 w 264"/>
                <a:gd name="T15" fmla="*/ 412 h 449"/>
                <a:gd name="T16" fmla="*/ 199 w 264"/>
                <a:gd name="T17" fmla="*/ 429 h 449"/>
                <a:gd name="T18" fmla="*/ 148 w 264"/>
                <a:gd name="T19" fmla="*/ 446 h 449"/>
                <a:gd name="T20" fmla="*/ 122 w 264"/>
                <a:gd name="T21" fmla="*/ 449 h 449"/>
                <a:gd name="T22" fmla="*/ 60 w 264"/>
                <a:gd name="T23" fmla="*/ 440 h 449"/>
                <a:gd name="T24" fmla="*/ 34 w 264"/>
                <a:gd name="T25" fmla="*/ 429 h 449"/>
                <a:gd name="T26" fmla="*/ 0 w 264"/>
                <a:gd name="T27" fmla="*/ 318 h 449"/>
                <a:gd name="T28" fmla="*/ 9 w 264"/>
                <a:gd name="T29" fmla="*/ 338 h 449"/>
                <a:gd name="T30" fmla="*/ 28 w 264"/>
                <a:gd name="T31" fmla="*/ 375 h 449"/>
                <a:gd name="T32" fmla="*/ 43 w 264"/>
                <a:gd name="T33" fmla="*/ 392 h 449"/>
                <a:gd name="T34" fmla="*/ 74 w 264"/>
                <a:gd name="T35" fmla="*/ 415 h 449"/>
                <a:gd name="T36" fmla="*/ 116 w 264"/>
                <a:gd name="T37" fmla="*/ 423 h 449"/>
                <a:gd name="T38" fmla="*/ 139 w 264"/>
                <a:gd name="T39" fmla="*/ 421 h 449"/>
                <a:gd name="T40" fmla="*/ 173 w 264"/>
                <a:gd name="T41" fmla="*/ 406 h 449"/>
                <a:gd name="T42" fmla="*/ 185 w 264"/>
                <a:gd name="T43" fmla="*/ 395 h 449"/>
                <a:gd name="T44" fmla="*/ 199 w 264"/>
                <a:gd name="T45" fmla="*/ 367 h 449"/>
                <a:gd name="T46" fmla="*/ 205 w 264"/>
                <a:gd name="T47" fmla="*/ 335 h 449"/>
                <a:gd name="T48" fmla="*/ 205 w 264"/>
                <a:gd name="T49" fmla="*/ 318 h 449"/>
                <a:gd name="T50" fmla="*/ 193 w 264"/>
                <a:gd name="T51" fmla="*/ 290 h 449"/>
                <a:gd name="T52" fmla="*/ 185 w 264"/>
                <a:gd name="T53" fmla="*/ 278 h 449"/>
                <a:gd name="T54" fmla="*/ 97 w 264"/>
                <a:gd name="T55" fmla="*/ 230 h 449"/>
                <a:gd name="T56" fmla="*/ 74 w 264"/>
                <a:gd name="T57" fmla="*/ 219 h 449"/>
                <a:gd name="T58" fmla="*/ 37 w 264"/>
                <a:gd name="T59" fmla="*/ 193 h 449"/>
                <a:gd name="T60" fmla="*/ 26 w 264"/>
                <a:gd name="T61" fmla="*/ 179 h 449"/>
                <a:gd name="T62" fmla="*/ 9 w 264"/>
                <a:gd name="T63" fmla="*/ 148 h 449"/>
                <a:gd name="T64" fmla="*/ 3 w 264"/>
                <a:gd name="T65" fmla="*/ 114 h 449"/>
                <a:gd name="T66" fmla="*/ 6 w 264"/>
                <a:gd name="T67" fmla="*/ 88 h 449"/>
                <a:gd name="T68" fmla="*/ 26 w 264"/>
                <a:gd name="T69" fmla="*/ 45 h 449"/>
                <a:gd name="T70" fmla="*/ 43 w 264"/>
                <a:gd name="T71" fmla="*/ 28 h 449"/>
                <a:gd name="T72" fmla="*/ 85 w 264"/>
                <a:gd name="T73" fmla="*/ 6 h 449"/>
                <a:gd name="T74" fmla="*/ 136 w 264"/>
                <a:gd name="T75" fmla="*/ 0 h 449"/>
                <a:gd name="T76" fmla="*/ 162 w 264"/>
                <a:gd name="T77" fmla="*/ 0 h 449"/>
                <a:gd name="T78" fmla="*/ 207 w 264"/>
                <a:gd name="T79" fmla="*/ 14 h 449"/>
                <a:gd name="T80" fmla="*/ 230 w 264"/>
                <a:gd name="T81" fmla="*/ 108 h 449"/>
                <a:gd name="T82" fmla="*/ 227 w 264"/>
                <a:gd name="T83" fmla="*/ 94 h 449"/>
                <a:gd name="T84" fmla="*/ 207 w 264"/>
                <a:gd name="T85" fmla="*/ 65 h 449"/>
                <a:gd name="T86" fmla="*/ 196 w 264"/>
                <a:gd name="T87" fmla="*/ 51 h 449"/>
                <a:gd name="T88" fmla="*/ 165 w 264"/>
                <a:gd name="T89" fmla="*/ 31 h 449"/>
                <a:gd name="T90" fmla="*/ 128 w 264"/>
                <a:gd name="T91" fmla="*/ 26 h 449"/>
                <a:gd name="T92" fmla="*/ 108 w 264"/>
                <a:gd name="T93" fmla="*/ 26 h 449"/>
                <a:gd name="T94" fmla="*/ 82 w 264"/>
                <a:gd name="T95" fmla="*/ 37 h 449"/>
                <a:gd name="T96" fmla="*/ 71 w 264"/>
                <a:gd name="T97" fmla="*/ 48 h 449"/>
                <a:gd name="T98" fmla="*/ 60 w 264"/>
                <a:gd name="T99" fmla="*/ 68 h 449"/>
                <a:gd name="T100" fmla="*/ 54 w 264"/>
                <a:gd name="T101" fmla="*/ 94 h 449"/>
                <a:gd name="T102" fmla="*/ 57 w 264"/>
                <a:gd name="T103" fmla="*/ 108 h 449"/>
                <a:gd name="T104" fmla="*/ 65 w 264"/>
                <a:gd name="T105" fmla="*/ 128 h 449"/>
                <a:gd name="T106" fmla="*/ 71 w 264"/>
                <a:gd name="T107" fmla="*/ 139 h 449"/>
                <a:gd name="T108" fmla="*/ 142 w 264"/>
                <a:gd name="T109" fmla="*/ 179 h 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64" h="449">
                  <a:moveTo>
                    <a:pt x="142" y="179"/>
                  </a:moveTo>
                  <a:lnTo>
                    <a:pt x="142" y="179"/>
                  </a:lnTo>
                  <a:lnTo>
                    <a:pt x="210" y="216"/>
                  </a:lnTo>
                  <a:lnTo>
                    <a:pt x="230" y="233"/>
                  </a:lnTo>
                  <a:lnTo>
                    <a:pt x="247" y="253"/>
                  </a:lnTo>
                  <a:lnTo>
                    <a:pt x="256" y="267"/>
                  </a:lnTo>
                  <a:lnTo>
                    <a:pt x="261" y="281"/>
                  </a:lnTo>
                  <a:lnTo>
                    <a:pt x="264" y="298"/>
                  </a:lnTo>
                  <a:lnTo>
                    <a:pt x="264" y="318"/>
                  </a:lnTo>
                  <a:lnTo>
                    <a:pt x="261" y="347"/>
                  </a:lnTo>
                  <a:lnTo>
                    <a:pt x="253" y="369"/>
                  </a:lnTo>
                  <a:lnTo>
                    <a:pt x="239" y="392"/>
                  </a:lnTo>
                  <a:lnTo>
                    <a:pt x="222" y="412"/>
                  </a:lnTo>
                  <a:lnTo>
                    <a:pt x="199" y="429"/>
                  </a:lnTo>
                  <a:lnTo>
                    <a:pt x="173" y="440"/>
                  </a:lnTo>
                  <a:lnTo>
                    <a:pt x="148" y="446"/>
                  </a:lnTo>
                  <a:lnTo>
                    <a:pt x="122" y="449"/>
                  </a:lnTo>
                  <a:lnTo>
                    <a:pt x="88" y="446"/>
                  </a:lnTo>
                  <a:lnTo>
                    <a:pt x="60" y="440"/>
                  </a:lnTo>
                  <a:lnTo>
                    <a:pt x="34" y="429"/>
                  </a:lnTo>
                  <a:lnTo>
                    <a:pt x="3" y="415"/>
                  </a:lnTo>
                  <a:lnTo>
                    <a:pt x="0" y="318"/>
                  </a:lnTo>
                  <a:lnTo>
                    <a:pt x="9" y="338"/>
                  </a:lnTo>
                  <a:lnTo>
                    <a:pt x="17" y="358"/>
                  </a:lnTo>
                  <a:lnTo>
                    <a:pt x="28" y="375"/>
                  </a:lnTo>
                  <a:lnTo>
                    <a:pt x="43" y="392"/>
                  </a:lnTo>
                  <a:lnTo>
                    <a:pt x="57" y="406"/>
                  </a:lnTo>
                  <a:lnTo>
                    <a:pt x="74" y="415"/>
                  </a:lnTo>
                  <a:lnTo>
                    <a:pt x="94" y="421"/>
                  </a:lnTo>
                  <a:lnTo>
                    <a:pt x="116" y="423"/>
                  </a:lnTo>
                  <a:lnTo>
                    <a:pt x="139" y="421"/>
                  </a:lnTo>
                  <a:lnTo>
                    <a:pt x="156" y="415"/>
                  </a:lnTo>
                  <a:lnTo>
                    <a:pt x="173" y="406"/>
                  </a:lnTo>
                  <a:lnTo>
                    <a:pt x="185" y="395"/>
                  </a:lnTo>
                  <a:lnTo>
                    <a:pt x="193" y="381"/>
                  </a:lnTo>
                  <a:lnTo>
                    <a:pt x="199" y="367"/>
                  </a:lnTo>
                  <a:lnTo>
                    <a:pt x="205" y="352"/>
                  </a:lnTo>
                  <a:lnTo>
                    <a:pt x="205" y="335"/>
                  </a:lnTo>
                  <a:lnTo>
                    <a:pt x="205" y="318"/>
                  </a:lnTo>
                  <a:lnTo>
                    <a:pt x="199" y="301"/>
                  </a:lnTo>
                  <a:lnTo>
                    <a:pt x="193" y="290"/>
                  </a:lnTo>
                  <a:lnTo>
                    <a:pt x="185" y="278"/>
                  </a:lnTo>
                  <a:lnTo>
                    <a:pt x="153" y="259"/>
                  </a:lnTo>
                  <a:lnTo>
                    <a:pt x="97" y="230"/>
                  </a:lnTo>
                  <a:lnTo>
                    <a:pt x="74" y="219"/>
                  </a:lnTo>
                  <a:lnTo>
                    <a:pt x="54" y="205"/>
                  </a:lnTo>
                  <a:lnTo>
                    <a:pt x="37" y="193"/>
                  </a:lnTo>
                  <a:lnTo>
                    <a:pt x="26" y="179"/>
                  </a:lnTo>
                  <a:lnTo>
                    <a:pt x="14" y="165"/>
                  </a:lnTo>
                  <a:lnTo>
                    <a:pt x="9" y="148"/>
                  </a:lnTo>
                  <a:lnTo>
                    <a:pt x="3" y="131"/>
                  </a:lnTo>
                  <a:lnTo>
                    <a:pt x="3" y="114"/>
                  </a:lnTo>
                  <a:lnTo>
                    <a:pt x="6" y="88"/>
                  </a:lnTo>
                  <a:lnTo>
                    <a:pt x="11" y="65"/>
                  </a:lnTo>
                  <a:lnTo>
                    <a:pt x="26" y="45"/>
                  </a:lnTo>
                  <a:lnTo>
                    <a:pt x="43" y="28"/>
                  </a:lnTo>
                  <a:lnTo>
                    <a:pt x="65" y="17"/>
                  </a:lnTo>
                  <a:lnTo>
                    <a:pt x="85" y="6"/>
                  </a:lnTo>
                  <a:lnTo>
                    <a:pt x="111" y="0"/>
                  </a:lnTo>
                  <a:lnTo>
                    <a:pt x="136" y="0"/>
                  </a:lnTo>
                  <a:lnTo>
                    <a:pt x="162" y="0"/>
                  </a:lnTo>
                  <a:lnTo>
                    <a:pt x="185" y="6"/>
                  </a:lnTo>
                  <a:lnTo>
                    <a:pt x="207" y="14"/>
                  </a:lnTo>
                  <a:lnTo>
                    <a:pt x="227" y="23"/>
                  </a:lnTo>
                  <a:lnTo>
                    <a:pt x="230" y="108"/>
                  </a:lnTo>
                  <a:lnTo>
                    <a:pt x="227" y="94"/>
                  </a:lnTo>
                  <a:lnTo>
                    <a:pt x="219" y="80"/>
                  </a:lnTo>
                  <a:lnTo>
                    <a:pt x="207" y="65"/>
                  </a:lnTo>
                  <a:lnTo>
                    <a:pt x="196" y="51"/>
                  </a:lnTo>
                  <a:lnTo>
                    <a:pt x="182" y="40"/>
                  </a:lnTo>
                  <a:lnTo>
                    <a:pt x="165" y="31"/>
                  </a:lnTo>
                  <a:lnTo>
                    <a:pt x="148" y="28"/>
                  </a:lnTo>
                  <a:lnTo>
                    <a:pt x="128" y="26"/>
                  </a:lnTo>
                  <a:lnTo>
                    <a:pt x="108" y="26"/>
                  </a:lnTo>
                  <a:lnTo>
                    <a:pt x="94" y="31"/>
                  </a:lnTo>
                  <a:lnTo>
                    <a:pt x="82" y="37"/>
                  </a:lnTo>
                  <a:lnTo>
                    <a:pt x="71" y="48"/>
                  </a:lnTo>
                  <a:lnTo>
                    <a:pt x="65" y="57"/>
                  </a:lnTo>
                  <a:lnTo>
                    <a:pt x="60" y="68"/>
                  </a:lnTo>
                  <a:lnTo>
                    <a:pt x="57" y="82"/>
                  </a:lnTo>
                  <a:lnTo>
                    <a:pt x="54" y="94"/>
                  </a:lnTo>
                  <a:lnTo>
                    <a:pt x="57" y="108"/>
                  </a:lnTo>
                  <a:lnTo>
                    <a:pt x="60" y="119"/>
                  </a:lnTo>
                  <a:lnTo>
                    <a:pt x="65" y="128"/>
                  </a:lnTo>
                  <a:lnTo>
                    <a:pt x="71" y="139"/>
                  </a:lnTo>
                  <a:lnTo>
                    <a:pt x="99" y="156"/>
                  </a:lnTo>
                  <a:lnTo>
                    <a:pt x="142" y="17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1900" y="3110"/>
              <a:ext cx="281" cy="310"/>
            </a:xfrm>
            <a:custGeom>
              <a:avLst/>
              <a:gdLst>
                <a:gd name="T0" fmla="*/ 142 w 281"/>
                <a:gd name="T1" fmla="*/ 0 h 310"/>
                <a:gd name="T2" fmla="*/ 184 w 281"/>
                <a:gd name="T3" fmla="*/ 6 h 310"/>
                <a:gd name="T4" fmla="*/ 218 w 281"/>
                <a:gd name="T5" fmla="*/ 23 h 310"/>
                <a:gd name="T6" fmla="*/ 235 w 281"/>
                <a:gd name="T7" fmla="*/ 34 h 310"/>
                <a:gd name="T8" fmla="*/ 258 w 281"/>
                <a:gd name="T9" fmla="*/ 63 h 310"/>
                <a:gd name="T10" fmla="*/ 267 w 281"/>
                <a:gd name="T11" fmla="*/ 80 h 310"/>
                <a:gd name="T12" fmla="*/ 278 w 281"/>
                <a:gd name="T13" fmla="*/ 117 h 310"/>
                <a:gd name="T14" fmla="*/ 281 w 281"/>
                <a:gd name="T15" fmla="*/ 156 h 310"/>
                <a:gd name="T16" fmla="*/ 281 w 281"/>
                <a:gd name="T17" fmla="*/ 174 h 310"/>
                <a:gd name="T18" fmla="*/ 272 w 281"/>
                <a:gd name="T19" fmla="*/ 210 h 310"/>
                <a:gd name="T20" fmla="*/ 264 w 281"/>
                <a:gd name="T21" fmla="*/ 230 h 310"/>
                <a:gd name="T22" fmla="*/ 241 w 281"/>
                <a:gd name="T23" fmla="*/ 262 h 310"/>
                <a:gd name="T24" fmla="*/ 213 w 281"/>
                <a:gd name="T25" fmla="*/ 290 h 310"/>
                <a:gd name="T26" fmla="*/ 196 w 281"/>
                <a:gd name="T27" fmla="*/ 299 h 310"/>
                <a:gd name="T28" fmla="*/ 159 w 281"/>
                <a:gd name="T29" fmla="*/ 310 h 310"/>
                <a:gd name="T30" fmla="*/ 139 w 281"/>
                <a:gd name="T31" fmla="*/ 310 h 310"/>
                <a:gd name="T32" fmla="*/ 93 w 281"/>
                <a:gd name="T33" fmla="*/ 304 h 310"/>
                <a:gd name="T34" fmla="*/ 65 w 281"/>
                <a:gd name="T35" fmla="*/ 293 h 310"/>
                <a:gd name="T36" fmla="*/ 45 w 281"/>
                <a:gd name="T37" fmla="*/ 273 h 310"/>
                <a:gd name="T38" fmla="*/ 34 w 281"/>
                <a:gd name="T39" fmla="*/ 264 h 310"/>
                <a:gd name="T40" fmla="*/ 8 w 281"/>
                <a:gd name="T41" fmla="*/ 213 h 310"/>
                <a:gd name="T42" fmla="*/ 0 w 281"/>
                <a:gd name="T43" fmla="*/ 156 h 310"/>
                <a:gd name="T44" fmla="*/ 0 w 281"/>
                <a:gd name="T45" fmla="*/ 137 h 310"/>
                <a:gd name="T46" fmla="*/ 8 w 281"/>
                <a:gd name="T47" fmla="*/ 100 h 310"/>
                <a:gd name="T48" fmla="*/ 17 w 281"/>
                <a:gd name="T49" fmla="*/ 80 h 310"/>
                <a:gd name="T50" fmla="*/ 37 w 281"/>
                <a:gd name="T51" fmla="*/ 49 h 310"/>
                <a:gd name="T52" fmla="*/ 68 w 281"/>
                <a:gd name="T53" fmla="*/ 23 h 310"/>
                <a:gd name="T54" fmla="*/ 82 w 281"/>
                <a:gd name="T55" fmla="*/ 12 h 310"/>
                <a:gd name="T56" fmla="*/ 122 w 281"/>
                <a:gd name="T57" fmla="*/ 0 h 310"/>
                <a:gd name="T58" fmla="*/ 142 w 281"/>
                <a:gd name="T59" fmla="*/ 0 h 310"/>
                <a:gd name="T60" fmla="*/ 136 w 281"/>
                <a:gd name="T61" fmla="*/ 23 h 310"/>
                <a:gd name="T62" fmla="*/ 99 w 281"/>
                <a:gd name="T63" fmla="*/ 34 h 310"/>
                <a:gd name="T64" fmla="*/ 76 w 281"/>
                <a:gd name="T65" fmla="*/ 66 h 310"/>
                <a:gd name="T66" fmla="*/ 68 w 281"/>
                <a:gd name="T67" fmla="*/ 85 h 310"/>
                <a:gd name="T68" fmla="*/ 57 w 281"/>
                <a:gd name="T69" fmla="*/ 131 h 310"/>
                <a:gd name="T70" fmla="*/ 57 w 281"/>
                <a:gd name="T71" fmla="*/ 159 h 310"/>
                <a:gd name="T72" fmla="*/ 65 w 281"/>
                <a:gd name="T73" fmla="*/ 210 h 310"/>
                <a:gd name="T74" fmla="*/ 82 w 281"/>
                <a:gd name="T75" fmla="*/ 250 h 310"/>
                <a:gd name="T76" fmla="*/ 96 w 281"/>
                <a:gd name="T77" fmla="*/ 267 h 310"/>
                <a:gd name="T78" fmla="*/ 128 w 281"/>
                <a:gd name="T79" fmla="*/ 284 h 310"/>
                <a:gd name="T80" fmla="*/ 145 w 281"/>
                <a:gd name="T81" fmla="*/ 284 h 310"/>
                <a:gd name="T82" fmla="*/ 179 w 281"/>
                <a:gd name="T83" fmla="*/ 273 h 310"/>
                <a:gd name="T84" fmla="*/ 204 w 281"/>
                <a:gd name="T85" fmla="*/ 245 h 310"/>
                <a:gd name="T86" fmla="*/ 213 w 281"/>
                <a:gd name="T87" fmla="*/ 225 h 310"/>
                <a:gd name="T88" fmla="*/ 224 w 281"/>
                <a:gd name="T89" fmla="*/ 179 h 310"/>
                <a:gd name="T90" fmla="*/ 224 w 281"/>
                <a:gd name="T91" fmla="*/ 151 h 310"/>
                <a:gd name="T92" fmla="*/ 210 w 281"/>
                <a:gd name="T93" fmla="*/ 85 h 310"/>
                <a:gd name="T94" fmla="*/ 199 w 281"/>
                <a:gd name="T95" fmla="*/ 60 h 310"/>
                <a:gd name="T96" fmla="*/ 182 w 281"/>
                <a:gd name="T97" fmla="*/ 40 h 310"/>
                <a:gd name="T98" fmla="*/ 162 w 281"/>
                <a:gd name="T99" fmla="*/ 29 h 310"/>
                <a:gd name="T100" fmla="*/ 136 w 281"/>
                <a:gd name="T101" fmla="*/ 23 h 31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81" h="310">
                  <a:moveTo>
                    <a:pt x="142" y="0"/>
                  </a:moveTo>
                  <a:lnTo>
                    <a:pt x="142" y="0"/>
                  </a:lnTo>
                  <a:lnTo>
                    <a:pt x="164" y="0"/>
                  </a:lnTo>
                  <a:lnTo>
                    <a:pt x="184" y="6"/>
                  </a:lnTo>
                  <a:lnTo>
                    <a:pt x="201" y="12"/>
                  </a:lnTo>
                  <a:lnTo>
                    <a:pt x="218" y="23"/>
                  </a:lnTo>
                  <a:lnTo>
                    <a:pt x="235" y="34"/>
                  </a:lnTo>
                  <a:lnTo>
                    <a:pt x="247" y="49"/>
                  </a:lnTo>
                  <a:lnTo>
                    <a:pt x="258" y="63"/>
                  </a:lnTo>
                  <a:lnTo>
                    <a:pt x="267" y="80"/>
                  </a:lnTo>
                  <a:lnTo>
                    <a:pt x="272" y="100"/>
                  </a:lnTo>
                  <a:lnTo>
                    <a:pt x="278" y="117"/>
                  </a:lnTo>
                  <a:lnTo>
                    <a:pt x="281" y="137"/>
                  </a:lnTo>
                  <a:lnTo>
                    <a:pt x="281" y="156"/>
                  </a:lnTo>
                  <a:lnTo>
                    <a:pt x="281" y="174"/>
                  </a:lnTo>
                  <a:lnTo>
                    <a:pt x="278" y="193"/>
                  </a:lnTo>
                  <a:lnTo>
                    <a:pt x="272" y="210"/>
                  </a:lnTo>
                  <a:lnTo>
                    <a:pt x="264" y="230"/>
                  </a:lnTo>
                  <a:lnTo>
                    <a:pt x="253" y="247"/>
                  </a:lnTo>
                  <a:lnTo>
                    <a:pt x="241" y="262"/>
                  </a:lnTo>
                  <a:lnTo>
                    <a:pt x="230" y="276"/>
                  </a:lnTo>
                  <a:lnTo>
                    <a:pt x="213" y="290"/>
                  </a:lnTo>
                  <a:lnTo>
                    <a:pt x="196" y="299"/>
                  </a:lnTo>
                  <a:lnTo>
                    <a:pt x="179" y="304"/>
                  </a:lnTo>
                  <a:lnTo>
                    <a:pt x="159" y="310"/>
                  </a:lnTo>
                  <a:lnTo>
                    <a:pt x="139" y="310"/>
                  </a:lnTo>
                  <a:lnTo>
                    <a:pt x="108" y="307"/>
                  </a:lnTo>
                  <a:lnTo>
                    <a:pt x="93" y="304"/>
                  </a:lnTo>
                  <a:lnTo>
                    <a:pt x="79" y="299"/>
                  </a:lnTo>
                  <a:lnTo>
                    <a:pt x="65" y="293"/>
                  </a:lnTo>
                  <a:lnTo>
                    <a:pt x="54" y="284"/>
                  </a:lnTo>
                  <a:lnTo>
                    <a:pt x="45" y="273"/>
                  </a:lnTo>
                  <a:lnTo>
                    <a:pt x="34" y="264"/>
                  </a:lnTo>
                  <a:lnTo>
                    <a:pt x="20" y="239"/>
                  </a:lnTo>
                  <a:lnTo>
                    <a:pt x="8" y="213"/>
                  </a:lnTo>
                  <a:lnTo>
                    <a:pt x="0" y="185"/>
                  </a:lnTo>
                  <a:lnTo>
                    <a:pt x="0" y="156"/>
                  </a:lnTo>
                  <a:lnTo>
                    <a:pt x="0" y="137"/>
                  </a:lnTo>
                  <a:lnTo>
                    <a:pt x="3" y="117"/>
                  </a:lnTo>
                  <a:lnTo>
                    <a:pt x="8" y="100"/>
                  </a:lnTo>
                  <a:lnTo>
                    <a:pt x="17" y="80"/>
                  </a:lnTo>
                  <a:lnTo>
                    <a:pt x="25" y="63"/>
                  </a:lnTo>
                  <a:lnTo>
                    <a:pt x="37" y="49"/>
                  </a:lnTo>
                  <a:lnTo>
                    <a:pt x="51" y="34"/>
                  </a:lnTo>
                  <a:lnTo>
                    <a:pt x="68" y="23"/>
                  </a:lnTo>
                  <a:lnTo>
                    <a:pt x="82" y="12"/>
                  </a:lnTo>
                  <a:lnTo>
                    <a:pt x="102" y="6"/>
                  </a:lnTo>
                  <a:lnTo>
                    <a:pt x="122" y="0"/>
                  </a:lnTo>
                  <a:lnTo>
                    <a:pt x="142" y="0"/>
                  </a:lnTo>
                  <a:close/>
                  <a:moveTo>
                    <a:pt x="136" y="23"/>
                  </a:moveTo>
                  <a:lnTo>
                    <a:pt x="136" y="23"/>
                  </a:lnTo>
                  <a:lnTo>
                    <a:pt x="116" y="26"/>
                  </a:lnTo>
                  <a:lnTo>
                    <a:pt x="99" y="34"/>
                  </a:lnTo>
                  <a:lnTo>
                    <a:pt x="88" y="49"/>
                  </a:lnTo>
                  <a:lnTo>
                    <a:pt x="76" y="66"/>
                  </a:lnTo>
                  <a:lnTo>
                    <a:pt x="68" y="85"/>
                  </a:lnTo>
                  <a:lnTo>
                    <a:pt x="62" y="108"/>
                  </a:lnTo>
                  <a:lnTo>
                    <a:pt x="57" y="131"/>
                  </a:lnTo>
                  <a:lnTo>
                    <a:pt x="57" y="159"/>
                  </a:lnTo>
                  <a:lnTo>
                    <a:pt x="59" y="185"/>
                  </a:lnTo>
                  <a:lnTo>
                    <a:pt x="65" y="210"/>
                  </a:lnTo>
                  <a:lnTo>
                    <a:pt x="74" y="230"/>
                  </a:lnTo>
                  <a:lnTo>
                    <a:pt x="82" y="250"/>
                  </a:lnTo>
                  <a:lnTo>
                    <a:pt x="96" y="267"/>
                  </a:lnTo>
                  <a:lnTo>
                    <a:pt x="110" y="279"/>
                  </a:lnTo>
                  <a:lnTo>
                    <a:pt x="128" y="284"/>
                  </a:lnTo>
                  <a:lnTo>
                    <a:pt x="145" y="284"/>
                  </a:lnTo>
                  <a:lnTo>
                    <a:pt x="164" y="282"/>
                  </a:lnTo>
                  <a:lnTo>
                    <a:pt x="179" y="273"/>
                  </a:lnTo>
                  <a:lnTo>
                    <a:pt x="193" y="262"/>
                  </a:lnTo>
                  <a:lnTo>
                    <a:pt x="204" y="245"/>
                  </a:lnTo>
                  <a:lnTo>
                    <a:pt x="213" y="225"/>
                  </a:lnTo>
                  <a:lnTo>
                    <a:pt x="218" y="202"/>
                  </a:lnTo>
                  <a:lnTo>
                    <a:pt x="224" y="179"/>
                  </a:lnTo>
                  <a:lnTo>
                    <a:pt x="224" y="151"/>
                  </a:lnTo>
                  <a:lnTo>
                    <a:pt x="218" y="117"/>
                  </a:lnTo>
                  <a:lnTo>
                    <a:pt x="210" y="85"/>
                  </a:lnTo>
                  <a:lnTo>
                    <a:pt x="199" y="60"/>
                  </a:lnTo>
                  <a:lnTo>
                    <a:pt x="182" y="40"/>
                  </a:lnTo>
                  <a:lnTo>
                    <a:pt x="173" y="31"/>
                  </a:lnTo>
                  <a:lnTo>
                    <a:pt x="162" y="29"/>
                  </a:lnTo>
                  <a:lnTo>
                    <a:pt x="150" y="23"/>
                  </a:lnTo>
                  <a:lnTo>
                    <a:pt x="136" y="2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493" y="3059"/>
              <a:ext cx="182" cy="361"/>
            </a:xfrm>
            <a:custGeom>
              <a:avLst/>
              <a:gdLst>
                <a:gd name="T0" fmla="*/ 86 w 182"/>
                <a:gd name="T1" fmla="*/ 0 h 361"/>
                <a:gd name="T2" fmla="*/ 86 w 182"/>
                <a:gd name="T3" fmla="*/ 60 h 361"/>
                <a:gd name="T4" fmla="*/ 174 w 182"/>
                <a:gd name="T5" fmla="*/ 60 h 361"/>
                <a:gd name="T6" fmla="*/ 151 w 182"/>
                <a:gd name="T7" fmla="*/ 85 h 361"/>
                <a:gd name="T8" fmla="*/ 83 w 182"/>
                <a:gd name="T9" fmla="*/ 85 h 361"/>
                <a:gd name="T10" fmla="*/ 83 w 182"/>
                <a:gd name="T11" fmla="*/ 267 h 361"/>
                <a:gd name="T12" fmla="*/ 83 w 182"/>
                <a:gd name="T13" fmla="*/ 267 h 361"/>
                <a:gd name="T14" fmla="*/ 83 w 182"/>
                <a:gd name="T15" fmla="*/ 284 h 361"/>
                <a:gd name="T16" fmla="*/ 86 w 182"/>
                <a:gd name="T17" fmla="*/ 296 h 361"/>
                <a:gd name="T18" fmla="*/ 91 w 182"/>
                <a:gd name="T19" fmla="*/ 307 h 361"/>
                <a:gd name="T20" fmla="*/ 97 w 182"/>
                <a:gd name="T21" fmla="*/ 318 h 361"/>
                <a:gd name="T22" fmla="*/ 105 w 182"/>
                <a:gd name="T23" fmla="*/ 324 h 361"/>
                <a:gd name="T24" fmla="*/ 117 w 182"/>
                <a:gd name="T25" fmla="*/ 330 h 361"/>
                <a:gd name="T26" fmla="*/ 128 w 182"/>
                <a:gd name="T27" fmla="*/ 333 h 361"/>
                <a:gd name="T28" fmla="*/ 142 w 182"/>
                <a:gd name="T29" fmla="*/ 335 h 361"/>
                <a:gd name="T30" fmla="*/ 142 w 182"/>
                <a:gd name="T31" fmla="*/ 335 h 361"/>
                <a:gd name="T32" fmla="*/ 157 w 182"/>
                <a:gd name="T33" fmla="*/ 333 h 361"/>
                <a:gd name="T34" fmla="*/ 165 w 182"/>
                <a:gd name="T35" fmla="*/ 330 h 361"/>
                <a:gd name="T36" fmla="*/ 165 w 182"/>
                <a:gd name="T37" fmla="*/ 330 h 361"/>
                <a:gd name="T38" fmla="*/ 182 w 182"/>
                <a:gd name="T39" fmla="*/ 318 h 361"/>
                <a:gd name="T40" fmla="*/ 182 w 182"/>
                <a:gd name="T41" fmla="*/ 318 h 361"/>
                <a:gd name="T42" fmla="*/ 182 w 182"/>
                <a:gd name="T43" fmla="*/ 324 h 361"/>
                <a:gd name="T44" fmla="*/ 179 w 182"/>
                <a:gd name="T45" fmla="*/ 333 h 361"/>
                <a:gd name="T46" fmla="*/ 162 w 182"/>
                <a:gd name="T47" fmla="*/ 347 h 361"/>
                <a:gd name="T48" fmla="*/ 162 w 182"/>
                <a:gd name="T49" fmla="*/ 347 h 361"/>
                <a:gd name="T50" fmla="*/ 154 w 182"/>
                <a:gd name="T51" fmla="*/ 352 h 361"/>
                <a:gd name="T52" fmla="*/ 142 w 182"/>
                <a:gd name="T53" fmla="*/ 358 h 361"/>
                <a:gd name="T54" fmla="*/ 131 w 182"/>
                <a:gd name="T55" fmla="*/ 361 h 361"/>
                <a:gd name="T56" fmla="*/ 117 w 182"/>
                <a:gd name="T57" fmla="*/ 361 h 361"/>
                <a:gd name="T58" fmla="*/ 117 w 182"/>
                <a:gd name="T59" fmla="*/ 361 h 361"/>
                <a:gd name="T60" fmla="*/ 100 w 182"/>
                <a:gd name="T61" fmla="*/ 361 h 361"/>
                <a:gd name="T62" fmla="*/ 83 w 182"/>
                <a:gd name="T63" fmla="*/ 355 h 361"/>
                <a:gd name="T64" fmla="*/ 66 w 182"/>
                <a:gd name="T65" fmla="*/ 347 h 361"/>
                <a:gd name="T66" fmla="*/ 54 w 182"/>
                <a:gd name="T67" fmla="*/ 335 h 361"/>
                <a:gd name="T68" fmla="*/ 54 w 182"/>
                <a:gd name="T69" fmla="*/ 335 h 361"/>
                <a:gd name="T70" fmla="*/ 43 w 182"/>
                <a:gd name="T71" fmla="*/ 324 h 361"/>
                <a:gd name="T72" fmla="*/ 34 w 182"/>
                <a:gd name="T73" fmla="*/ 307 h 361"/>
                <a:gd name="T74" fmla="*/ 29 w 182"/>
                <a:gd name="T75" fmla="*/ 290 h 361"/>
                <a:gd name="T76" fmla="*/ 29 w 182"/>
                <a:gd name="T77" fmla="*/ 267 h 361"/>
                <a:gd name="T78" fmla="*/ 29 w 182"/>
                <a:gd name="T79" fmla="*/ 85 h 361"/>
                <a:gd name="T80" fmla="*/ 0 w 182"/>
                <a:gd name="T81" fmla="*/ 85 h 361"/>
                <a:gd name="T82" fmla="*/ 86 w 182"/>
                <a:gd name="T83" fmla="*/ 0 h 361"/>
                <a:gd name="T84" fmla="*/ 86 w 182"/>
                <a:gd name="T85" fmla="*/ 0 h 3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82" h="361">
                  <a:moveTo>
                    <a:pt x="86" y="0"/>
                  </a:moveTo>
                  <a:lnTo>
                    <a:pt x="86" y="60"/>
                  </a:lnTo>
                  <a:lnTo>
                    <a:pt x="174" y="60"/>
                  </a:lnTo>
                  <a:lnTo>
                    <a:pt x="151" y="85"/>
                  </a:lnTo>
                  <a:lnTo>
                    <a:pt x="83" y="85"/>
                  </a:lnTo>
                  <a:lnTo>
                    <a:pt x="83" y="267"/>
                  </a:lnTo>
                  <a:lnTo>
                    <a:pt x="83" y="284"/>
                  </a:lnTo>
                  <a:lnTo>
                    <a:pt x="86" y="296"/>
                  </a:lnTo>
                  <a:lnTo>
                    <a:pt x="91" y="307"/>
                  </a:lnTo>
                  <a:lnTo>
                    <a:pt x="97" y="318"/>
                  </a:lnTo>
                  <a:lnTo>
                    <a:pt x="105" y="324"/>
                  </a:lnTo>
                  <a:lnTo>
                    <a:pt x="117" y="330"/>
                  </a:lnTo>
                  <a:lnTo>
                    <a:pt x="128" y="333"/>
                  </a:lnTo>
                  <a:lnTo>
                    <a:pt x="142" y="335"/>
                  </a:lnTo>
                  <a:lnTo>
                    <a:pt x="157" y="333"/>
                  </a:lnTo>
                  <a:lnTo>
                    <a:pt x="165" y="330"/>
                  </a:lnTo>
                  <a:lnTo>
                    <a:pt x="182" y="318"/>
                  </a:lnTo>
                  <a:lnTo>
                    <a:pt x="182" y="324"/>
                  </a:lnTo>
                  <a:lnTo>
                    <a:pt x="179" y="333"/>
                  </a:lnTo>
                  <a:lnTo>
                    <a:pt x="162" y="347"/>
                  </a:lnTo>
                  <a:lnTo>
                    <a:pt x="154" y="352"/>
                  </a:lnTo>
                  <a:lnTo>
                    <a:pt x="142" y="358"/>
                  </a:lnTo>
                  <a:lnTo>
                    <a:pt x="131" y="361"/>
                  </a:lnTo>
                  <a:lnTo>
                    <a:pt x="117" y="361"/>
                  </a:lnTo>
                  <a:lnTo>
                    <a:pt x="100" y="361"/>
                  </a:lnTo>
                  <a:lnTo>
                    <a:pt x="83" y="355"/>
                  </a:lnTo>
                  <a:lnTo>
                    <a:pt x="66" y="347"/>
                  </a:lnTo>
                  <a:lnTo>
                    <a:pt x="54" y="335"/>
                  </a:lnTo>
                  <a:lnTo>
                    <a:pt x="43" y="324"/>
                  </a:lnTo>
                  <a:lnTo>
                    <a:pt x="34" y="307"/>
                  </a:lnTo>
                  <a:lnTo>
                    <a:pt x="29" y="290"/>
                  </a:lnTo>
                  <a:lnTo>
                    <a:pt x="29" y="267"/>
                  </a:lnTo>
                  <a:lnTo>
                    <a:pt x="29" y="85"/>
                  </a:lnTo>
                  <a:lnTo>
                    <a:pt x="0" y="8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2695" y="2971"/>
              <a:ext cx="290" cy="443"/>
            </a:xfrm>
            <a:custGeom>
              <a:avLst/>
              <a:gdLst>
                <a:gd name="T0" fmla="*/ 176 w 290"/>
                <a:gd name="T1" fmla="*/ 139 h 443"/>
                <a:gd name="T2" fmla="*/ 213 w 290"/>
                <a:gd name="T3" fmla="*/ 145 h 443"/>
                <a:gd name="T4" fmla="*/ 244 w 290"/>
                <a:gd name="T5" fmla="*/ 162 h 443"/>
                <a:gd name="T6" fmla="*/ 256 w 290"/>
                <a:gd name="T7" fmla="*/ 176 h 443"/>
                <a:gd name="T8" fmla="*/ 270 w 290"/>
                <a:gd name="T9" fmla="*/ 207 h 443"/>
                <a:gd name="T10" fmla="*/ 273 w 290"/>
                <a:gd name="T11" fmla="*/ 421 h 443"/>
                <a:gd name="T12" fmla="*/ 273 w 290"/>
                <a:gd name="T13" fmla="*/ 429 h 443"/>
                <a:gd name="T14" fmla="*/ 276 w 290"/>
                <a:gd name="T15" fmla="*/ 435 h 443"/>
                <a:gd name="T16" fmla="*/ 199 w 290"/>
                <a:gd name="T17" fmla="*/ 443 h 443"/>
                <a:gd name="T18" fmla="*/ 207 w 290"/>
                <a:gd name="T19" fmla="*/ 438 h 443"/>
                <a:gd name="T20" fmla="*/ 216 w 290"/>
                <a:gd name="T21" fmla="*/ 426 h 443"/>
                <a:gd name="T22" fmla="*/ 216 w 290"/>
                <a:gd name="T23" fmla="*/ 250 h 443"/>
                <a:gd name="T24" fmla="*/ 216 w 290"/>
                <a:gd name="T25" fmla="*/ 233 h 443"/>
                <a:gd name="T26" fmla="*/ 207 w 290"/>
                <a:gd name="T27" fmla="*/ 207 h 443"/>
                <a:gd name="T28" fmla="*/ 202 w 290"/>
                <a:gd name="T29" fmla="*/ 196 h 443"/>
                <a:gd name="T30" fmla="*/ 179 w 290"/>
                <a:gd name="T31" fmla="*/ 182 h 443"/>
                <a:gd name="T32" fmla="*/ 148 w 290"/>
                <a:gd name="T33" fmla="*/ 176 h 443"/>
                <a:gd name="T34" fmla="*/ 128 w 290"/>
                <a:gd name="T35" fmla="*/ 179 h 443"/>
                <a:gd name="T36" fmla="*/ 108 w 290"/>
                <a:gd name="T37" fmla="*/ 188 h 443"/>
                <a:gd name="T38" fmla="*/ 77 w 290"/>
                <a:gd name="T39" fmla="*/ 210 h 443"/>
                <a:gd name="T40" fmla="*/ 77 w 290"/>
                <a:gd name="T41" fmla="*/ 421 h 443"/>
                <a:gd name="T42" fmla="*/ 82 w 290"/>
                <a:gd name="T43" fmla="*/ 432 h 443"/>
                <a:gd name="T44" fmla="*/ 88 w 290"/>
                <a:gd name="T45" fmla="*/ 438 h 443"/>
                <a:gd name="T46" fmla="*/ 6 w 290"/>
                <a:gd name="T47" fmla="*/ 443 h 443"/>
                <a:gd name="T48" fmla="*/ 11 w 290"/>
                <a:gd name="T49" fmla="*/ 438 h 443"/>
                <a:gd name="T50" fmla="*/ 20 w 290"/>
                <a:gd name="T51" fmla="*/ 426 h 443"/>
                <a:gd name="T52" fmla="*/ 20 w 290"/>
                <a:gd name="T53" fmla="*/ 40 h 443"/>
                <a:gd name="T54" fmla="*/ 20 w 290"/>
                <a:gd name="T55" fmla="*/ 31 h 443"/>
                <a:gd name="T56" fmla="*/ 17 w 290"/>
                <a:gd name="T57" fmla="*/ 23 h 443"/>
                <a:gd name="T58" fmla="*/ 77 w 290"/>
                <a:gd name="T59" fmla="*/ 0 h 443"/>
                <a:gd name="T60" fmla="*/ 77 w 290"/>
                <a:gd name="T61" fmla="*/ 185 h 443"/>
                <a:gd name="T62" fmla="*/ 128 w 290"/>
                <a:gd name="T63" fmla="*/ 151 h 443"/>
                <a:gd name="T64" fmla="*/ 176 w 290"/>
                <a:gd name="T65" fmla="*/ 139 h 4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90" h="443">
                  <a:moveTo>
                    <a:pt x="176" y="139"/>
                  </a:moveTo>
                  <a:lnTo>
                    <a:pt x="176" y="139"/>
                  </a:lnTo>
                  <a:lnTo>
                    <a:pt x="193" y="139"/>
                  </a:lnTo>
                  <a:lnTo>
                    <a:pt x="213" y="145"/>
                  </a:lnTo>
                  <a:lnTo>
                    <a:pt x="230" y="153"/>
                  </a:lnTo>
                  <a:lnTo>
                    <a:pt x="244" y="162"/>
                  </a:lnTo>
                  <a:lnTo>
                    <a:pt x="256" y="176"/>
                  </a:lnTo>
                  <a:lnTo>
                    <a:pt x="264" y="190"/>
                  </a:lnTo>
                  <a:lnTo>
                    <a:pt x="270" y="207"/>
                  </a:lnTo>
                  <a:lnTo>
                    <a:pt x="273" y="227"/>
                  </a:lnTo>
                  <a:lnTo>
                    <a:pt x="273" y="421"/>
                  </a:lnTo>
                  <a:lnTo>
                    <a:pt x="273" y="429"/>
                  </a:lnTo>
                  <a:lnTo>
                    <a:pt x="276" y="435"/>
                  </a:lnTo>
                  <a:lnTo>
                    <a:pt x="290" y="443"/>
                  </a:lnTo>
                  <a:lnTo>
                    <a:pt x="199" y="443"/>
                  </a:lnTo>
                  <a:lnTo>
                    <a:pt x="207" y="438"/>
                  </a:lnTo>
                  <a:lnTo>
                    <a:pt x="213" y="432"/>
                  </a:lnTo>
                  <a:lnTo>
                    <a:pt x="216" y="426"/>
                  </a:lnTo>
                  <a:lnTo>
                    <a:pt x="216" y="421"/>
                  </a:lnTo>
                  <a:lnTo>
                    <a:pt x="216" y="250"/>
                  </a:lnTo>
                  <a:lnTo>
                    <a:pt x="216" y="233"/>
                  </a:lnTo>
                  <a:lnTo>
                    <a:pt x="213" y="219"/>
                  </a:lnTo>
                  <a:lnTo>
                    <a:pt x="207" y="207"/>
                  </a:lnTo>
                  <a:lnTo>
                    <a:pt x="202" y="196"/>
                  </a:lnTo>
                  <a:lnTo>
                    <a:pt x="190" y="188"/>
                  </a:lnTo>
                  <a:lnTo>
                    <a:pt x="179" y="182"/>
                  </a:lnTo>
                  <a:lnTo>
                    <a:pt x="165" y="179"/>
                  </a:lnTo>
                  <a:lnTo>
                    <a:pt x="148" y="176"/>
                  </a:lnTo>
                  <a:lnTo>
                    <a:pt x="128" y="179"/>
                  </a:lnTo>
                  <a:lnTo>
                    <a:pt x="108" y="188"/>
                  </a:lnTo>
                  <a:lnTo>
                    <a:pt x="91" y="196"/>
                  </a:lnTo>
                  <a:lnTo>
                    <a:pt x="77" y="210"/>
                  </a:lnTo>
                  <a:lnTo>
                    <a:pt x="77" y="421"/>
                  </a:lnTo>
                  <a:lnTo>
                    <a:pt x="80" y="426"/>
                  </a:lnTo>
                  <a:lnTo>
                    <a:pt x="82" y="432"/>
                  </a:lnTo>
                  <a:lnTo>
                    <a:pt x="88" y="438"/>
                  </a:lnTo>
                  <a:lnTo>
                    <a:pt x="97" y="443"/>
                  </a:lnTo>
                  <a:lnTo>
                    <a:pt x="6" y="443"/>
                  </a:lnTo>
                  <a:lnTo>
                    <a:pt x="11" y="438"/>
                  </a:lnTo>
                  <a:lnTo>
                    <a:pt x="17" y="432"/>
                  </a:lnTo>
                  <a:lnTo>
                    <a:pt x="20" y="426"/>
                  </a:lnTo>
                  <a:lnTo>
                    <a:pt x="20" y="421"/>
                  </a:lnTo>
                  <a:lnTo>
                    <a:pt x="20" y="40"/>
                  </a:lnTo>
                  <a:lnTo>
                    <a:pt x="20" y="31"/>
                  </a:lnTo>
                  <a:lnTo>
                    <a:pt x="17" y="23"/>
                  </a:lnTo>
                  <a:lnTo>
                    <a:pt x="0" y="14"/>
                  </a:lnTo>
                  <a:lnTo>
                    <a:pt x="77" y="0"/>
                  </a:lnTo>
                  <a:lnTo>
                    <a:pt x="77" y="185"/>
                  </a:lnTo>
                  <a:lnTo>
                    <a:pt x="102" y="165"/>
                  </a:lnTo>
                  <a:lnTo>
                    <a:pt x="128" y="151"/>
                  </a:lnTo>
                  <a:lnTo>
                    <a:pt x="153" y="142"/>
                  </a:lnTo>
                  <a:lnTo>
                    <a:pt x="176" y="13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3274" y="3110"/>
              <a:ext cx="475" cy="304"/>
            </a:xfrm>
            <a:custGeom>
              <a:avLst/>
              <a:gdLst>
                <a:gd name="T0" fmla="*/ 364 w 475"/>
                <a:gd name="T1" fmla="*/ 0 h 304"/>
                <a:gd name="T2" fmla="*/ 398 w 475"/>
                <a:gd name="T3" fmla="*/ 6 h 304"/>
                <a:gd name="T4" fmla="*/ 429 w 475"/>
                <a:gd name="T5" fmla="*/ 23 h 304"/>
                <a:gd name="T6" fmla="*/ 444 w 475"/>
                <a:gd name="T7" fmla="*/ 37 h 304"/>
                <a:gd name="T8" fmla="*/ 458 w 475"/>
                <a:gd name="T9" fmla="*/ 68 h 304"/>
                <a:gd name="T10" fmla="*/ 458 w 475"/>
                <a:gd name="T11" fmla="*/ 282 h 304"/>
                <a:gd name="T12" fmla="*/ 461 w 475"/>
                <a:gd name="T13" fmla="*/ 287 h 304"/>
                <a:gd name="T14" fmla="*/ 463 w 475"/>
                <a:gd name="T15" fmla="*/ 293 h 304"/>
                <a:gd name="T16" fmla="*/ 387 w 475"/>
                <a:gd name="T17" fmla="*/ 304 h 304"/>
                <a:gd name="T18" fmla="*/ 392 w 475"/>
                <a:gd name="T19" fmla="*/ 299 h 304"/>
                <a:gd name="T20" fmla="*/ 404 w 475"/>
                <a:gd name="T21" fmla="*/ 287 h 304"/>
                <a:gd name="T22" fmla="*/ 404 w 475"/>
                <a:gd name="T23" fmla="*/ 108 h 304"/>
                <a:gd name="T24" fmla="*/ 404 w 475"/>
                <a:gd name="T25" fmla="*/ 91 h 304"/>
                <a:gd name="T26" fmla="*/ 395 w 475"/>
                <a:gd name="T27" fmla="*/ 66 h 304"/>
                <a:gd name="T28" fmla="*/ 387 w 475"/>
                <a:gd name="T29" fmla="*/ 57 h 304"/>
                <a:gd name="T30" fmla="*/ 367 w 475"/>
                <a:gd name="T31" fmla="*/ 43 h 304"/>
                <a:gd name="T32" fmla="*/ 336 w 475"/>
                <a:gd name="T33" fmla="*/ 37 h 304"/>
                <a:gd name="T34" fmla="*/ 316 w 475"/>
                <a:gd name="T35" fmla="*/ 40 h 304"/>
                <a:gd name="T36" fmla="*/ 282 w 475"/>
                <a:gd name="T37" fmla="*/ 60 h 304"/>
                <a:gd name="T38" fmla="*/ 267 w 475"/>
                <a:gd name="T39" fmla="*/ 77 h 304"/>
                <a:gd name="T40" fmla="*/ 267 w 475"/>
                <a:gd name="T41" fmla="*/ 282 h 304"/>
                <a:gd name="T42" fmla="*/ 270 w 475"/>
                <a:gd name="T43" fmla="*/ 287 h 304"/>
                <a:gd name="T44" fmla="*/ 273 w 475"/>
                <a:gd name="T45" fmla="*/ 293 h 304"/>
                <a:gd name="T46" fmla="*/ 194 w 475"/>
                <a:gd name="T47" fmla="*/ 304 h 304"/>
                <a:gd name="T48" fmla="*/ 202 w 475"/>
                <a:gd name="T49" fmla="*/ 299 h 304"/>
                <a:gd name="T50" fmla="*/ 211 w 475"/>
                <a:gd name="T51" fmla="*/ 287 h 304"/>
                <a:gd name="T52" fmla="*/ 211 w 475"/>
                <a:gd name="T53" fmla="*/ 105 h 304"/>
                <a:gd name="T54" fmla="*/ 211 w 475"/>
                <a:gd name="T55" fmla="*/ 88 h 304"/>
                <a:gd name="T56" fmla="*/ 202 w 475"/>
                <a:gd name="T57" fmla="*/ 63 h 304"/>
                <a:gd name="T58" fmla="*/ 185 w 475"/>
                <a:gd name="T59" fmla="*/ 46 h 304"/>
                <a:gd name="T60" fmla="*/ 160 w 475"/>
                <a:gd name="T61" fmla="*/ 37 h 304"/>
                <a:gd name="T62" fmla="*/ 145 w 475"/>
                <a:gd name="T63" fmla="*/ 37 h 304"/>
                <a:gd name="T64" fmla="*/ 108 w 475"/>
                <a:gd name="T65" fmla="*/ 46 h 304"/>
                <a:gd name="T66" fmla="*/ 80 w 475"/>
                <a:gd name="T67" fmla="*/ 68 h 304"/>
                <a:gd name="T68" fmla="*/ 80 w 475"/>
                <a:gd name="T69" fmla="*/ 282 h 304"/>
                <a:gd name="T70" fmla="*/ 83 w 475"/>
                <a:gd name="T71" fmla="*/ 293 h 304"/>
                <a:gd name="T72" fmla="*/ 97 w 475"/>
                <a:gd name="T73" fmla="*/ 304 h 304"/>
                <a:gd name="T74" fmla="*/ 6 w 475"/>
                <a:gd name="T75" fmla="*/ 304 h 304"/>
                <a:gd name="T76" fmla="*/ 20 w 475"/>
                <a:gd name="T77" fmla="*/ 293 h 304"/>
                <a:gd name="T78" fmla="*/ 23 w 475"/>
                <a:gd name="T79" fmla="*/ 282 h 304"/>
                <a:gd name="T80" fmla="*/ 23 w 475"/>
                <a:gd name="T81" fmla="*/ 40 h 304"/>
                <a:gd name="T82" fmla="*/ 18 w 475"/>
                <a:gd name="T83" fmla="*/ 23 h 304"/>
                <a:gd name="T84" fmla="*/ 9 w 475"/>
                <a:gd name="T85" fmla="*/ 17 h 304"/>
                <a:gd name="T86" fmla="*/ 80 w 475"/>
                <a:gd name="T87" fmla="*/ 0 h 304"/>
                <a:gd name="T88" fmla="*/ 80 w 475"/>
                <a:gd name="T89" fmla="*/ 43 h 304"/>
                <a:gd name="T90" fmla="*/ 123 w 475"/>
                <a:gd name="T91" fmla="*/ 14 h 304"/>
                <a:gd name="T92" fmla="*/ 134 w 475"/>
                <a:gd name="T93" fmla="*/ 9 h 304"/>
                <a:gd name="T94" fmla="*/ 160 w 475"/>
                <a:gd name="T95" fmla="*/ 0 h 304"/>
                <a:gd name="T96" fmla="*/ 174 w 475"/>
                <a:gd name="T97" fmla="*/ 0 h 304"/>
                <a:gd name="T98" fmla="*/ 202 w 475"/>
                <a:gd name="T99" fmla="*/ 3 h 304"/>
                <a:gd name="T100" fmla="*/ 228 w 475"/>
                <a:gd name="T101" fmla="*/ 14 h 304"/>
                <a:gd name="T102" fmla="*/ 239 w 475"/>
                <a:gd name="T103" fmla="*/ 23 h 304"/>
                <a:gd name="T104" fmla="*/ 256 w 475"/>
                <a:gd name="T105" fmla="*/ 43 h 304"/>
                <a:gd name="T106" fmla="*/ 262 w 475"/>
                <a:gd name="T107" fmla="*/ 57 h 304"/>
                <a:gd name="T108" fmla="*/ 307 w 475"/>
                <a:gd name="T109" fmla="*/ 17 h 304"/>
                <a:gd name="T110" fmla="*/ 321 w 475"/>
                <a:gd name="T111" fmla="*/ 9 h 304"/>
                <a:gd name="T112" fmla="*/ 350 w 475"/>
                <a:gd name="T113" fmla="*/ 0 h 304"/>
                <a:gd name="T114" fmla="*/ 364 w 475"/>
                <a:gd name="T115" fmla="*/ 0 h 30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75" h="304">
                  <a:moveTo>
                    <a:pt x="364" y="0"/>
                  </a:moveTo>
                  <a:lnTo>
                    <a:pt x="364" y="0"/>
                  </a:lnTo>
                  <a:lnTo>
                    <a:pt x="381" y="0"/>
                  </a:lnTo>
                  <a:lnTo>
                    <a:pt x="398" y="6"/>
                  </a:lnTo>
                  <a:lnTo>
                    <a:pt x="415" y="14"/>
                  </a:lnTo>
                  <a:lnTo>
                    <a:pt x="429" y="23"/>
                  </a:lnTo>
                  <a:lnTo>
                    <a:pt x="444" y="37"/>
                  </a:lnTo>
                  <a:lnTo>
                    <a:pt x="452" y="51"/>
                  </a:lnTo>
                  <a:lnTo>
                    <a:pt x="458" y="68"/>
                  </a:lnTo>
                  <a:lnTo>
                    <a:pt x="458" y="88"/>
                  </a:lnTo>
                  <a:lnTo>
                    <a:pt x="458" y="282"/>
                  </a:lnTo>
                  <a:lnTo>
                    <a:pt x="461" y="287"/>
                  </a:lnTo>
                  <a:lnTo>
                    <a:pt x="463" y="293"/>
                  </a:lnTo>
                  <a:lnTo>
                    <a:pt x="475" y="304"/>
                  </a:lnTo>
                  <a:lnTo>
                    <a:pt x="387" y="304"/>
                  </a:lnTo>
                  <a:lnTo>
                    <a:pt x="392" y="299"/>
                  </a:lnTo>
                  <a:lnTo>
                    <a:pt x="398" y="293"/>
                  </a:lnTo>
                  <a:lnTo>
                    <a:pt x="404" y="287"/>
                  </a:lnTo>
                  <a:lnTo>
                    <a:pt x="404" y="282"/>
                  </a:lnTo>
                  <a:lnTo>
                    <a:pt x="404" y="108"/>
                  </a:lnTo>
                  <a:lnTo>
                    <a:pt x="404" y="91"/>
                  </a:lnTo>
                  <a:lnTo>
                    <a:pt x="401" y="80"/>
                  </a:lnTo>
                  <a:lnTo>
                    <a:pt x="395" y="66"/>
                  </a:lnTo>
                  <a:lnTo>
                    <a:pt x="387" y="57"/>
                  </a:lnTo>
                  <a:lnTo>
                    <a:pt x="378" y="49"/>
                  </a:lnTo>
                  <a:lnTo>
                    <a:pt x="367" y="43"/>
                  </a:lnTo>
                  <a:lnTo>
                    <a:pt x="353" y="37"/>
                  </a:lnTo>
                  <a:lnTo>
                    <a:pt x="336" y="37"/>
                  </a:lnTo>
                  <a:lnTo>
                    <a:pt x="316" y="40"/>
                  </a:lnTo>
                  <a:lnTo>
                    <a:pt x="299" y="46"/>
                  </a:lnTo>
                  <a:lnTo>
                    <a:pt x="282" y="60"/>
                  </a:lnTo>
                  <a:lnTo>
                    <a:pt x="267" y="77"/>
                  </a:lnTo>
                  <a:lnTo>
                    <a:pt x="267" y="85"/>
                  </a:lnTo>
                  <a:lnTo>
                    <a:pt x="267" y="282"/>
                  </a:lnTo>
                  <a:lnTo>
                    <a:pt x="270" y="287"/>
                  </a:lnTo>
                  <a:lnTo>
                    <a:pt x="273" y="293"/>
                  </a:lnTo>
                  <a:lnTo>
                    <a:pt x="285" y="304"/>
                  </a:lnTo>
                  <a:lnTo>
                    <a:pt x="194" y="304"/>
                  </a:lnTo>
                  <a:lnTo>
                    <a:pt x="202" y="299"/>
                  </a:lnTo>
                  <a:lnTo>
                    <a:pt x="208" y="293"/>
                  </a:lnTo>
                  <a:lnTo>
                    <a:pt x="211" y="287"/>
                  </a:lnTo>
                  <a:lnTo>
                    <a:pt x="211" y="282"/>
                  </a:lnTo>
                  <a:lnTo>
                    <a:pt x="211" y="105"/>
                  </a:lnTo>
                  <a:lnTo>
                    <a:pt x="211" y="88"/>
                  </a:lnTo>
                  <a:lnTo>
                    <a:pt x="208" y="74"/>
                  </a:lnTo>
                  <a:lnTo>
                    <a:pt x="202" y="63"/>
                  </a:lnTo>
                  <a:lnTo>
                    <a:pt x="194" y="54"/>
                  </a:lnTo>
                  <a:lnTo>
                    <a:pt x="185" y="46"/>
                  </a:lnTo>
                  <a:lnTo>
                    <a:pt x="174" y="40"/>
                  </a:lnTo>
                  <a:lnTo>
                    <a:pt x="160" y="37"/>
                  </a:lnTo>
                  <a:lnTo>
                    <a:pt x="145" y="37"/>
                  </a:lnTo>
                  <a:lnTo>
                    <a:pt x="125" y="40"/>
                  </a:lnTo>
                  <a:lnTo>
                    <a:pt x="108" y="46"/>
                  </a:lnTo>
                  <a:lnTo>
                    <a:pt x="94" y="54"/>
                  </a:lnTo>
                  <a:lnTo>
                    <a:pt x="80" y="68"/>
                  </a:lnTo>
                  <a:lnTo>
                    <a:pt x="80" y="282"/>
                  </a:lnTo>
                  <a:lnTo>
                    <a:pt x="80" y="287"/>
                  </a:lnTo>
                  <a:lnTo>
                    <a:pt x="83" y="293"/>
                  </a:lnTo>
                  <a:lnTo>
                    <a:pt x="97" y="304"/>
                  </a:lnTo>
                  <a:lnTo>
                    <a:pt x="6" y="304"/>
                  </a:lnTo>
                  <a:lnTo>
                    <a:pt x="15" y="299"/>
                  </a:lnTo>
                  <a:lnTo>
                    <a:pt x="20" y="293"/>
                  </a:lnTo>
                  <a:lnTo>
                    <a:pt x="23" y="287"/>
                  </a:lnTo>
                  <a:lnTo>
                    <a:pt x="23" y="282"/>
                  </a:lnTo>
                  <a:lnTo>
                    <a:pt x="23" y="40"/>
                  </a:lnTo>
                  <a:lnTo>
                    <a:pt x="23" y="31"/>
                  </a:lnTo>
                  <a:lnTo>
                    <a:pt x="18" y="23"/>
                  </a:lnTo>
                  <a:lnTo>
                    <a:pt x="9" y="17"/>
                  </a:lnTo>
                  <a:lnTo>
                    <a:pt x="0" y="14"/>
                  </a:lnTo>
                  <a:lnTo>
                    <a:pt x="80" y="0"/>
                  </a:lnTo>
                  <a:lnTo>
                    <a:pt x="80" y="43"/>
                  </a:lnTo>
                  <a:lnTo>
                    <a:pt x="100" y="29"/>
                  </a:lnTo>
                  <a:lnTo>
                    <a:pt x="123" y="14"/>
                  </a:lnTo>
                  <a:lnTo>
                    <a:pt x="134" y="9"/>
                  </a:lnTo>
                  <a:lnTo>
                    <a:pt x="145" y="3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8" y="0"/>
                  </a:lnTo>
                  <a:lnTo>
                    <a:pt x="202" y="3"/>
                  </a:lnTo>
                  <a:lnTo>
                    <a:pt x="213" y="9"/>
                  </a:lnTo>
                  <a:lnTo>
                    <a:pt x="228" y="14"/>
                  </a:lnTo>
                  <a:lnTo>
                    <a:pt x="239" y="23"/>
                  </a:lnTo>
                  <a:lnTo>
                    <a:pt x="248" y="31"/>
                  </a:lnTo>
                  <a:lnTo>
                    <a:pt x="256" y="43"/>
                  </a:lnTo>
                  <a:lnTo>
                    <a:pt x="262" y="57"/>
                  </a:lnTo>
                  <a:lnTo>
                    <a:pt x="282" y="34"/>
                  </a:lnTo>
                  <a:lnTo>
                    <a:pt x="307" y="17"/>
                  </a:lnTo>
                  <a:lnTo>
                    <a:pt x="321" y="9"/>
                  </a:lnTo>
                  <a:lnTo>
                    <a:pt x="336" y="3"/>
                  </a:lnTo>
                  <a:lnTo>
                    <a:pt x="350" y="0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4070" y="3059"/>
              <a:ext cx="184" cy="361"/>
            </a:xfrm>
            <a:custGeom>
              <a:avLst/>
              <a:gdLst>
                <a:gd name="T0" fmla="*/ 85 w 184"/>
                <a:gd name="T1" fmla="*/ 0 h 361"/>
                <a:gd name="T2" fmla="*/ 85 w 184"/>
                <a:gd name="T3" fmla="*/ 60 h 361"/>
                <a:gd name="T4" fmla="*/ 173 w 184"/>
                <a:gd name="T5" fmla="*/ 60 h 361"/>
                <a:gd name="T6" fmla="*/ 150 w 184"/>
                <a:gd name="T7" fmla="*/ 85 h 361"/>
                <a:gd name="T8" fmla="*/ 82 w 184"/>
                <a:gd name="T9" fmla="*/ 85 h 361"/>
                <a:gd name="T10" fmla="*/ 82 w 184"/>
                <a:gd name="T11" fmla="*/ 267 h 361"/>
                <a:gd name="T12" fmla="*/ 82 w 184"/>
                <a:gd name="T13" fmla="*/ 267 h 361"/>
                <a:gd name="T14" fmla="*/ 85 w 184"/>
                <a:gd name="T15" fmla="*/ 284 h 361"/>
                <a:gd name="T16" fmla="*/ 88 w 184"/>
                <a:gd name="T17" fmla="*/ 296 h 361"/>
                <a:gd name="T18" fmla="*/ 91 w 184"/>
                <a:gd name="T19" fmla="*/ 307 h 361"/>
                <a:gd name="T20" fmla="*/ 99 w 184"/>
                <a:gd name="T21" fmla="*/ 318 h 361"/>
                <a:gd name="T22" fmla="*/ 105 w 184"/>
                <a:gd name="T23" fmla="*/ 324 h 361"/>
                <a:gd name="T24" fmla="*/ 116 w 184"/>
                <a:gd name="T25" fmla="*/ 330 h 361"/>
                <a:gd name="T26" fmla="*/ 128 w 184"/>
                <a:gd name="T27" fmla="*/ 333 h 361"/>
                <a:gd name="T28" fmla="*/ 142 w 184"/>
                <a:gd name="T29" fmla="*/ 335 h 361"/>
                <a:gd name="T30" fmla="*/ 142 w 184"/>
                <a:gd name="T31" fmla="*/ 335 h 361"/>
                <a:gd name="T32" fmla="*/ 156 w 184"/>
                <a:gd name="T33" fmla="*/ 333 h 361"/>
                <a:gd name="T34" fmla="*/ 165 w 184"/>
                <a:gd name="T35" fmla="*/ 330 h 361"/>
                <a:gd name="T36" fmla="*/ 165 w 184"/>
                <a:gd name="T37" fmla="*/ 330 h 361"/>
                <a:gd name="T38" fmla="*/ 184 w 184"/>
                <a:gd name="T39" fmla="*/ 318 h 361"/>
                <a:gd name="T40" fmla="*/ 184 w 184"/>
                <a:gd name="T41" fmla="*/ 318 h 361"/>
                <a:gd name="T42" fmla="*/ 182 w 184"/>
                <a:gd name="T43" fmla="*/ 324 h 361"/>
                <a:gd name="T44" fmla="*/ 179 w 184"/>
                <a:gd name="T45" fmla="*/ 333 h 361"/>
                <a:gd name="T46" fmla="*/ 162 w 184"/>
                <a:gd name="T47" fmla="*/ 347 h 361"/>
                <a:gd name="T48" fmla="*/ 162 w 184"/>
                <a:gd name="T49" fmla="*/ 347 h 361"/>
                <a:gd name="T50" fmla="*/ 153 w 184"/>
                <a:gd name="T51" fmla="*/ 352 h 361"/>
                <a:gd name="T52" fmla="*/ 142 w 184"/>
                <a:gd name="T53" fmla="*/ 358 h 361"/>
                <a:gd name="T54" fmla="*/ 130 w 184"/>
                <a:gd name="T55" fmla="*/ 361 h 361"/>
                <a:gd name="T56" fmla="*/ 119 w 184"/>
                <a:gd name="T57" fmla="*/ 361 h 361"/>
                <a:gd name="T58" fmla="*/ 119 w 184"/>
                <a:gd name="T59" fmla="*/ 361 h 361"/>
                <a:gd name="T60" fmla="*/ 99 w 184"/>
                <a:gd name="T61" fmla="*/ 361 h 361"/>
                <a:gd name="T62" fmla="*/ 82 w 184"/>
                <a:gd name="T63" fmla="*/ 355 h 361"/>
                <a:gd name="T64" fmla="*/ 65 w 184"/>
                <a:gd name="T65" fmla="*/ 347 h 361"/>
                <a:gd name="T66" fmla="*/ 54 w 184"/>
                <a:gd name="T67" fmla="*/ 335 h 361"/>
                <a:gd name="T68" fmla="*/ 54 w 184"/>
                <a:gd name="T69" fmla="*/ 335 h 361"/>
                <a:gd name="T70" fmla="*/ 42 w 184"/>
                <a:gd name="T71" fmla="*/ 324 h 361"/>
                <a:gd name="T72" fmla="*/ 34 w 184"/>
                <a:gd name="T73" fmla="*/ 307 h 361"/>
                <a:gd name="T74" fmla="*/ 31 w 184"/>
                <a:gd name="T75" fmla="*/ 290 h 361"/>
                <a:gd name="T76" fmla="*/ 28 w 184"/>
                <a:gd name="T77" fmla="*/ 267 h 361"/>
                <a:gd name="T78" fmla="*/ 28 w 184"/>
                <a:gd name="T79" fmla="*/ 85 h 361"/>
                <a:gd name="T80" fmla="*/ 0 w 184"/>
                <a:gd name="T81" fmla="*/ 85 h 361"/>
                <a:gd name="T82" fmla="*/ 85 w 184"/>
                <a:gd name="T83" fmla="*/ 0 h 361"/>
                <a:gd name="T84" fmla="*/ 85 w 184"/>
                <a:gd name="T85" fmla="*/ 0 h 3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84" h="361">
                  <a:moveTo>
                    <a:pt x="85" y="0"/>
                  </a:moveTo>
                  <a:lnTo>
                    <a:pt x="85" y="60"/>
                  </a:lnTo>
                  <a:lnTo>
                    <a:pt x="173" y="60"/>
                  </a:lnTo>
                  <a:lnTo>
                    <a:pt x="150" y="85"/>
                  </a:lnTo>
                  <a:lnTo>
                    <a:pt x="82" y="85"/>
                  </a:lnTo>
                  <a:lnTo>
                    <a:pt x="82" y="267"/>
                  </a:lnTo>
                  <a:lnTo>
                    <a:pt x="85" y="284"/>
                  </a:lnTo>
                  <a:lnTo>
                    <a:pt x="88" y="296"/>
                  </a:lnTo>
                  <a:lnTo>
                    <a:pt x="91" y="307"/>
                  </a:lnTo>
                  <a:lnTo>
                    <a:pt x="99" y="318"/>
                  </a:lnTo>
                  <a:lnTo>
                    <a:pt x="105" y="324"/>
                  </a:lnTo>
                  <a:lnTo>
                    <a:pt x="116" y="330"/>
                  </a:lnTo>
                  <a:lnTo>
                    <a:pt x="128" y="333"/>
                  </a:lnTo>
                  <a:lnTo>
                    <a:pt x="142" y="335"/>
                  </a:lnTo>
                  <a:lnTo>
                    <a:pt x="156" y="333"/>
                  </a:lnTo>
                  <a:lnTo>
                    <a:pt x="165" y="330"/>
                  </a:lnTo>
                  <a:lnTo>
                    <a:pt x="184" y="318"/>
                  </a:lnTo>
                  <a:lnTo>
                    <a:pt x="182" y="324"/>
                  </a:lnTo>
                  <a:lnTo>
                    <a:pt x="179" y="333"/>
                  </a:lnTo>
                  <a:lnTo>
                    <a:pt x="162" y="347"/>
                  </a:lnTo>
                  <a:lnTo>
                    <a:pt x="153" y="352"/>
                  </a:lnTo>
                  <a:lnTo>
                    <a:pt x="142" y="358"/>
                  </a:lnTo>
                  <a:lnTo>
                    <a:pt x="130" y="361"/>
                  </a:lnTo>
                  <a:lnTo>
                    <a:pt x="119" y="361"/>
                  </a:lnTo>
                  <a:lnTo>
                    <a:pt x="99" y="361"/>
                  </a:lnTo>
                  <a:lnTo>
                    <a:pt x="82" y="355"/>
                  </a:lnTo>
                  <a:lnTo>
                    <a:pt x="65" y="347"/>
                  </a:lnTo>
                  <a:lnTo>
                    <a:pt x="54" y="335"/>
                  </a:lnTo>
                  <a:lnTo>
                    <a:pt x="42" y="324"/>
                  </a:lnTo>
                  <a:lnTo>
                    <a:pt x="34" y="307"/>
                  </a:lnTo>
                  <a:lnTo>
                    <a:pt x="31" y="290"/>
                  </a:lnTo>
                  <a:lnTo>
                    <a:pt x="28" y="267"/>
                  </a:lnTo>
                  <a:lnTo>
                    <a:pt x="28" y="85"/>
                  </a:lnTo>
                  <a:lnTo>
                    <a:pt x="0" y="85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" name="Freeform 11"/>
            <p:cNvSpPr>
              <a:spLocks noEditPoints="1"/>
            </p:cNvSpPr>
            <p:nvPr/>
          </p:nvSpPr>
          <p:spPr bwMode="auto">
            <a:xfrm>
              <a:off x="4252" y="3110"/>
              <a:ext cx="284" cy="310"/>
            </a:xfrm>
            <a:custGeom>
              <a:avLst/>
              <a:gdLst>
                <a:gd name="T0" fmla="*/ 144 w 284"/>
                <a:gd name="T1" fmla="*/ 0 h 310"/>
                <a:gd name="T2" fmla="*/ 184 w 284"/>
                <a:gd name="T3" fmla="*/ 6 h 310"/>
                <a:gd name="T4" fmla="*/ 221 w 284"/>
                <a:gd name="T5" fmla="*/ 23 h 310"/>
                <a:gd name="T6" fmla="*/ 235 w 284"/>
                <a:gd name="T7" fmla="*/ 34 h 310"/>
                <a:gd name="T8" fmla="*/ 261 w 284"/>
                <a:gd name="T9" fmla="*/ 63 h 310"/>
                <a:gd name="T10" fmla="*/ 269 w 284"/>
                <a:gd name="T11" fmla="*/ 80 h 310"/>
                <a:gd name="T12" fmla="*/ 281 w 284"/>
                <a:gd name="T13" fmla="*/ 117 h 310"/>
                <a:gd name="T14" fmla="*/ 284 w 284"/>
                <a:gd name="T15" fmla="*/ 156 h 310"/>
                <a:gd name="T16" fmla="*/ 284 w 284"/>
                <a:gd name="T17" fmla="*/ 174 h 310"/>
                <a:gd name="T18" fmla="*/ 272 w 284"/>
                <a:gd name="T19" fmla="*/ 210 h 310"/>
                <a:gd name="T20" fmla="*/ 267 w 284"/>
                <a:gd name="T21" fmla="*/ 230 h 310"/>
                <a:gd name="T22" fmla="*/ 244 w 284"/>
                <a:gd name="T23" fmla="*/ 262 h 310"/>
                <a:gd name="T24" fmla="*/ 215 w 284"/>
                <a:gd name="T25" fmla="*/ 290 h 310"/>
                <a:gd name="T26" fmla="*/ 198 w 284"/>
                <a:gd name="T27" fmla="*/ 299 h 310"/>
                <a:gd name="T28" fmla="*/ 161 w 284"/>
                <a:gd name="T29" fmla="*/ 310 h 310"/>
                <a:gd name="T30" fmla="*/ 142 w 284"/>
                <a:gd name="T31" fmla="*/ 310 h 310"/>
                <a:gd name="T32" fmla="*/ 93 w 284"/>
                <a:gd name="T33" fmla="*/ 304 h 310"/>
                <a:gd name="T34" fmla="*/ 68 w 284"/>
                <a:gd name="T35" fmla="*/ 293 h 310"/>
                <a:gd name="T36" fmla="*/ 45 w 284"/>
                <a:gd name="T37" fmla="*/ 273 h 310"/>
                <a:gd name="T38" fmla="*/ 36 w 284"/>
                <a:gd name="T39" fmla="*/ 264 h 310"/>
                <a:gd name="T40" fmla="*/ 11 w 284"/>
                <a:gd name="T41" fmla="*/ 213 h 310"/>
                <a:gd name="T42" fmla="*/ 0 w 284"/>
                <a:gd name="T43" fmla="*/ 156 h 310"/>
                <a:gd name="T44" fmla="*/ 2 w 284"/>
                <a:gd name="T45" fmla="*/ 137 h 310"/>
                <a:gd name="T46" fmla="*/ 11 w 284"/>
                <a:gd name="T47" fmla="*/ 100 h 310"/>
                <a:gd name="T48" fmla="*/ 19 w 284"/>
                <a:gd name="T49" fmla="*/ 80 h 310"/>
                <a:gd name="T50" fmla="*/ 39 w 284"/>
                <a:gd name="T51" fmla="*/ 49 h 310"/>
                <a:gd name="T52" fmla="*/ 68 w 284"/>
                <a:gd name="T53" fmla="*/ 23 h 310"/>
                <a:gd name="T54" fmla="*/ 85 w 284"/>
                <a:gd name="T55" fmla="*/ 12 h 310"/>
                <a:gd name="T56" fmla="*/ 122 w 284"/>
                <a:gd name="T57" fmla="*/ 0 h 310"/>
                <a:gd name="T58" fmla="*/ 144 w 284"/>
                <a:gd name="T59" fmla="*/ 0 h 310"/>
                <a:gd name="T60" fmla="*/ 139 w 284"/>
                <a:gd name="T61" fmla="*/ 23 h 310"/>
                <a:gd name="T62" fmla="*/ 102 w 284"/>
                <a:gd name="T63" fmla="*/ 34 h 310"/>
                <a:gd name="T64" fmla="*/ 76 w 284"/>
                <a:gd name="T65" fmla="*/ 66 h 310"/>
                <a:gd name="T66" fmla="*/ 68 w 284"/>
                <a:gd name="T67" fmla="*/ 85 h 310"/>
                <a:gd name="T68" fmla="*/ 59 w 284"/>
                <a:gd name="T69" fmla="*/ 131 h 310"/>
                <a:gd name="T70" fmla="*/ 59 w 284"/>
                <a:gd name="T71" fmla="*/ 159 h 310"/>
                <a:gd name="T72" fmla="*/ 68 w 284"/>
                <a:gd name="T73" fmla="*/ 210 h 310"/>
                <a:gd name="T74" fmla="*/ 85 w 284"/>
                <a:gd name="T75" fmla="*/ 250 h 310"/>
                <a:gd name="T76" fmla="*/ 96 w 284"/>
                <a:gd name="T77" fmla="*/ 267 h 310"/>
                <a:gd name="T78" fmla="*/ 127 w 284"/>
                <a:gd name="T79" fmla="*/ 284 h 310"/>
                <a:gd name="T80" fmla="*/ 147 w 284"/>
                <a:gd name="T81" fmla="*/ 284 h 310"/>
                <a:gd name="T82" fmla="*/ 181 w 284"/>
                <a:gd name="T83" fmla="*/ 273 h 310"/>
                <a:gd name="T84" fmla="*/ 207 w 284"/>
                <a:gd name="T85" fmla="*/ 245 h 310"/>
                <a:gd name="T86" fmla="*/ 215 w 284"/>
                <a:gd name="T87" fmla="*/ 225 h 310"/>
                <a:gd name="T88" fmla="*/ 224 w 284"/>
                <a:gd name="T89" fmla="*/ 179 h 310"/>
                <a:gd name="T90" fmla="*/ 224 w 284"/>
                <a:gd name="T91" fmla="*/ 151 h 310"/>
                <a:gd name="T92" fmla="*/ 213 w 284"/>
                <a:gd name="T93" fmla="*/ 85 h 310"/>
                <a:gd name="T94" fmla="*/ 201 w 284"/>
                <a:gd name="T95" fmla="*/ 60 h 310"/>
                <a:gd name="T96" fmla="*/ 184 w 284"/>
                <a:gd name="T97" fmla="*/ 40 h 310"/>
                <a:gd name="T98" fmla="*/ 164 w 284"/>
                <a:gd name="T99" fmla="*/ 29 h 310"/>
                <a:gd name="T100" fmla="*/ 139 w 284"/>
                <a:gd name="T101" fmla="*/ 23 h 31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84" h="310">
                  <a:moveTo>
                    <a:pt x="144" y="0"/>
                  </a:moveTo>
                  <a:lnTo>
                    <a:pt x="144" y="0"/>
                  </a:lnTo>
                  <a:lnTo>
                    <a:pt x="164" y="0"/>
                  </a:lnTo>
                  <a:lnTo>
                    <a:pt x="184" y="6"/>
                  </a:lnTo>
                  <a:lnTo>
                    <a:pt x="204" y="12"/>
                  </a:lnTo>
                  <a:lnTo>
                    <a:pt x="221" y="23"/>
                  </a:lnTo>
                  <a:lnTo>
                    <a:pt x="235" y="34"/>
                  </a:lnTo>
                  <a:lnTo>
                    <a:pt x="250" y="49"/>
                  </a:lnTo>
                  <a:lnTo>
                    <a:pt x="261" y="63"/>
                  </a:lnTo>
                  <a:lnTo>
                    <a:pt x="269" y="80"/>
                  </a:lnTo>
                  <a:lnTo>
                    <a:pt x="275" y="100"/>
                  </a:lnTo>
                  <a:lnTo>
                    <a:pt x="281" y="117"/>
                  </a:lnTo>
                  <a:lnTo>
                    <a:pt x="284" y="137"/>
                  </a:lnTo>
                  <a:lnTo>
                    <a:pt x="284" y="156"/>
                  </a:lnTo>
                  <a:lnTo>
                    <a:pt x="284" y="174"/>
                  </a:lnTo>
                  <a:lnTo>
                    <a:pt x="278" y="193"/>
                  </a:lnTo>
                  <a:lnTo>
                    <a:pt x="272" y="210"/>
                  </a:lnTo>
                  <a:lnTo>
                    <a:pt x="267" y="230"/>
                  </a:lnTo>
                  <a:lnTo>
                    <a:pt x="255" y="247"/>
                  </a:lnTo>
                  <a:lnTo>
                    <a:pt x="244" y="262"/>
                  </a:lnTo>
                  <a:lnTo>
                    <a:pt x="230" y="276"/>
                  </a:lnTo>
                  <a:lnTo>
                    <a:pt x="215" y="290"/>
                  </a:lnTo>
                  <a:lnTo>
                    <a:pt x="198" y="299"/>
                  </a:lnTo>
                  <a:lnTo>
                    <a:pt x="181" y="304"/>
                  </a:lnTo>
                  <a:lnTo>
                    <a:pt x="161" y="310"/>
                  </a:lnTo>
                  <a:lnTo>
                    <a:pt x="142" y="310"/>
                  </a:lnTo>
                  <a:lnTo>
                    <a:pt x="110" y="307"/>
                  </a:lnTo>
                  <a:lnTo>
                    <a:pt x="93" y="304"/>
                  </a:lnTo>
                  <a:lnTo>
                    <a:pt x="82" y="299"/>
                  </a:lnTo>
                  <a:lnTo>
                    <a:pt x="68" y="293"/>
                  </a:lnTo>
                  <a:lnTo>
                    <a:pt x="56" y="284"/>
                  </a:lnTo>
                  <a:lnTo>
                    <a:pt x="45" y="273"/>
                  </a:lnTo>
                  <a:lnTo>
                    <a:pt x="36" y="264"/>
                  </a:lnTo>
                  <a:lnTo>
                    <a:pt x="19" y="239"/>
                  </a:lnTo>
                  <a:lnTo>
                    <a:pt x="11" y="213"/>
                  </a:lnTo>
                  <a:lnTo>
                    <a:pt x="2" y="185"/>
                  </a:lnTo>
                  <a:lnTo>
                    <a:pt x="0" y="156"/>
                  </a:lnTo>
                  <a:lnTo>
                    <a:pt x="2" y="137"/>
                  </a:lnTo>
                  <a:lnTo>
                    <a:pt x="5" y="117"/>
                  </a:lnTo>
                  <a:lnTo>
                    <a:pt x="11" y="100"/>
                  </a:lnTo>
                  <a:lnTo>
                    <a:pt x="19" y="80"/>
                  </a:lnTo>
                  <a:lnTo>
                    <a:pt x="28" y="63"/>
                  </a:lnTo>
                  <a:lnTo>
                    <a:pt x="39" y="49"/>
                  </a:lnTo>
                  <a:lnTo>
                    <a:pt x="54" y="34"/>
                  </a:lnTo>
                  <a:lnTo>
                    <a:pt x="68" y="23"/>
                  </a:lnTo>
                  <a:lnTo>
                    <a:pt x="85" y="12"/>
                  </a:lnTo>
                  <a:lnTo>
                    <a:pt x="105" y="6"/>
                  </a:lnTo>
                  <a:lnTo>
                    <a:pt x="122" y="0"/>
                  </a:lnTo>
                  <a:lnTo>
                    <a:pt x="144" y="0"/>
                  </a:lnTo>
                  <a:close/>
                  <a:moveTo>
                    <a:pt x="139" y="23"/>
                  </a:moveTo>
                  <a:lnTo>
                    <a:pt x="139" y="23"/>
                  </a:lnTo>
                  <a:lnTo>
                    <a:pt x="119" y="26"/>
                  </a:lnTo>
                  <a:lnTo>
                    <a:pt x="102" y="34"/>
                  </a:lnTo>
                  <a:lnTo>
                    <a:pt x="88" y="49"/>
                  </a:lnTo>
                  <a:lnTo>
                    <a:pt x="76" y="66"/>
                  </a:lnTo>
                  <a:lnTo>
                    <a:pt x="68" y="85"/>
                  </a:lnTo>
                  <a:lnTo>
                    <a:pt x="62" y="108"/>
                  </a:lnTo>
                  <a:lnTo>
                    <a:pt x="59" y="131"/>
                  </a:lnTo>
                  <a:lnTo>
                    <a:pt x="59" y="159"/>
                  </a:lnTo>
                  <a:lnTo>
                    <a:pt x="62" y="185"/>
                  </a:lnTo>
                  <a:lnTo>
                    <a:pt x="68" y="210"/>
                  </a:lnTo>
                  <a:lnTo>
                    <a:pt x="73" y="230"/>
                  </a:lnTo>
                  <a:lnTo>
                    <a:pt x="85" y="250"/>
                  </a:lnTo>
                  <a:lnTo>
                    <a:pt x="96" y="267"/>
                  </a:lnTo>
                  <a:lnTo>
                    <a:pt x="113" y="279"/>
                  </a:lnTo>
                  <a:lnTo>
                    <a:pt x="127" y="284"/>
                  </a:lnTo>
                  <a:lnTo>
                    <a:pt x="147" y="284"/>
                  </a:lnTo>
                  <a:lnTo>
                    <a:pt x="164" y="282"/>
                  </a:lnTo>
                  <a:lnTo>
                    <a:pt x="181" y="273"/>
                  </a:lnTo>
                  <a:lnTo>
                    <a:pt x="196" y="262"/>
                  </a:lnTo>
                  <a:lnTo>
                    <a:pt x="207" y="245"/>
                  </a:lnTo>
                  <a:lnTo>
                    <a:pt x="215" y="225"/>
                  </a:lnTo>
                  <a:lnTo>
                    <a:pt x="221" y="202"/>
                  </a:lnTo>
                  <a:lnTo>
                    <a:pt x="224" y="179"/>
                  </a:lnTo>
                  <a:lnTo>
                    <a:pt x="224" y="151"/>
                  </a:lnTo>
                  <a:lnTo>
                    <a:pt x="221" y="117"/>
                  </a:lnTo>
                  <a:lnTo>
                    <a:pt x="213" y="85"/>
                  </a:lnTo>
                  <a:lnTo>
                    <a:pt x="201" y="60"/>
                  </a:lnTo>
                  <a:lnTo>
                    <a:pt x="184" y="40"/>
                  </a:lnTo>
                  <a:lnTo>
                    <a:pt x="176" y="31"/>
                  </a:lnTo>
                  <a:lnTo>
                    <a:pt x="164" y="29"/>
                  </a:lnTo>
                  <a:lnTo>
                    <a:pt x="150" y="23"/>
                  </a:lnTo>
                  <a:lnTo>
                    <a:pt x="139" y="2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4547" y="3110"/>
              <a:ext cx="284" cy="304"/>
            </a:xfrm>
            <a:custGeom>
              <a:avLst/>
              <a:gdLst>
                <a:gd name="T0" fmla="*/ 170 w 284"/>
                <a:gd name="T1" fmla="*/ 0 h 304"/>
                <a:gd name="T2" fmla="*/ 219 w 284"/>
                <a:gd name="T3" fmla="*/ 12 h 304"/>
                <a:gd name="T4" fmla="*/ 239 w 284"/>
                <a:gd name="T5" fmla="*/ 23 h 304"/>
                <a:gd name="T6" fmla="*/ 253 w 284"/>
                <a:gd name="T7" fmla="*/ 43 h 304"/>
                <a:gd name="T8" fmla="*/ 264 w 284"/>
                <a:gd name="T9" fmla="*/ 63 h 304"/>
                <a:gd name="T10" fmla="*/ 267 w 284"/>
                <a:gd name="T11" fmla="*/ 88 h 304"/>
                <a:gd name="T12" fmla="*/ 267 w 284"/>
                <a:gd name="T13" fmla="*/ 282 h 304"/>
                <a:gd name="T14" fmla="*/ 270 w 284"/>
                <a:gd name="T15" fmla="*/ 293 h 304"/>
                <a:gd name="T16" fmla="*/ 284 w 284"/>
                <a:gd name="T17" fmla="*/ 304 h 304"/>
                <a:gd name="T18" fmla="*/ 196 w 284"/>
                <a:gd name="T19" fmla="*/ 304 h 304"/>
                <a:gd name="T20" fmla="*/ 207 w 284"/>
                <a:gd name="T21" fmla="*/ 293 h 304"/>
                <a:gd name="T22" fmla="*/ 213 w 284"/>
                <a:gd name="T23" fmla="*/ 282 h 304"/>
                <a:gd name="T24" fmla="*/ 213 w 284"/>
                <a:gd name="T25" fmla="*/ 111 h 304"/>
                <a:gd name="T26" fmla="*/ 207 w 284"/>
                <a:gd name="T27" fmla="*/ 80 h 304"/>
                <a:gd name="T28" fmla="*/ 196 w 284"/>
                <a:gd name="T29" fmla="*/ 57 h 304"/>
                <a:gd name="T30" fmla="*/ 173 w 284"/>
                <a:gd name="T31" fmla="*/ 43 h 304"/>
                <a:gd name="T32" fmla="*/ 145 w 284"/>
                <a:gd name="T33" fmla="*/ 37 h 304"/>
                <a:gd name="T34" fmla="*/ 125 w 284"/>
                <a:gd name="T35" fmla="*/ 40 h 304"/>
                <a:gd name="T36" fmla="*/ 108 w 284"/>
                <a:gd name="T37" fmla="*/ 49 h 304"/>
                <a:gd name="T38" fmla="*/ 79 w 284"/>
                <a:gd name="T39" fmla="*/ 71 h 304"/>
                <a:gd name="T40" fmla="*/ 79 w 284"/>
                <a:gd name="T41" fmla="*/ 282 h 304"/>
                <a:gd name="T42" fmla="*/ 82 w 284"/>
                <a:gd name="T43" fmla="*/ 293 h 304"/>
                <a:gd name="T44" fmla="*/ 97 w 284"/>
                <a:gd name="T45" fmla="*/ 304 h 304"/>
                <a:gd name="T46" fmla="*/ 6 w 284"/>
                <a:gd name="T47" fmla="*/ 304 h 304"/>
                <a:gd name="T48" fmla="*/ 17 w 284"/>
                <a:gd name="T49" fmla="*/ 293 h 304"/>
                <a:gd name="T50" fmla="*/ 23 w 284"/>
                <a:gd name="T51" fmla="*/ 282 h 304"/>
                <a:gd name="T52" fmla="*/ 23 w 284"/>
                <a:gd name="T53" fmla="*/ 40 h 304"/>
                <a:gd name="T54" fmla="*/ 17 w 284"/>
                <a:gd name="T55" fmla="*/ 26 h 304"/>
                <a:gd name="T56" fmla="*/ 0 w 284"/>
                <a:gd name="T57" fmla="*/ 14 h 304"/>
                <a:gd name="T58" fmla="*/ 79 w 284"/>
                <a:gd name="T59" fmla="*/ 46 h 304"/>
                <a:gd name="T60" fmla="*/ 97 w 284"/>
                <a:gd name="T61" fmla="*/ 29 h 304"/>
                <a:gd name="T62" fmla="*/ 119 w 284"/>
                <a:gd name="T63" fmla="*/ 14 h 304"/>
                <a:gd name="T64" fmla="*/ 145 w 284"/>
                <a:gd name="T65" fmla="*/ 3 h 304"/>
                <a:gd name="T66" fmla="*/ 170 w 284"/>
                <a:gd name="T67" fmla="*/ 0 h 30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84" h="304">
                  <a:moveTo>
                    <a:pt x="170" y="0"/>
                  </a:moveTo>
                  <a:lnTo>
                    <a:pt x="170" y="0"/>
                  </a:lnTo>
                  <a:lnTo>
                    <a:pt x="196" y="3"/>
                  </a:lnTo>
                  <a:lnTo>
                    <a:pt x="219" y="12"/>
                  </a:lnTo>
                  <a:lnTo>
                    <a:pt x="239" y="23"/>
                  </a:lnTo>
                  <a:lnTo>
                    <a:pt x="253" y="43"/>
                  </a:lnTo>
                  <a:lnTo>
                    <a:pt x="258" y="51"/>
                  </a:lnTo>
                  <a:lnTo>
                    <a:pt x="264" y="63"/>
                  </a:lnTo>
                  <a:lnTo>
                    <a:pt x="267" y="77"/>
                  </a:lnTo>
                  <a:lnTo>
                    <a:pt x="267" y="88"/>
                  </a:lnTo>
                  <a:lnTo>
                    <a:pt x="267" y="282"/>
                  </a:lnTo>
                  <a:lnTo>
                    <a:pt x="267" y="287"/>
                  </a:lnTo>
                  <a:lnTo>
                    <a:pt x="270" y="293"/>
                  </a:lnTo>
                  <a:lnTo>
                    <a:pt x="284" y="304"/>
                  </a:lnTo>
                  <a:lnTo>
                    <a:pt x="196" y="304"/>
                  </a:lnTo>
                  <a:lnTo>
                    <a:pt x="202" y="301"/>
                  </a:lnTo>
                  <a:lnTo>
                    <a:pt x="207" y="293"/>
                  </a:lnTo>
                  <a:lnTo>
                    <a:pt x="210" y="287"/>
                  </a:lnTo>
                  <a:lnTo>
                    <a:pt x="213" y="282"/>
                  </a:lnTo>
                  <a:lnTo>
                    <a:pt x="213" y="111"/>
                  </a:lnTo>
                  <a:lnTo>
                    <a:pt x="210" y="94"/>
                  </a:lnTo>
                  <a:lnTo>
                    <a:pt x="207" y="80"/>
                  </a:lnTo>
                  <a:lnTo>
                    <a:pt x="202" y="66"/>
                  </a:lnTo>
                  <a:lnTo>
                    <a:pt x="196" y="57"/>
                  </a:lnTo>
                  <a:lnTo>
                    <a:pt x="185" y="49"/>
                  </a:lnTo>
                  <a:lnTo>
                    <a:pt x="173" y="43"/>
                  </a:lnTo>
                  <a:lnTo>
                    <a:pt x="159" y="40"/>
                  </a:lnTo>
                  <a:lnTo>
                    <a:pt x="145" y="37"/>
                  </a:lnTo>
                  <a:lnTo>
                    <a:pt x="125" y="40"/>
                  </a:lnTo>
                  <a:lnTo>
                    <a:pt x="108" y="49"/>
                  </a:lnTo>
                  <a:lnTo>
                    <a:pt x="91" y="57"/>
                  </a:lnTo>
                  <a:lnTo>
                    <a:pt x="79" y="71"/>
                  </a:lnTo>
                  <a:lnTo>
                    <a:pt x="79" y="282"/>
                  </a:lnTo>
                  <a:lnTo>
                    <a:pt x="79" y="287"/>
                  </a:lnTo>
                  <a:lnTo>
                    <a:pt x="82" y="293"/>
                  </a:lnTo>
                  <a:lnTo>
                    <a:pt x="97" y="304"/>
                  </a:lnTo>
                  <a:lnTo>
                    <a:pt x="6" y="304"/>
                  </a:lnTo>
                  <a:lnTo>
                    <a:pt x="14" y="301"/>
                  </a:lnTo>
                  <a:lnTo>
                    <a:pt x="17" y="293"/>
                  </a:lnTo>
                  <a:lnTo>
                    <a:pt x="20" y="287"/>
                  </a:lnTo>
                  <a:lnTo>
                    <a:pt x="23" y="282"/>
                  </a:lnTo>
                  <a:lnTo>
                    <a:pt x="23" y="40"/>
                  </a:lnTo>
                  <a:lnTo>
                    <a:pt x="20" y="31"/>
                  </a:lnTo>
                  <a:lnTo>
                    <a:pt x="17" y="26"/>
                  </a:lnTo>
                  <a:lnTo>
                    <a:pt x="11" y="20"/>
                  </a:lnTo>
                  <a:lnTo>
                    <a:pt x="0" y="14"/>
                  </a:lnTo>
                  <a:lnTo>
                    <a:pt x="79" y="0"/>
                  </a:lnTo>
                  <a:lnTo>
                    <a:pt x="79" y="46"/>
                  </a:lnTo>
                  <a:lnTo>
                    <a:pt x="97" y="29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5" y="3"/>
                  </a:lnTo>
                  <a:lnTo>
                    <a:pt x="159" y="0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3763" y="3110"/>
              <a:ext cx="293" cy="452"/>
            </a:xfrm>
            <a:custGeom>
              <a:avLst/>
              <a:gdLst>
                <a:gd name="T0" fmla="*/ 281 w 293"/>
                <a:gd name="T1" fmla="*/ 85 h 452"/>
                <a:gd name="T2" fmla="*/ 250 w 293"/>
                <a:gd name="T3" fmla="*/ 37 h 452"/>
                <a:gd name="T4" fmla="*/ 230 w 293"/>
                <a:gd name="T5" fmla="*/ 20 h 452"/>
                <a:gd name="T6" fmla="*/ 210 w 293"/>
                <a:gd name="T7" fmla="*/ 9 h 452"/>
                <a:gd name="T8" fmla="*/ 165 w 293"/>
                <a:gd name="T9" fmla="*/ 0 h 452"/>
                <a:gd name="T10" fmla="*/ 139 w 293"/>
                <a:gd name="T11" fmla="*/ 3 h 452"/>
                <a:gd name="T12" fmla="*/ 114 w 293"/>
                <a:gd name="T13" fmla="*/ 12 h 452"/>
                <a:gd name="T14" fmla="*/ 77 w 293"/>
                <a:gd name="T15" fmla="*/ 40 h 452"/>
                <a:gd name="T16" fmla="*/ 0 w 293"/>
                <a:gd name="T17" fmla="*/ 17 h 452"/>
                <a:gd name="T18" fmla="*/ 9 w 293"/>
                <a:gd name="T19" fmla="*/ 20 h 452"/>
                <a:gd name="T20" fmla="*/ 20 w 293"/>
                <a:gd name="T21" fmla="*/ 34 h 452"/>
                <a:gd name="T22" fmla="*/ 23 w 293"/>
                <a:gd name="T23" fmla="*/ 426 h 452"/>
                <a:gd name="T24" fmla="*/ 20 w 293"/>
                <a:gd name="T25" fmla="*/ 435 h 452"/>
                <a:gd name="T26" fmla="*/ 11 w 293"/>
                <a:gd name="T27" fmla="*/ 449 h 452"/>
                <a:gd name="T28" fmla="*/ 94 w 293"/>
                <a:gd name="T29" fmla="*/ 452 h 452"/>
                <a:gd name="T30" fmla="*/ 88 w 293"/>
                <a:gd name="T31" fmla="*/ 449 h 452"/>
                <a:gd name="T32" fmla="*/ 80 w 293"/>
                <a:gd name="T33" fmla="*/ 435 h 452"/>
                <a:gd name="T34" fmla="*/ 77 w 293"/>
                <a:gd name="T35" fmla="*/ 68 h 452"/>
                <a:gd name="T36" fmla="*/ 91 w 293"/>
                <a:gd name="T37" fmla="*/ 54 h 452"/>
                <a:gd name="T38" fmla="*/ 105 w 293"/>
                <a:gd name="T39" fmla="*/ 46 h 452"/>
                <a:gd name="T40" fmla="*/ 142 w 293"/>
                <a:gd name="T41" fmla="*/ 34 h 452"/>
                <a:gd name="T42" fmla="*/ 159 w 293"/>
                <a:gd name="T43" fmla="*/ 37 h 452"/>
                <a:gd name="T44" fmla="*/ 190 w 293"/>
                <a:gd name="T45" fmla="*/ 51 h 452"/>
                <a:gd name="T46" fmla="*/ 205 w 293"/>
                <a:gd name="T47" fmla="*/ 63 h 452"/>
                <a:gd name="T48" fmla="*/ 224 w 293"/>
                <a:gd name="T49" fmla="*/ 100 h 452"/>
                <a:gd name="T50" fmla="*/ 230 w 293"/>
                <a:gd name="T51" fmla="*/ 156 h 452"/>
                <a:gd name="T52" fmla="*/ 230 w 293"/>
                <a:gd name="T53" fmla="*/ 185 h 452"/>
                <a:gd name="T54" fmla="*/ 216 w 293"/>
                <a:gd name="T55" fmla="*/ 233 h 452"/>
                <a:gd name="T56" fmla="*/ 205 w 293"/>
                <a:gd name="T57" fmla="*/ 250 h 452"/>
                <a:gd name="T58" fmla="*/ 176 w 293"/>
                <a:gd name="T59" fmla="*/ 276 h 452"/>
                <a:gd name="T60" fmla="*/ 136 w 293"/>
                <a:gd name="T61" fmla="*/ 284 h 452"/>
                <a:gd name="T62" fmla="*/ 122 w 293"/>
                <a:gd name="T63" fmla="*/ 284 h 452"/>
                <a:gd name="T64" fmla="*/ 99 w 293"/>
                <a:gd name="T65" fmla="*/ 276 h 452"/>
                <a:gd name="T66" fmla="*/ 102 w 293"/>
                <a:gd name="T67" fmla="*/ 304 h 452"/>
                <a:gd name="T68" fmla="*/ 122 w 293"/>
                <a:gd name="T69" fmla="*/ 310 h 452"/>
                <a:gd name="T70" fmla="*/ 145 w 293"/>
                <a:gd name="T71" fmla="*/ 310 h 452"/>
                <a:gd name="T72" fmla="*/ 190 w 293"/>
                <a:gd name="T73" fmla="*/ 304 h 452"/>
                <a:gd name="T74" fmla="*/ 219 w 293"/>
                <a:gd name="T75" fmla="*/ 290 h 452"/>
                <a:gd name="T76" fmla="*/ 241 w 293"/>
                <a:gd name="T77" fmla="*/ 273 h 452"/>
                <a:gd name="T78" fmla="*/ 253 w 293"/>
                <a:gd name="T79" fmla="*/ 262 h 452"/>
                <a:gd name="T80" fmla="*/ 281 w 293"/>
                <a:gd name="T81" fmla="*/ 210 h 452"/>
                <a:gd name="T82" fmla="*/ 293 w 293"/>
                <a:gd name="T83" fmla="*/ 154 h 452"/>
                <a:gd name="T84" fmla="*/ 290 w 293"/>
                <a:gd name="T85" fmla="*/ 117 h 452"/>
                <a:gd name="T86" fmla="*/ 281 w 293"/>
                <a:gd name="T87" fmla="*/ 85 h 45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93" h="452">
                  <a:moveTo>
                    <a:pt x="281" y="85"/>
                  </a:moveTo>
                  <a:lnTo>
                    <a:pt x="281" y="85"/>
                  </a:lnTo>
                  <a:lnTo>
                    <a:pt x="267" y="57"/>
                  </a:lnTo>
                  <a:lnTo>
                    <a:pt x="250" y="37"/>
                  </a:lnTo>
                  <a:lnTo>
                    <a:pt x="230" y="20"/>
                  </a:lnTo>
                  <a:lnTo>
                    <a:pt x="210" y="9"/>
                  </a:lnTo>
                  <a:lnTo>
                    <a:pt x="187" y="3"/>
                  </a:lnTo>
                  <a:lnTo>
                    <a:pt x="165" y="0"/>
                  </a:lnTo>
                  <a:lnTo>
                    <a:pt x="139" y="3"/>
                  </a:lnTo>
                  <a:lnTo>
                    <a:pt x="114" y="12"/>
                  </a:lnTo>
                  <a:lnTo>
                    <a:pt x="94" y="26"/>
                  </a:lnTo>
                  <a:lnTo>
                    <a:pt x="77" y="40"/>
                  </a:lnTo>
                  <a:lnTo>
                    <a:pt x="77" y="0"/>
                  </a:lnTo>
                  <a:lnTo>
                    <a:pt x="0" y="17"/>
                  </a:lnTo>
                  <a:lnTo>
                    <a:pt x="9" y="20"/>
                  </a:lnTo>
                  <a:lnTo>
                    <a:pt x="17" y="26"/>
                  </a:lnTo>
                  <a:lnTo>
                    <a:pt x="20" y="34"/>
                  </a:lnTo>
                  <a:lnTo>
                    <a:pt x="23" y="43"/>
                  </a:lnTo>
                  <a:lnTo>
                    <a:pt x="23" y="426"/>
                  </a:lnTo>
                  <a:lnTo>
                    <a:pt x="20" y="435"/>
                  </a:lnTo>
                  <a:lnTo>
                    <a:pt x="17" y="443"/>
                  </a:lnTo>
                  <a:lnTo>
                    <a:pt x="11" y="449"/>
                  </a:lnTo>
                  <a:lnTo>
                    <a:pt x="6" y="452"/>
                  </a:lnTo>
                  <a:lnTo>
                    <a:pt x="94" y="452"/>
                  </a:lnTo>
                  <a:lnTo>
                    <a:pt x="88" y="449"/>
                  </a:lnTo>
                  <a:lnTo>
                    <a:pt x="82" y="443"/>
                  </a:lnTo>
                  <a:lnTo>
                    <a:pt x="80" y="435"/>
                  </a:lnTo>
                  <a:lnTo>
                    <a:pt x="77" y="426"/>
                  </a:lnTo>
                  <a:lnTo>
                    <a:pt x="77" y="68"/>
                  </a:lnTo>
                  <a:lnTo>
                    <a:pt x="91" y="54"/>
                  </a:lnTo>
                  <a:lnTo>
                    <a:pt x="105" y="46"/>
                  </a:lnTo>
                  <a:lnTo>
                    <a:pt x="122" y="37"/>
                  </a:lnTo>
                  <a:lnTo>
                    <a:pt x="142" y="34"/>
                  </a:lnTo>
                  <a:lnTo>
                    <a:pt x="159" y="37"/>
                  </a:lnTo>
                  <a:lnTo>
                    <a:pt x="173" y="43"/>
                  </a:lnTo>
                  <a:lnTo>
                    <a:pt x="190" y="51"/>
                  </a:lnTo>
                  <a:lnTo>
                    <a:pt x="205" y="63"/>
                  </a:lnTo>
                  <a:lnTo>
                    <a:pt x="216" y="80"/>
                  </a:lnTo>
                  <a:lnTo>
                    <a:pt x="224" y="100"/>
                  </a:lnTo>
                  <a:lnTo>
                    <a:pt x="230" y="125"/>
                  </a:lnTo>
                  <a:lnTo>
                    <a:pt x="230" y="156"/>
                  </a:lnTo>
                  <a:lnTo>
                    <a:pt x="230" y="185"/>
                  </a:lnTo>
                  <a:lnTo>
                    <a:pt x="224" y="210"/>
                  </a:lnTo>
                  <a:lnTo>
                    <a:pt x="216" y="233"/>
                  </a:lnTo>
                  <a:lnTo>
                    <a:pt x="205" y="250"/>
                  </a:lnTo>
                  <a:lnTo>
                    <a:pt x="190" y="267"/>
                  </a:lnTo>
                  <a:lnTo>
                    <a:pt x="176" y="276"/>
                  </a:lnTo>
                  <a:lnTo>
                    <a:pt x="156" y="284"/>
                  </a:lnTo>
                  <a:lnTo>
                    <a:pt x="136" y="284"/>
                  </a:lnTo>
                  <a:lnTo>
                    <a:pt x="122" y="284"/>
                  </a:lnTo>
                  <a:lnTo>
                    <a:pt x="111" y="282"/>
                  </a:lnTo>
                  <a:lnTo>
                    <a:pt x="99" y="276"/>
                  </a:lnTo>
                  <a:lnTo>
                    <a:pt x="88" y="264"/>
                  </a:lnTo>
                  <a:lnTo>
                    <a:pt x="102" y="304"/>
                  </a:lnTo>
                  <a:lnTo>
                    <a:pt x="122" y="310"/>
                  </a:lnTo>
                  <a:lnTo>
                    <a:pt x="145" y="310"/>
                  </a:lnTo>
                  <a:lnTo>
                    <a:pt x="176" y="307"/>
                  </a:lnTo>
                  <a:lnTo>
                    <a:pt x="190" y="304"/>
                  </a:lnTo>
                  <a:lnTo>
                    <a:pt x="205" y="299"/>
                  </a:lnTo>
                  <a:lnTo>
                    <a:pt x="219" y="290"/>
                  </a:lnTo>
                  <a:lnTo>
                    <a:pt x="230" y="284"/>
                  </a:lnTo>
                  <a:lnTo>
                    <a:pt x="241" y="273"/>
                  </a:lnTo>
                  <a:lnTo>
                    <a:pt x="253" y="262"/>
                  </a:lnTo>
                  <a:lnTo>
                    <a:pt x="270" y="236"/>
                  </a:lnTo>
                  <a:lnTo>
                    <a:pt x="281" y="210"/>
                  </a:lnTo>
                  <a:lnTo>
                    <a:pt x="290" y="182"/>
                  </a:lnTo>
                  <a:lnTo>
                    <a:pt x="293" y="154"/>
                  </a:lnTo>
                  <a:lnTo>
                    <a:pt x="290" y="117"/>
                  </a:lnTo>
                  <a:lnTo>
                    <a:pt x="281" y="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2192" y="3110"/>
              <a:ext cx="208" cy="310"/>
            </a:xfrm>
            <a:custGeom>
              <a:avLst/>
              <a:gdLst>
                <a:gd name="T0" fmla="*/ 182 w 208"/>
                <a:gd name="T1" fmla="*/ 264 h 310"/>
                <a:gd name="T2" fmla="*/ 182 w 208"/>
                <a:gd name="T3" fmla="*/ 264 h 310"/>
                <a:gd name="T4" fmla="*/ 165 w 208"/>
                <a:gd name="T5" fmla="*/ 270 h 310"/>
                <a:gd name="T6" fmla="*/ 145 w 208"/>
                <a:gd name="T7" fmla="*/ 273 h 310"/>
                <a:gd name="T8" fmla="*/ 145 w 208"/>
                <a:gd name="T9" fmla="*/ 273 h 310"/>
                <a:gd name="T10" fmla="*/ 131 w 208"/>
                <a:gd name="T11" fmla="*/ 273 h 310"/>
                <a:gd name="T12" fmla="*/ 120 w 208"/>
                <a:gd name="T13" fmla="*/ 267 h 310"/>
                <a:gd name="T14" fmla="*/ 108 w 208"/>
                <a:gd name="T15" fmla="*/ 262 h 310"/>
                <a:gd name="T16" fmla="*/ 100 w 208"/>
                <a:gd name="T17" fmla="*/ 250 h 310"/>
                <a:gd name="T18" fmla="*/ 100 w 208"/>
                <a:gd name="T19" fmla="*/ 250 h 310"/>
                <a:gd name="T20" fmla="*/ 91 w 208"/>
                <a:gd name="T21" fmla="*/ 239 h 310"/>
                <a:gd name="T22" fmla="*/ 83 w 208"/>
                <a:gd name="T23" fmla="*/ 225 h 310"/>
                <a:gd name="T24" fmla="*/ 80 w 208"/>
                <a:gd name="T25" fmla="*/ 208 h 310"/>
                <a:gd name="T26" fmla="*/ 80 w 208"/>
                <a:gd name="T27" fmla="*/ 191 h 310"/>
                <a:gd name="T28" fmla="*/ 80 w 208"/>
                <a:gd name="T29" fmla="*/ 0 h 310"/>
                <a:gd name="T30" fmla="*/ 0 w 208"/>
                <a:gd name="T31" fmla="*/ 14 h 310"/>
                <a:gd name="T32" fmla="*/ 0 w 208"/>
                <a:gd name="T33" fmla="*/ 14 h 310"/>
                <a:gd name="T34" fmla="*/ 12 w 208"/>
                <a:gd name="T35" fmla="*/ 20 h 310"/>
                <a:gd name="T36" fmla="*/ 17 w 208"/>
                <a:gd name="T37" fmla="*/ 26 h 310"/>
                <a:gd name="T38" fmla="*/ 23 w 208"/>
                <a:gd name="T39" fmla="*/ 31 h 310"/>
                <a:gd name="T40" fmla="*/ 23 w 208"/>
                <a:gd name="T41" fmla="*/ 40 h 310"/>
                <a:gd name="T42" fmla="*/ 23 w 208"/>
                <a:gd name="T43" fmla="*/ 191 h 310"/>
                <a:gd name="T44" fmla="*/ 23 w 208"/>
                <a:gd name="T45" fmla="*/ 191 h 310"/>
                <a:gd name="T46" fmla="*/ 26 w 208"/>
                <a:gd name="T47" fmla="*/ 219 h 310"/>
                <a:gd name="T48" fmla="*/ 32 w 208"/>
                <a:gd name="T49" fmla="*/ 245 h 310"/>
                <a:gd name="T50" fmla="*/ 40 w 208"/>
                <a:gd name="T51" fmla="*/ 264 h 310"/>
                <a:gd name="T52" fmla="*/ 54 w 208"/>
                <a:gd name="T53" fmla="*/ 282 h 310"/>
                <a:gd name="T54" fmla="*/ 54 w 208"/>
                <a:gd name="T55" fmla="*/ 282 h 310"/>
                <a:gd name="T56" fmla="*/ 71 w 208"/>
                <a:gd name="T57" fmla="*/ 296 h 310"/>
                <a:gd name="T58" fmla="*/ 85 w 208"/>
                <a:gd name="T59" fmla="*/ 304 h 310"/>
                <a:gd name="T60" fmla="*/ 103 w 208"/>
                <a:gd name="T61" fmla="*/ 310 h 310"/>
                <a:gd name="T62" fmla="*/ 122 w 208"/>
                <a:gd name="T63" fmla="*/ 310 h 310"/>
                <a:gd name="T64" fmla="*/ 122 w 208"/>
                <a:gd name="T65" fmla="*/ 310 h 310"/>
                <a:gd name="T66" fmla="*/ 142 w 208"/>
                <a:gd name="T67" fmla="*/ 310 h 310"/>
                <a:gd name="T68" fmla="*/ 162 w 208"/>
                <a:gd name="T69" fmla="*/ 304 h 310"/>
                <a:gd name="T70" fmla="*/ 179 w 208"/>
                <a:gd name="T71" fmla="*/ 296 h 310"/>
                <a:gd name="T72" fmla="*/ 196 w 208"/>
                <a:gd name="T73" fmla="*/ 282 h 310"/>
                <a:gd name="T74" fmla="*/ 208 w 208"/>
                <a:gd name="T75" fmla="*/ 245 h 310"/>
                <a:gd name="T76" fmla="*/ 208 w 208"/>
                <a:gd name="T77" fmla="*/ 245 h 310"/>
                <a:gd name="T78" fmla="*/ 196 w 208"/>
                <a:gd name="T79" fmla="*/ 256 h 310"/>
                <a:gd name="T80" fmla="*/ 182 w 208"/>
                <a:gd name="T81" fmla="*/ 264 h 310"/>
                <a:gd name="T82" fmla="*/ 182 w 208"/>
                <a:gd name="T83" fmla="*/ 264 h 3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08" h="310">
                  <a:moveTo>
                    <a:pt x="182" y="264"/>
                  </a:moveTo>
                  <a:lnTo>
                    <a:pt x="182" y="264"/>
                  </a:lnTo>
                  <a:lnTo>
                    <a:pt x="165" y="270"/>
                  </a:lnTo>
                  <a:lnTo>
                    <a:pt x="145" y="273"/>
                  </a:lnTo>
                  <a:lnTo>
                    <a:pt x="131" y="273"/>
                  </a:lnTo>
                  <a:lnTo>
                    <a:pt x="120" y="267"/>
                  </a:lnTo>
                  <a:lnTo>
                    <a:pt x="108" y="262"/>
                  </a:lnTo>
                  <a:lnTo>
                    <a:pt x="100" y="250"/>
                  </a:lnTo>
                  <a:lnTo>
                    <a:pt x="91" y="239"/>
                  </a:lnTo>
                  <a:lnTo>
                    <a:pt x="83" y="225"/>
                  </a:lnTo>
                  <a:lnTo>
                    <a:pt x="80" y="208"/>
                  </a:lnTo>
                  <a:lnTo>
                    <a:pt x="80" y="191"/>
                  </a:lnTo>
                  <a:lnTo>
                    <a:pt x="80" y="0"/>
                  </a:lnTo>
                  <a:lnTo>
                    <a:pt x="0" y="14"/>
                  </a:lnTo>
                  <a:lnTo>
                    <a:pt x="12" y="20"/>
                  </a:lnTo>
                  <a:lnTo>
                    <a:pt x="17" y="26"/>
                  </a:lnTo>
                  <a:lnTo>
                    <a:pt x="23" y="31"/>
                  </a:lnTo>
                  <a:lnTo>
                    <a:pt x="23" y="40"/>
                  </a:lnTo>
                  <a:lnTo>
                    <a:pt x="23" y="191"/>
                  </a:lnTo>
                  <a:lnTo>
                    <a:pt x="26" y="219"/>
                  </a:lnTo>
                  <a:lnTo>
                    <a:pt x="32" y="245"/>
                  </a:lnTo>
                  <a:lnTo>
                    <a:pt x="40" y="264"/>
                  </a:lnTo>
                  <a:lnTo>
                    <a:pt x="54" y="282"/>
                  </a:lnTo>
                  <a:lnTo>
                    <a:pt x="71" y="296"/>
                  </a:lnTo>
                  <a:lnTo>
                    <a:pt x="85" y="304"/>
                  </a:lnTo>
                  <a:lnTo>
                    <a:pt x="103" y="310"/>
                  </a:lnTo>
                  <a:lnTo>
                    <a:pt x="122" y="310"/>
                  </a:lnTo>
                  <a:lnTo>
                    <a:pt x="142" y="310"/>
                  </a:lnTo>
                  <a:lnTo>
                    <a:pt x="162" y="304"/>
                  </a:lnTo>
                  <a:lnTo>
                    <a:pt x="179" y="296"/>
                  </a:lnTo>
                  <a:lnTo>
                    <a:pt x="196" y="282"/>
                  </a:lnTo>
                  <a:lnTo>
                    <a:pt x="208" y="245"/>
                  </a:lnTo>
                  <a:lnTo>
                    <a:pt x="196" y="256"/>
                  </a:lnTo>
                  <a:lnTo>
                    <a:pt x="182" y="26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2383" y="3110"/>
              <a:ext cx="105" cy="310"/>
            </a:xfrm>
            <a:custGeom>
              <a:avLst/>
              <a:gdLst>
                <a:gd name="T0" fmla="*/ 79 w 105"/>
                <a:gd name="T1" fmla="*/ 253 h 310"/>
                <a:gd name="T2" fmla="*/ 79 w 105"/>
                <a:gd name="T3" fmla="*/ 0 h 310"/>
                <a:gd name="T4" fmla="*/ 0 w 105"/>
                <a:gd name="T5" fmla="*/ 14 h 310"/>
                <a:gd name="T6" fmla="*/ 0 w 105"/>
                <a:gd name="T7" fmla="*/ 14 h 310"/>
                <a:gd name="T8" fmla="*/ 11 w 105"/>
                <a:gd name="T9" fmla="*/ 17 h 310"/>
                <a:gd name="T10" fmla="*/ 17 w 105"/>
                <a:gd name="T11" fmla="*/ 23 h 310"/>
                <a:gd name="T12" fmla="*/ 17 w 105"/>
                <a:gd name="T13" fmla="*/ 23 h 310"/>
                <a:gd name="T14" fmla="*/ 22 w 105"/>
                <a:gd name="T15" fmla="*/ 31 h 310"/>
                <a:gd name="T16" fmla="*/ 22 w 105"/>
                <a:gd name="T17" fmla="*/ 40 h 310"/>
                <a:gd name="T18" fmla="*/ 22 w 105"/>
                <a:gd name="T19" fmla="*/ 239 h 310"/>
                <a:gd name="T20" fmla="*/ 25 w 105"/>
                <a:gd name="T21" fmla="*/ 264 h 310"/>
                <a:gd name="T22" fmla="*/ 25 w 105"/>
                <a:gd name="T23" fmla="*/ 264 h 310"/>
                <a:gd name="T24" fmla="*/ 25 w 105"/>
                <a:gd name="T25" fmla="*/ 264 h 310"/>
                <a:gd name="T26" fmla="*/ 25 w 105"/>
                <a:gd name="T27" fmla="*/ 264 h 310"/>
                <a:gd name="T28" fmla="*/ 25 w 105"/>
                <a:gd name="T29" fmla="*/ 282 h 310"/>
                <a:gd name="T30" fmla="*/ 31 w 105"/>
                <a:gd name="T31" fmla="*/ 293 h 310"/>
                <a:gd name="T32" fmla="*/ 31 w 105"/>
                <a:gd name="T33" fmla="*/ 293 h 310"/>
                <a:gd name="T34" fmla="*/ 37 w 105"/>
                <a:gd name="T35" fmla="*/ 301 h 310"/>
                <a:gd name="T36" fmla="*/ 48 w 105"/>
                <a:gd name="T37" fmla="*/ 310 h 310"/>
                <a:gd name="T38" fmla="*/ 105 w 105"/>
                <a:gd name="T39" fmla="*/ 290 h 310"/>
                <a:gd name="T40" fmla="*/ 105 w 105"/>
                <a:gd name="T41" fmla="*/ 290 h 310"/>
                <a:gd name="T42" fmla="*/ 93 w 105"/>
                <a:gd name="T43" fmla="*/ 287 h 310"/>
                <a:gd name="T44" fmla="*/ 85 w 105"/>
                <a:gd name="T45" fmla="*/ 279 h 310"/>
                <a:gd name="T46" fmla="*/ 79 w 105"/>
                <a:gd name="T47" fmla="*/ 267 h 310"/>
                <a:gd name="T48" fmla="*/ 79 w 105"/>
                <a:gd name="T49" fmla="*/ 253 h 310"/>
                <a:gd name="T50" fmla="*/ 79 w 105"/>
                <a:gd name="T51" fmla="*/ 253 h 31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5" h="310">
                  <a:moveTo>
                    <a:pt x="79" y="253"/>
                  </a:moveTo>
                  <a:lnTo>
                    <a:pt x="79" y="0"/>
                  </a:lnTo>
                  <a:lnTo>
                    <a:pt x="0" y="14"/>
                  </a:lnTo>
                  <a:lnTo>
                    <a:pt x="11" y="17"/>
                  </a:lnTo>
                  <a:lnTo>
                    <a:pt x="17" y="23"/>
                  </a:lnTo>
                  <a:lnTo>
                    <a:pt x="22" y="31"/>
                  </a:lnTo>
                  <a:lnTo>
                    <a:pt x="22" y="40"/>
                  </a:lnTo>
                  <a:lnTo>
                    <a:pt x="22" y="239"/>
                  </a:lnTo>
                  <a:lnTo>
                    <a:pt x="25" y="264"/>
                  </a:lnTo>
                  <a:lnTo>
                    <a:pt x="25" y="282"/>
                  </a:lnTo>
                  <a:lnTo>
                    <a:pt x="31" y="293"/>
                  </a:lnTo>
                  <a:lnTo>
                    <a:pt x="37" y="301"/>
                  </a:lnTo>
                  <a:lnTo>
                    <a:pt x="48" y="310"/>
                  </a:lnTo>
                  <a:lnTo>
                    <a:pt x="105" y="290"/>
                  </a:lnTo>
                  <a:lnTo>
                    <a:pt x="93" y="287"/>
                  </a:lnTo>
                  <a:lnTo>
                    <a:pt x="85" y="279"/>
                  </a:lnTo>
                  <a:lnTo>
                    <a:pt x="79" y="267"/>
                  </a:lnTo>
                  <a:lnTo>
                    <a:pt x="79" y="25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3010" y="3110"/>
              <a:ext cx="250" cy="310"/>
            </a:xfrm>
            <a:custGeom>
              <a:avLst/>
              <a:gdLst>
                <a:gd name="T0" fmla="*/ 233 w 250"/>
                <a:gd name="T1" fmla="*/ 279 h 310"/>
                <a:gd name="T2" fmla="*/ 230 w 250"/>
                <a:gd name="T3" fmla="*/ 259 h 310"/>
                <a:gd name="T4" fmla="*/ 230 w 250"/>
                <a:gd name="T5" fmla="*/ 85 h 310"/>
                <a:gd name="T6" fmla="*/ 222 w 250"/>
                <a:gd name="T7" fmla="*/ 46 h 310"/>
                <a:gd name="T8" fmla="*/ 199 w 250"/>
                <a:gd name="T9" fmla="*/ 17 h 310"/>
                <a:gd name="T10" fmla="*/ 185 w 250"/>
                <a:gd name="T11" fmla="*/ 12 h 310"/>
                <a:gd name="T12" fmla="*/ 148 w 250"/>
                <a:gd name="T13" fmla="*/ 0 h 310"/>
                <a:gd name="T14" fmla="*/ 128 w 250"/>
                <a:gd name="T15" fmla="*/ 0 h 310"/>
                <a:gd name="T16" fmla="*/ 77 w 250"/>
                <a:gd name="T17" fmla="*/ 9 h 310"/>
                <a:gd name="T18" fmla="*/ 29 w 250"/>
                <a:gd name="T19" fmla="*/ 31 h 310"/>
                <a:gd name="T20" fmla="*/ 29 w 250"/>
                <a:gd name="T21" fmla="*/ 111 h 310"/>
                <a:gd name="T22" fmla="*/ 43 w 250"/>
                <a:gd name="T23" fmla="*/ 74 h 310"/>
                <a:gd name="T24" fmla="*/ 63 w 250"/>
                <a:gd name="T25" fmla="*/ 49 h 310"/>
                <a:gd name="T26" fmla="*/ 74 w 250"/>
                <a:gd name="T27" fmla="*/ 37 h 310"/>
                <a:gd name="T28" fmla="*/ 105 w 250"/>
                <a:gd name="T29" fmla="*/ 26 h 310"/>
                <a:gd name="T30" fmla="*/ 122 w 250"/>
                <a:gd name="T31" fmla="*/ 23 h 310"/>
                <a:gd name="T32" fmla="*/ 145 w 250"/>
                <a:gd name="T33" fmla="*/ 29 h 310"/>
                <a:gd name="T34" fmla="*/ 162 w 250"/>
                <a:gd name="T35" fmla="*/ 40 h 310"/>
                <a:gd name="T36" fmla="*/ 171 w 250"/>
                <a:gd name="T37" fmla="*/ 49 h 310"/>
                <a:gd name="T38" fmla="*/ 176 w 250"/>
                <a:gd name="T39" fmla="*/ 68 h 310"/>
                <a:gd name="T40" fmla="*/ 176 w 250"/>
                <a:gd name="T41" fmla="*/ 80 h 310"/>
                <a:gd name="T42" fmla="*/ 174 w 250"/>
                <a:gd name="T43" fmla="*/ 108 h 310"/>
                <a:gd name="T44" fmla="*/ 165 w 250"/>
                <a:gd name="T45" fmla="*/ 117 h 310"/>
                <a:gd name="T46" fmla="*/ 151 w 250"/>
                <a:gd name="T47" fmla="*/ 122 h 310"/>
                <a:gd name="T48" fmla="*/ 97 w 250"/>
                <a:gd name="T49" fmla="*/ 139 h 310"/>
                <a:gd name="T50" fmla="*/ 43 w 250"/>
                <a:gd name="T51" fmla="*/ 159 h 310"/>
                <a:gd name="T52" fmla="*/ 23 w 250"/>
                <a:gd name="T53" fmla="*/ 174 h 310"/>
                <a:gd name="T54" fmla="*/ 3 w 250"/>
                <a:gd name="T55" fmla="*/ 210 h 310"/>
                <a:gd name="T56" fmla="*/ 0 w 250"/>
                <a:gd name="T57" fmla="*/ 233 h 310"/>
                <a:gd name="T58" fmla="*/ 6 w 250"/>
                <a:gd name="T59" fmla="*/ 259 h 310"/>
                <a:gd name="T60" fmla="*/ 20 w 250"/>
                <a:gd name="T61" fmla="*/ 284 h 310"/>
                <a:gd name="T62" fmla="*/ 32 w 250"/>
                <a:gd name="T63" fmla="*/ 296 h 310"/>
                <a:gd name="T64" fmla="*/ 60 w 250"/>
                <a:gd name="T65" fmla="*/ 310 h 310"/>
                <a:gd name="T66" fmla="*/ 77 w 250"/>
                <a:gd name="T67" fmla="*/ 310 h 310"/>
                <a:gd name="T68" fmla="*/ 120 w 250"/>
                <a:gd name="T69" fmla="*/ 304 h 310"/>
                <a:gd name="T70" fmla="*/ 159 w 250"/>
                <a:gd name="T71" fmla="*/ 279 h 310"/>
                <a:gd name="T72" fmla="*/ 171 w 250"/>
                <a:gd name="T73" fmla="*/ 247 h 310"/>
                <a:gd name="T74" fmla="*/ 139 w 250"/>
                <a:gd name="T75" fmla="*/ 267 h 310"/>
                <a:gd name="T76" fmla="*/ 103 w 250"/>
                <a:gd name="T77" fmla="*/ 273 h 310"/>
                <a:gd name="T78" fmla="*/ 94 w 250"/>
                <a:gd name="T79" fmla="*/ 273 h 310"/>
                <a:gd name="T80" fmla="*/ 74 w 250"/>
                <a:gd name="T81" fmla="*/ 267 h 310"/>
                <a:gd name="T82" fmla="*/ 68 w 250"/>
                <a:gd name="T83" fmla="*/ 259 h 310"/>
                <a:gd name="T84" fmla="*/ 57 w 250"/>
                <a:gd name="T85" fmla="*/ 242 h 310"/>
                <a:gd name="T86" fmla="*/ 54 w 250"/>
                <a:gd name="T87" fmla="*/ 222 h 310"/>
                <a:gd name="T88" fmla="*/ 54 w 250"/>
                <a:gd name="T89" fmla="*/ 210 h 310"/>
                <a:gd name="T90" fmla="*/ 63 w 250"/>
                <a:gd name="T91" fmla="*/ 193 h 310"/>
                <a:gd name="T92" fmla="*/ 68 w 250"/>
                <a:gd name="T93" fmla="*/ 185 h 310"/>
                <a:gd name="T94" fmla="*/ 108 w 250"/>
                <a:gd name="T95" fmla="*/ 162 h 310"/>
                <a:gd name="T96" fmla="*/ 154 w 250"/>
                <a:gd name="T97" fmla="*/ 148 h 310"/>
                <a:gd name="T98" fmla="*/ 176 w 250"/>
                <a:gd name="T99" fmla="*/ 242 h 310"/>
                <a:gd name="T100" fmla="*/ 176 w 250"/>
                <a:gd name="T101" fmla="*/ 262 h 310"/>
                <a:gd name="T102" fmla="*/ 179 w 250"/>
                <a:gd name="T103" fmla="*/ 282 h 310"/>
                <a:gd name="T104" fmla="*/ 182 w 250"/>
                <a:gd name="T105" fmla="*/ 293 h 310"/>
                <a:gd name="T106" fmla="*/ 199 w 250"/>
                <a:gd name="T107" fmla="*/ 310 h 310"/>
                <a:gd name="T108" fmla="*/ 250 w 250"/>
                <a:gd name="T109" fmla="*/ 290 h 310"/>
                <a:gd name="T110" fmla="*/ 233 w 250"/>
                <a:gd name="T111" fmla="*/ 279 h 3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50" h="310">
                  <a:moveTo>
                    <a:pt x="233" y="279"/>
                  </a:moveTo>
                  <a:lnTo>
                    <a:pt x="233" y="279"/>
                  </a:lnTo>
                  <a:lnTo>
                    <a:pt x="230" y="273"/>
                  </a:lnTo>
                  <a:lnTo>
                    <a:pt x="230" y="259"/>
                  </a:lnTo>
                  <a:lnTo>
                    <a:pt x="230" y="85"/>
                  </a:lnTo>
                  <a:lnTo>
                    <a:pt x="228" y="63"/>
                  </a:lnTo>
                  <a:lnTo>
                    <a:pt x="222" y="46"/>
                  </a:lnTo>
                  <a:lnTo>
                    <a:pt x="213" y="29"/>
                  </a:lnTo>
                  <a:lnTo>
                    <a:pt x="199" y="17"/>
                  </a:lnTo>
                  <a:lnTo>
                    <a:pt x="185" y="12"/>
                  </a:lnTo>
                  <a:lnTo>
                    <a:pt x="168" y="6"/>
                  </a:lnTo>
                  <a:lnTo>
                    <a:pt x="148" y="0"/>
                  </a:lnTo>
                  <a:lnTo>
                    <a:pt x="128" y="0"/>
                  </a:lnTo>
                  <a:lnTo>
                    <a:pt x="103" y="3"/>
                  </a:lnTo>
                  <a:lnTo>
                    <a:pt x="77" y="9"/>
                  </a:lnTo>
                  <a:lnTo>
                    <a:pt x="51" y="17"/>
                  </a:lnTo>
                  <a:lnTo>
                    <a:pt x="29" y="31"/>
                  </a:lnTo>
                  <a:lnTo>
                    <a:pt x="29" y="111"/>
                  </a:lnTo>
                  <a:lnTo>
                    <a:pt x="37" y="91"/>
                  </a:lnTo>
                  <a:lnTo>
                    <a:pt x="43" y="74"/>
                  </a:lnTo>
                  <a:lnTo>
                    <a:pt x="54" y="60"/>
                  </a:lnTo>
                  <a:lnTo>
                    <a:pt x="63" y="49"/>
                  </a:lnTo>
                  <a:lnTo>
                    <a:pt x="74" y="37"/>
                  </a:lnTo>
                  <a:lnTo>
                    <a:pt x="88" y="31"/>
                  </a:lnTo>
                  <a:lnTo>
                    <a:pt x="105" y="26"/>
                  </a:lnTo>
                  <a:lnTo>
                    <a:pt x="122" y="23"/>
                  </a:lnTo>
                  <a:lnTo>
                    <a:pt x="134" y="26"/>
                  </a:lnTo>
                  <a:lnTo>
                    <a:pt x="145" y="29"/>
                  </a:lnTo>
                  <a:lnTo>
                    <a:pt x="157" y="34"/>
                  </a:lnTo>
                  <a:lnTo>
                    <a:pt x="162" y="40"/>
                  </a:lnTo>
                  <a:lnTo>
                    <a:pt x="171" y="49"/>
                  </a:lnTo>
                  <a:lnTo>
                    <a:pt x="174" y="60"/>
                  </a:lnTo>
                  <a:lnTo>
                    <a:pt x="176" y="68"/>
                  </a:lnTo>
                  <a:lnTo>
                    <a:pt x="176" y="80"/>
                  </a:lnTo>
                  <a:lnTo>
                    <a:pt x="176" y="100"/>
                  </a:lnTo>
                  <a:lnTo>
                    <a:pt x="174" y="108"/>
                  </a:lnTo>
                  <a:lnTo>
                    <a:pt x="165" y="117"/>
                  </a:lnTo>
                  <a:lnTo>
                    <a:pt x="151" y="122"/>
                  </a:lnTo>
                  <a:lnTo>
                    <a:pt x="97" y="139"/>
                  </a:lnTo>
                  <a:lnTo>
                    <a:pt x="63" y="151"/>
                  </a:lnTo>
                  <a:lnTo>
                    <a:pt x="43" y="159"/>
                  </a:lnTo>
                  <a:lnTo>
                    <a:pt x="23" y="174"/>
                  </a:lnTo>
                  <a:lnTo>
                    <a:pt x="12" y="191"/>
                  </a:lnTo>
                  <a:lnTo>
                    <a:pt x="3" y="210"/>
                  </a:lnTo>
                  <a:lnTo>
                    <a:pt x="0" y="233"/>
                  </a:lnTo>
                  <a:lnTo>
                    <a:pt x="0" y="245"/>
                  </a:lnTo>
                  <a:lnTo>
                    <a:pt x="6" y="259"/>
                  </a:lnTo>
                  <a:lnTo>
                    <a:pt x="12" y="270"/>
                  </a:lnTo>
                  <a:lnTo>
                    <a:pt x="20" y="284"/>
                  </a:lnTo>
                  <a:lnTo>
                    <a:pt x="32" y="296"/>
                  </a:lnTo>
                  <a:lnTo>
                    <a:pt x="43" y="304"/>
                  </a:lnTo>
                  <a:lnTo>
                    <a:pt x="60" y="310"/>
                  </a:lnTo>
                  <a:lnTo>
                    <a:pt x="77" y="310"/>
                  </a:lnTo>
                  <a:lnTo>
                    <a:pt x="100" y="310"/>
                  </a:lnTo>
                  <a:lnTo>
                    <a:pt x="120" y="304"/>
                  </a:lnTo>
                  <a:lnTo>
                    <a:pt x="139" y="293"/>
                  </a:lnTo>
                  <a:lnTo>
                    <a:pt x="159" y="279"/>
                  </a:lnTo>
                  <a:lnTo>
                    <a:pt x="171" y="247"/>
                  </a:lnTo>
                  <a:lnTo>
                    <a:pt x="157" y="259"/>
                  </a:lnTo>
                  <a:lnTo>
                    <a:pt x="139" y="267"/>
                  </a:lnTo>
                  <a:lnTo>
                    <a:pt x="122" y="273"/>
                  </a:lnTo>
                  <a:lnTo>
                    <a:pt x="103" y="273"/>
                  </a:lnTo>
                  <a:lnTo>
                    <a:pt x="94" y="273"/>
                  </a:lnTo>
                  <a:lnTo>
                    <a:pt x="83" y="270"/>
                  </a:lnTo>
                  <a:lnTo>
                    <a:pt x="74" y="267"/>
                  </a:lnTo>
                  <a:lnTo>
                    <a:pt x="68" y="259"/>
                  </a:lnTo>
                  <a:lnTo>
                    <a:pt x="63" y="253"/>
                  </a:lnTo>
                  <a:lnTo>
                    <a:pt x="57" y="242"/>
                  </a:lnTo>
                  <a:lnTo>
                    <a:pt x="54" y="233"/>
                  </a:lnTo>
                  <a:lnTo>
                    <a:pt x="54" y="222"/>
                  </a:lnTo>
                  <a:lnTo>
                    <a:pt x="54" y="210"/>
                  </a:lnTo>
                  <a:lnTo>
                    <a:pt x="57" y="202"/>
                  </a:lnTo>
                  <a:lnTo>
                    <a:pt x="63" y="193"/>
                  </a:lnTo>
                  <a:lnTo>
                    <a:pt x="68" y="185"/>
                  </a:lnTo>
                  <a:lnTo>
                    <a:pt x="86" y="174"/>
                  </a:lnTo>
                  <a:lnTo>
                    <a:pt x="108" y="162"/>
                  </a:lnTo>
                  <a:lnTo>
                    <a:pt x="154" y="148"/>
                  </a:lnTo>
                  <a:lnTo>
                    <a:pt x="176" y="137"/>
                  </a:lnTo>
                  <a:lnTo>
                    <a:pt x="176" y="242"/>
                  </a:lnTo>
                  <a:lnTo>
                    <a:pt x="176" y="262"/>
                  </a:lnTo>
                  <a:lnTo>
                    <a:pt x="179" y="282"/>
                  </a:lnTo>
                  <a:lnTo>
                    <a:pt x="182" y="293"/>
                  </a:lnTo>
                  <a:lnTo>
                    <a:pt x="191" y="301"/>
                  </a:lnTo>
                  <a:lnTo>
                    <a:pt x="199" y="310"/>
                  </a:lnTo>
                  <a:lnTo>
                    <a:pt x="250" y="290"/>
                  </a:lnTo>
                  <a:lnTo>
                    <a:pt x="239" y="284"/>
                  </a:lnTo>
                  <a:lnTo>
                    <a:pt x="233" y="27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2871" y="2866"/>
              <a:ext cx="136" cy="170"/>
            </a:xfrm>
            <a:custGeom>
              <a:avLst/>
              <a:gdLst>
                <a:gd name="T0" fmla="*/ 31 w 136"/>
                <a:gd name="T1" fmla="*/ 11 h 170"/>
                <a:gd name="T2" fmla="*/ 31 w 136"/>
                <a:gd name="T3" fmla="*/ 116 h 170"/>
                <a:gd name="T4" fmla="*/ 31 w 136"/>
                <a:gd name="T5" fmla="*/ 116 h 170"/>
                <a:gd name="T6" fmla="*/ 34 w 136"/>
                <a:gd name="T7" fmla="*/ 131 h 170"/>
                <a:gd name="T8" fmla="*/ 40 w 136"/>
                <a:gd name="T9" fmla="*/ 142 h 170"/>
                <a:gd name="T10" fmla="*/ 46 w 136"/>
                <a:gd name="T11" fmla="*/ 150 h 170"/>
                <a:gd name="T12" fmla="*/ 51 w 136"/>
                <a:gd name="T13" fmla="*/ 153 h 170"/>
                <a:gd name="T14" fmla="*/ 63 w 136"/>
                <a:gd name="T15" fmla="*/ 156 h 170"/>
                <a:gd name="T16" fmla="*/ 74 w 136"/>
                <a:gd name="T17" fmla="*/ 159 h 170"/>
                <a:gd name="T18" fmla="*/ 74 w 136"/>
                <a:gd name="T19" fmla="*/ 159 h 170"/>
                <a:gd name="T20" fmla="*/ 85 w 136"/>
                <a:gd name="T21" fmla="*/ 159 h 170"/>
                <a:gd name="T22" fmla="*/ 94 w 136"/>
                <a:gd name="T23" fmla="*/ 156 h 170"/>
                <a:gd name="T24" fmla="*/ 102 w 136"/>
                <a:gd name="T25" fmla="*/ 150 h 170"/>
                <a:gd name="T26" fmla="*/ 108 w 136"/>
                <a:gd name="T27" fmla="*/ 145 h 170"/>
                <a:gd name="T28" fmla="*/ 111 w 136"/>
                <a:gd name="T29" fmla="*/ 139 h 170"/>
                <a:gd name="T30" fmla="*/ 114 w 136"/>
                <a:gd name="T31" fmla="*/ 131 h 170"/>
                <a:gd name="T32" fmla="*/ 117 w 136"/>
                <a:gd name="T33" fmla="*/ 116 h 170"/>
                <a:gd name="T34" fmla="*/ 117 w 136"/>
                <a:gd name="T35" fmla="*/ 11 h 170"/>
                <a:gd name="T36" fmla="*/ 117 w 136"/>
                <a:gd name="T37" fmla="*/ 11 h 170"/>
                <a:gd name="T38" fmla="*/ 114 w 136"/>
                <a:gd name="T39" fmla="*/ 3 h 170"/>
                <a:gd name="T40" fmla="*/ 108 w 136"/>
                <a:gd name="T41" fmla="*/ 0 h 170"/>
                <a:gd name="T42" fmla="*/ 136 w 136"/>
                <a:gd name="T43" fmla="*/ 0 h 170"/>
                <a:gd name="T44" fmla="*/ 136 w 136"/>
                <a:gd name="T45" fmla="*/ 0 h 170"/>
                <a:gd name="T46" fmla="*/ 131 w 136"/>
                <a:gd name="T47" fmla="*/ 3 h 170"/>
                <a:gd name="T48" fmla="*/ 131 w 136"/>
                <a:gd name="T49" fmla="*/ 11 h 170"/>
                <a:gd name="T50" fmla="*/ 128 w 136"/>
                <a:gd name="T51" fmla="*/ 114 h 170"/>
                <a:gd name="T52" fmla="*/ 128 w 136"/>
                <a:gd name="T53" fmla="*/ 114 h 170"/>
                <a:gd name="T54" fmla="*/ 128 w 136"/>
                <a:gd name="T55" fmla="*/ 128 h 170"/>
                <a:gd name="T56" fmla="*/ 125 w 136"/>
                <a:gd name="T57" fmla="*/ 139 h 170"/>
                <a:gd name="T58" fmla="*/ 119 w 136"/>
                <a:gd name="T59" fmla="*/ 150 h 170"/>
                <a:gd name="T60" fmla="*/ 111 w 136"/>
                <a:gd name="T61" fmla="*/ 156 h 170"/>
                <a:gd name="T62" fmla="*/ 102 w 136"/>
                <a:gd name="T63" fmla="*/ 162 h 170"/>
                <a:gd name="T64" fmla="*/ 94 w 136"/>
                <a:gd name="T65" fmla="*/ 167 h 170"/>
                <a:gd name="T66" fmla="*/ 71 w 136"/>
                <a:gd name="T67" fmla="*/ 170 h 170"/>
                <a:gd name="T68" fmla="*/ 71 w 136"/>
                <a:gd name="T69" fmla="*/ 170 h 170"/>
                <a:gd name="T70" fmla="*/ 51 w 136"/>
                <a:gd name="T71" fmla="*/ 167 h 170"/>
                <a:gd name="T72" fmla="*/ 40 w 136"/>
                <a:gd name="T73" fmla="*/ 165 h 170"/>
                <a:gd name="T74" fmla="*/ 31 w 136"/>
                <a:gd name="T75" fmla="*/ 159 h 170"/>
                <a:gd name="T76" fmla="*/ 20 w 136"/>
                <a:gd name="T77" fmla="*/ 150 h 170"/>
                <a:gd name="T78" fmla="*/ 14 w 136"/>
                <a:gd name="T79" fmla="*/ 142 h 170"/>
                <a:gd name="T80" fmla="*/ 9 w 136"/>
                <a:gd name="T81" fmla="*/ 128 h 170"/>
                <a:gd name="T82" fmla="*/ 9 w 136"/>
                <a:gd name="T83" fmla="*/ 114 h 170"/>
                <a:gd name="T84" fmla="*/ 9 w 136"/>
                <a:gd name="T85" fmla="*/ 11 h 170"/>
                <a:gd name="T86" fmla="*/ 9 w 136"/>
                <a:gd name="T87" fmla="*/ 11 h 170"/>
                <a:gd name="T88" fmla="*/ 6 w 136"/>
                <a:gd name="T89" fmla="*/ 3 h 170"/>
                <a:gd name="T90" fmla="*/ 0 w 136"/>
                <a:gd name="T91" fmla="*/ 0 h 170"/>
                <a:gd name="T92" fmla="*/ 40 w 136"/>
                <a:gd name="T93" fmla="*/ 0 h 170"/>
                <a:gd name="T94" fmla="*/ 40 w 136"/>
                <a:gd name="T95" fmla="*/ 0 h 170"/>
                <a:gd name="T96" fmla="*/ 34 w 136"/>
                <a:gd name="T97" fmla="*/ 3 h 170"/>
                <a:gd name="T98" fmla="*/ 31 w 136"/>
                <a:gd name="T99" fmla="*/ 11 h 170"/>
                <a:gd name="T100" fmla="*/ 31 w 136"/>
                <a:gd name="T101" fmla="*/ 11 h 17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36" h="170">
                  <a:moveTo>
                    <a:pt x="31" y="11"/>
                  </a:moveTo>
                  <a:lnTo>
                    <a:pt x="31" y="116"/>
                  </a:lnTo>
                  <a:lnTo>
                    <a:pt x="34" y="131"/>
                  </a:lnTo>
                  <a:lnTo>
                    <a:pt x="40" y="142"/>
                  </a:lnTo>
                  <a:lnTo>
                    <a:pt x="46" y="150"/>
                  </a:lnTo>
                  <a:lnTo>
                    <a:pt x="51" y="153"/>
                  </a:lnTo>
                  <a:lnTo>
                    <a:pt x="63" y="156"/>
                  </a:lnTo>
                  <a:lnTo>
                    <a:pt x="74" y="159"/>
                  </a:lnTo>
                  <a:lnTo>
                    <a:pt x="85" y="159"/>
                  </a:lnTo>
                  <a:lnTo>
                    <a:pt x="94" y="156"/>
                  </a:lnTo>
                  <a:lnTo>
                    <a:pt x="102" y="150"/>
                  </a:lnTo>
                  <a:lnTo>
                    <a:pt x="108" y="145"/>
                  </a:lnTo>
                  <a:lnTo>
                    <a:pt x="111" y="139"/>
                  </a:lnTo>
                  <a:lnTo>
                    <a:pt x="114" y="131"/>
                  </a:lnTo>
                  <a:lnTo>
                    <a:pt x="117" y="116"/>
                  </a:lnTo>
                  <a:lnTo>
                    <a:pt x="117" y="11"/>
                  </a:lnTo>
                  <a:lnTo>
                    <a:pt x="114" y="3"/>
                  </a:lnTo>
                  <a:lnTo>
                    <a:pt x="108" y="0"/>
                  </a:lnTo>
                  <a:lnTo>
                    <a:pt x="136" y="0"/>
                  </a:lnTo>
                  <a:lnTo>
                    <a:pt x="131" y="3"/>
                  </a:lnTo>
                  <a:lnTo>
                    <a:pt x="131" y="11"/>
                  </a:lnTo>
                  <a:lnTo>
                    <a:pt x="128" y="114"/>
                  </a:lnTo>
                  <a:lnTo>
                    <a:pt x="128" y="128"/>
                  </a:lnTo>
                  <a:lnTo>
                    <a:pt x="125" y="139"/>
                  </a:lnTo>
                  <a:lnTo>
                    <a:pt x="119" y="150"/>
                  </a:lnTo>
                  <a:lnTo>
                    <a:pt x="111" y="156"/>
                  </a:lnTo>
                  <a:lnTo>
                    <a:pt x="102" y="162"/>
                  </a:lnTo>
                  <a:lnTo>
                    <a:pt x="94" y="167"/>
                  </a:lnTo>
                  <a:lnTo>
                    <a:pt x="71" y="170"/>
                  </a:lnTo>
                  <a:lnTo>
                    <a:pt x="51" y="167"/>
                  </a:lnTo>
                  <a:lnTo>
                    <a:pt x="40" y="165"/>
                  </a:lnTo>
                  <a:lnTo>
                    <a:pt x="31" y="159"/>
                  </a:lnTo>
                  <a:lnTo>
                    <a:pt x="20" y="150"/>
                  </a:lnTo>
                  <a:lnTo>
                    <a:pt x="14" y="142"/>
                  </a:lnTo>
                  <a:lnTo>
                    <a:pt x="9" y="128"/>
                  </a:lnTo>
                  <a:lnTo>
                    <a:pt x="9" y="114"/>
                  </a:lnTo>
                  <a:lnTo>
                    <a:pt x="9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40" y="0"/>
                  </a:lnTo>
                  <a:lnTo>
                    <a:pt x="34" y="3"/>
                  </a:lnTo>
                  <a:lnTo>
                    <a:pt x="31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3022" y="2866"/>
              <a:ext cx="153" cy="173"/>
            </a:xfrm>
            <a:custGeom>
              <a:avLst/>
              <a:gdLst>
                <a:gd name="T0" fmla="*/ 133 w 153"/>
                <a:gd name="T1" fmla="*/ 11 h 173"/>
                <a:gd name="T2" fmla="*/ 133 w 153"/>
                <a:gd name="T3" fmla="*/ 11 h 173"/>
                <a:gd name="T4" fmla="*/ 133 w 153"/>
                <a:gd name="T5" fmla="*/ 3 h 173"/>
                <a:gd name="T6" fmla="*/ 127 w 153"/>
                <a:gd name="T7" fmla="*/ 0 h 173"/>
                <a:gd name="T8" fmla="*/ 153 w 153"/>
                <a:gd name="T9" fmla="*/ 0 h 173"/>
                <a:gd name="T10" fmla="*/ 153 w 153"/>
                <a:gd name="T11" fmla="*/ 0 h 173"/>
                <a:gd name="T12" fmla="*/ 147 w 153"/>
                <a:gd name="T13" fmla="*/ 3 h 173"/>
                <a:gd name="T14" fmla="*/ 147 w 153"/>
                <a:gd name="T15" fmla="*/ 11 h 173"/>
                <a:gd name="T16" fmla="*/ 147 w 153"/>
                <a:gd name="T17" fmla="*/ 173 h 173"/>
                <a:gd name="T18" fmla="*/ 147 w 153"/>
                <a:gd name="T19" fmla="*/ 173 h 173"/>
                <a:gd name="T20" fmla="*/ 88 w 153"/>
                <a:gd name="T21" fmla="*/ 99 h 173"/>
                <a:gd name="T22" fmla="*/ 28 w 153"/>
                <a:gd name="T23" fmla="*/ 25 h 173"/>
                <a:gd name="T24" fmla="*/ 28 w 153"/>
                <a:gd name="T25" fmla="*/ 156 h 173"/>
                <a:gd name="T26" fmla="*/ 28 w 153"/>
                <a:gd name="T27" fmla="*/ 156 h 173"/>
                <a:gd name="T28" fmla="*/ 31 w 153"/>
                <a:gd name="T29" fmla="*/ 165 h 173"/>
                <a:gd name="T30" fmla="*/ 34 w 153"/>
                <a:gd name="T31" fmla="*/ 167 h 173"/>
                <a:gd name="T32" fmla="*/ 8 w 153"/>
                <a:gd name="T33" fmla="*/ 167 h 173"/>
                <a:gd name="T34" fmla="*/ 8 w 153"/>
                <a:gd name="T35" fmla="*/ 167 h 173"/>
                <a:gd name="T36" fmla="*/ 14 w 153"/>
                <a:gd name="T37" fmla="*/ 165 h 173"/>
                <a:gd name="T38" fmla="*/ 14 w 153"/>
                <a:gd name="T39" fmla="*/ 156 h 173"/>
                <a:gd name="T40" fmla="*/ 14 w 153"/>
                <a:gd name="T41" fmla="*/ 20 h 173"/>
                <a:gd name="T42" fmla="*/ 14 w 153"/>
                <a:gd name="T43" fmla="*/ 20 h 173"/>
                <a:gd name="T44" fmla="*/ 14 w 153"/>
                <a:gd name="T45" fmla="*/ 14 h 173"/>
                <a:gd name="T46" fmla="*/ 11 w 153"/>
                <a:gd name="T47" fmla="*/ 8 h 173"/>
                <a:gd name="T48" fmla="*/ 11 w 153"/>
                <a:gd name="T49" fmla="*/ 8 h 173"/>
                <a:gd name="T50" fmla="*/ 8 w 153"/>
                <a:gd name="T51" fmla="*/ 3 h 173"/>
                <a:gd name="T52" fmla="*/ 0 w 153"/>
                <a:gd name="T53" fmla="*/ 0 h 173"/>
                <a:gd name="T54" fmla="*/ 37 w 153"/>
                <a:gd name="T55" fmla="*/ 0 h 173"/>
                <a:gd name="T56" fmla="*/ 133 w 153"/>
                <a:gd name="T57" fmla="*/ 119 h 173"/>
                <a:gd name="T58" fmla="*/ 133 w 153"/>
                <a:gd name="T59" fmla="*/ 11 h 173"/>
                <a:gd name="T60" fmla="*/ 133 w 153"/>
                <a:gd name="T61" fmla="*/ 11 h 17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53" h="173">
                  <a:moveTo>
                    <a:pt x="133" y="11"/>
                  </a:moveTo>
                  <a:lnTo>
                    <a:pt x="133" y="11"/>
                  </a:lnTo>
                  <a:lnTo>
                    <a:pt x="133" y="3"/>
                  </a:lnTo>
                  <a:lnTo>
                    <a:pt x="127" y="0"/>
                  </a:lnTo>
                  <a:lnTo>
                    <a:pt x="153" y="0"/>
                  </a:lnTo>
                  <a:lnTo>
                    <a:pt x="147" y="3"/>
                  </a:lnTo>
                  <a:lnTo>
                    <a:pt x="147" y="11"/>
                  </a:lnTo>
                  <a:lnTo>
                    <a:pt x="147" y="173"/>
                  </a:lnTo>
                  <a:lnTo>
                    <a:pt x="88" y="99"/>
                  </a:lnTo>
                  <a:lnTo>
                    <a:pt x="28" y="25"/>
                  </a:lnTo>
                  <a:lnTo>
                    <a:pt x="28" y="156"/>
                  </a:lnTo>
                  <a:lnTo>
                    <a:pt x="31" y="165"/>
                  </a:lnTo>
                  <a:lnTo>
                    <a:pt x="34" y="167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14" y="156"/>
                  </a:lnTo>
                  <a:lnTo>
                    <a:pt x="14" y="20"/>
                  </a:lnTo>
                  <a:lnTo>
                    <a:pt x="14" y="14"/>
                  </a:lnTo>
                  <a:lnTo>
                    <a:pt x="11" y="8"/>
                  </a:lnTo>
                  <a:lnTo>
                    <a:pt x="8" y="3"/>
                  </a:lnTo>
                  <a:lnTo>
                    <a:pt x="0" y="0"/>
                  </a:lnTo>
                  <a:lnTo>
                    <a:pt x="37" y="0"/>
                  </a:lnTo>
                  <a:lnTo>
                    <a:pt x="133" y="11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3201" y="2866"/>
              <a:ext cx="37" cy="167"/>
            </a:xfrm>
            <a:custGeom>
              <a:avLst/>
              <a:gdLst>
                <a:gd name="T0" fmla="*/ 37 w 37"/>
                <a:gd name="T1" fmla="*/ 0 h 167"/>
                <a:gd name="T2" fmla="*/ 37 w 37"/>
                <a:gd name="T3" fmla="*/ 0 h 167"/>
                <a:gd name="T4" fmla="*/ 31 w 37"/>
                <a:gd name="T5" fmla="*/ 3 h 167"/>
                <a:gd name="T6" fmla="*/ 28 w 37"/>
                <a:gd name="T7" fmla="*/ 11 h 167"/>
                <a:gd name="T8" fmla="*/ 28 w 37"/>
                <a:gd name="T9" fmla="*/ 156 h 167"/>
                <a:gd name="T10" fmla="*/ 28 w 37"/>
                <a:gd name="T11" fmla="*/ 156 h 167"/>
                <a:gd name="T12" fmla="*/ 31 w 37"/>
                <a:gd name="T13" fmla="*/ 165 h 167"/>
                <a:gd name="T14" fmla="*/ 37 w 37"/>
                <a:gd name="T15" fmla="*/ 167 h 167"/>
                <a:gd name="T16" fmla="*/ 0 w 37"/>
                <a:gd name="T17" fmla="*/ 167 h 167"/>
                <a:gd name="T18" fmla="*/ 0 w 37"/>
                <a:gd name="T19" fmla="*/ 167 h 167"/>
                <a:gd name="T20" fmla="*/ 2 w 37"/>
                <a:gd name="T21" fmla="*/ 165 h 167"/>
                <a:gd name="T22" fmla="*/ 5 w 37"/>
                <a:gd name="T23" fmla="*/ 156 h 167"/>
                <a:gd name="T24" fmla="*/ 5 w 37"/>
                <a:gd name="T25" fmla="*/ 11 h 167"/>
                <a:gd name="T26" fmla="*/ 5 w 37"/>
                <a:gd name="T27" fmla="*/ 11 h 167"/>
                <a:gd name="T28" fmla="*/ 2 w 37"/>
                <a:gd name="T29" fmla="*/ 3 h 167"/>
                <a:gd name="T30" fmla="*/ 0 w 37"/>
                <a:gd name="T31" fmla="*/ 0 h 167"/>
                <a:gd name="T32" fmla="*/ 37 w 37"/>
                <a:gd name="T33" fmla="*/ 0 h 167"/>
                <a:gd name="T34" fmla="*/ 37 w 37"/>
                <a:gd name="T35" fmla="*/ 0 h 1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7" h="167">
                  <a:moveTo>
                    <a:pt x="37" y="0"/>
                  </a:moveTo>
                  <a:lnTo>
                    <a:pt x="37" y="0"/>
                  </a:lnTo>
                  <a:lnTo>
                    <a:pt x="31" y="3"/>
                  </a:lnTo>
                  <a:lnTo>
                    <a:pt x="28" y="11"/>
                  </a:lnTo>
                  <a:lnTo>
                    <a:pt x="28" y="156"/>
                  </a:lnTo>
                  <a:lnTo>
                    <a:pt x="31" y="165"/>
                  </a:lnTo>
                  <a:lnTo>
                    <a:pt x="37" y="167"/>
                  </a:lnTo>
                  <a:lnTo>
                    <a:pt x="0" y="167"/>
                  </a:lnTo>
                  <a:lnTo>
                    <a:pt x="2" y="165"/>
                  </a:lnTo>
                  <a:lnTo>
                    <a:pt x="5" y="156"/>
                  </a:lnTo>
                  <a:lnTo>
                    <a:pt x="5" y="11"/>
                  </a:lnTo>
                  <a:lnTo>
                    <a:pt x="2" y="3"/>
                  </a:lnTo>
                  <a:lnTo>
                    <a:pt x="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3249" y="2866"/>
              <a:ext cx="153" cy="173"/>
            </a:xfrm>
            <a:custGeom>
              <a:avLst/>
              <a:gdLst>
                <a:gd name="T0" fmla="*/ 131 w 153"/>
                <a:gd name="T1" fmla="*/ 11 h 173"/>
                <a:gd name="T2" fmla="*/ 131 w 153"/>
                <a:gd name="T3" fmla="*/ 11 h 173"/>
                <a:gd name="T4" fmla="*/ 131 w 153"/>
                <a:gd name="T5" fmla="*/ 3 h 173"/>
                <a:gd name="T6" fmla="*/ 125 w 153"/>
                <a:gd name="T7" fmla="*/ 0 h 173"/>
                <a:gd name="T8" fmla="*/ 153 w 153"/>
                <a:gd name="T9" fmla="*/ 0 h 173"/>
                <a:gd name="T10" fmla="*/ 153 w 153"/>
                <a:gd name="T11" fmla="*/ 0 h 173"/>
                <a:gd name="T12" fmla="*/ 148 w 153"/>
                <a:gd name="T13" fmla="*/ 6 h 173"/>
                <a:gd name="T14" fmla="*/ 142 w 153"/>
                <a:gd name="T15" fmla="*/ 11 h 173"/>
                <a:gd name="T16" fmla="*/ 142 w 153"/>
                <a:gd name="T17" fmla="*/ 11 h 173"/>
                <a:gd name="T18" fmla="*/ 82 w 153"/>
                <a:gd name="T19" fmla="*/ 173 h 173"/>
                <a:gd name="T20" fmla="*/ 82 w 153"/>
                <a:gd name="T21" fmla="*/ 173 h 173"/>
                <a:gd name="T22" fmla="*/ 14 w 153"/>
                <a:gd name="T23" fmla="*/ 11 h 173"/>
                <a:gd name="T24" fmla="*/ 14 w 153"/>
                <a:gd name="T25" fmla="*/ 11 h 173"/>
                <a:gd name="T26" fmla="*/ 8 w 153"/>
                <a:gd name="T27" fmla="*/ 6 h 173"/>
                <a:gd name="T28" fmla="*/ 0 w 153"/>
                <a:gd name="T29" fmla="*/ 0 h 173"/>
                <a:gd name="T30" fmla="*/ 45 w 153"/>
                <a:gd name="T31" fmla="*/ 0 h 173"/>
                <a:gd name="T32" fmla="*/ 45 w 153"/>
                <a:gd name="T33" fmla="*/ 0 h 173"/>
                <a:gd name="T34" fmla="*/ 43 w 153"/>
                <a:gd name="T35" fmla="*/ 3 h 173"/>
                <a:gd name="T36" fmla="*/ 40 w 153"/>
                <a:gd name="T37" fmla="*/ 6 h 173"/>
                <a:gd name="T38" fmla="*/ 43 w 153"/>
                <a:gd name="T39" fmla="*/ 14 h 173"/>
                <a:gd name="T40" fmla="*/ 43 w 153"/>
                <a:gd name="T41" fmla="*/ 14 h 173"/>
                <a:gd name="T42" fmla="*/ 85 w 153"/>
                <a:gd name="T43" fmla="*/ 128 h 173"/>
                <a:gd name="T44" fmla="*/ 85 w 153"/>
                <a:gd name="T45" fmla="*/ 128 h 173"/>
                <a:gd name="T46" fmla="*/ 131 w 153"/>
                <a:gd name="T47" fmla="*/ 11 h 173"/>
                <a:gd name="T48" fmla="*/ 131 w 153"/>
                <a:gd name="T49" fmla="*/ 11 h 1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53" h="173">
                  <a:moveTo>
                    <a:pt x="131" y="11"/>
                  </a:moveTo>
                  <a:lnTo>
                    <a:pt x="131" y="11"/>
                  </a:lnTo>
                  <a:lnTo>
                    <a:pt x="131" y="3"/>
                  </a:lnTo>
                  <a:lnTo>
                    <a:pt x="125" y="0"/>
                  </a:lnTo>
                  <a:lnTo>
                    <a:pt x="153" y="0"/>
                  </a:lnTo>
                  <a:lnTo>
                    <a:pt x="148" y="6"/>
                  </a:lnTo>
                  <a:lnTo>
                    <a:pt x="142" y="11"/>
                  </a:lnTo>
                  <a:lnTo>
                    <a:pt x="82" y="173"/>
                  </a:lnTo>
                  <a:lnTo>
                    <a:pt x="14" y="11"/>
                  </a:lnTo>
                  <a:lnTo>
                    <a:pt x="8" y="6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3" y="3"/>
                  </a:lnTo>
                  <a:lnTo>
                    <a:pt x="40" y="6"/>
                  </a:lnTo>
                  <a:lnTo>
                    <a:pt x="43" y="14"/>
                  </a:lnTo>
                  <a:lnTo>
                    <a:pt x="85" y="128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3411" y="2866"/>
              <a:ext cx="105" cy="167"/>
            </a:xfrm>
            <a:custGeom>
              <a:avLst/>
              <a:gdLst>
                <a:gd name="T0" fmla="*/ 94 w 105"/>
                <a:gd name="T1" fmla="*/ 23 h 167"/>
                <a:gd name="T2" fmla="*/ 94 w 105"/>
                <a:gd name="T3" fmla="*/ 23 h 167"/>
                <a:gd name="T4" fmla="*/ 85 w 105"/>
                <a:gd name="T5" fmla="*/ 14 h 167"/>
                <a:gd name="T6" fmla="*/ 74 w 105"/>
                <a:gd name="T7" fmla="*/ 11 h 167"/>
                <a:gd name="T8" fmla="*/ 74 w 105"/>
                <a:gd name="T9" fmla="*/ 11 h 167"/>
                <a:gd name="T10" fmla="*/ 31 w 105"/>
                <a:gd name="T11" fmla="*/ 11 h 167"/>
                <a:gd name="T12" fmla="*/ 31 w 105"/>
                <a:gd name="T13" fmla="*/ 68 h 167"/>
                <a:gd name="T14" fmla="*/ 71 w 105"/>
                <a:gd name="T15" fmla="*/ 68 h 167"/>
                <a:gd name="T16" fmla="*/ 71 w 105"/>
                <a:gd name="T17" fmla="*/ 68 h 167"/>
                <a:gd name="T18" fmla="*/ 76 w 105"/>
                <a:gd name="T19" fmla="*/ 65 h 167"/>
                <a:gd name="T20" fmla="*/ 79 w 105"/>
                <a:gd name="T21" fmla="*/ 62 h 167"/>
                <a:gd name="T22" fmla="*/ 79 w 105"/>
                <a:gd name="T23" fmla="*/ 88 h 167"/>
                <a:gd name="T24" fmla="*/ 79 w 105"/>
                <a:gd name="T25" fmla="*/ 88 h 167"/>
                <a:gd name="T26" fmla="*/ 76 w 105"/>
                <a:gd name="T27" fmla="*/ 82 h 167"/>
                <a:gd name="T28" fmla="*/ 71 w 105"/>
                <a:gd name="T29" fmla="*/ 82 h 167"/>
                <a:gd name="T30" fmla="*/ 31 w 105"/>
                <a:gd name="T31" fmla="*/ 82 h 167"/>
                <a:gd name="T32" fmla="*/ 31 w 105"/>
                <a:gd name="T33" fmla="*/ 153 h 167"/>
                <a:gd name="T34" fmla="*/ 31 w 105"/>
                <a:gd name="T35" fmla="*/ 153 h 167"/>
                <a:gd name="T36" fmla="*/ 59 w 105"/>
                <a:gd name="T37" fmla="*/ 156 h 167"/>
                <a:gd name="T38" fmla="*/ 59 w 105"/>
                <a:gd name="T39" fmla="*/ 156 h 167"/>
                <a:gd name="T40" fmla="*/ 76 w 105"/>
                <a:gd name="T41" fmla="*/ 156 h 167"/>
                <a:gd name="T42" fmla="*/ 88 w 105"/>
                <a:gd name="T43" fmla="*/ 153 h 167"/>
                <a:gd name="T44" fmla="*/ 96 w 105"/>
                <a:gd name="T45" fmla="*/ 148 h 167"/>
                <a:gd name="T46" fmla="*/ 105 w 105"/>
                <a:gd name="T47" fmla="*/ 139 h 167"/>
                <a:gd name="T48" fmla="*/ 99 w 105"/>
                <a:gd name="T49" fmla="*/ 167 h 167"/>
                <a:gd name="T50" fmla="*/ 0 w 105"/>
                <a:gd name="T51" fmla="*/ 167 h 167"/>
                <a:gd name="T52" fmla="*/ 0 w 105"/>
                <a:gd name="T53" fmla="*/ 167 h 167"/>
                <a:gd name="T54" fmla="*/ 5 w 105"/>
                <a:gd name="T55" fmla="*/ 165 h 167"/>
                <a:gd name="T56" fmla="*/ 8 w 105"/>
                <a:gd name="T57" fmla="*/ 156 h 167"/>
                <a:gd name="T58" fmla="*/ 8 w 105"/>
                <a:gd name="T59" fmla="*/ 11 h 167"/>
                <a:gd name="T60" fmla="*/ 8 w 105"/>
                <a:gd name="T61" fmla="*/ 11 h 167"/>
                <a:gd name="T62" fmla="*/ 5 w 105"/>
                <a:gd name="T63" fmla="*/ 3 h 167"/>
                <a:gd name="T64" fmla="*/ 0 w 105"/>
                <a:gd name="T65" fmla="*/ 0 h 167"/>
                <a:gd name="T66" fmla="*/ 94 w 105"/>
                <a:gd name="T67" fmla="*/ 0 h 167"/>
                <a:gd name="T68" fmla="*/ 94 w 105"/>
                <a:gd name="T69" fmla="*/ 23 h 167"/>
                <a:gd name="T70" fmla="*/ 94 w 105"/>
                <a:gd name="T71" fmla="*/ 23 h 1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5" h="167">
                  <a:moveTo>
                    <a:pt x="94" y="23"/>
                  </a:moveTo>
                  <a:lnTo>
                    <a:pt x="94" y="23"/>
                  </a:lnTo>
                  <a:lnTo>
                    <a:pt x="85" y="14"/>
                  </a:lnTo>
                  <a:lnTo>
                    <a:pt x="74" y="11"/>
                  </a:lnTo>
                  <a:lnTo>
                    <a:pt x="31" y="11"/>
                  </a:lnTo>
                  <a:lnTo>
                    <a:pt x="31" y="68"/>
                  </a:lnTo>
                  <a:lnTo>
                    <a:pt x="71" y="68"/>
                  </a:lnTo>
                  <a:lnTo>
                    <a:pt x="76" y="65"/>
                  </a:lnTo>
                  <a:lnTo>
                    <a:pt x="79" y="62"/>
                  </a:lnTo>
                  <a:lnTo>
                    <a:pt x="79" y="88"/>
                  </a:lnTo>
                  <a:lnTo>
                    <a:pt x="76" y="82"/>
                  </a:lnTo>
                  <a:lnTo>
                    <a:pt x="71" y="82"/>
                  </a:lnTo>
                  <a:lnTo>
                    <a:pt x="31" y="82"/>
                  </a:lnTo>
                  <a:lnTo>
                    <a:pt x="31" y="153"/>
                  </a:lnTo>
                  <a:lnTo>
                    <a:pt x="59" y="156"/>
                  </a:lnTo>
                  <a:lnTo>
                    <a:pt x="76" y="156"/>
                  </a:lnTo>
                  <a:lnTo>
                    <a:pt x="88" y="153"/>
                  </a:lnTo>
                  <a:lnTo>
                    <a:pt x="96" y="148"/>
                  </a:lnTo>
                  <a:lnTo>
                    <a:pt x="105" y="139"/>
                  </a:lnTo>
                  <a:lnTo>
                    <a:pt x="99" y="167"/>
                  </a:lnTo>
                  <a:lnTo>
                    <a:pt x="0" y="167"/>
                  </a:lnTo>
                  <a:lnTo>
                    <a:pt x="5" y="165"/>
                  </a:lnTo>
                  <a:lnTo>
                    <a:pt x="8" y="156"/>
                  </a:lnTo>
                  <a:lnTo>
                    <a:pt x="8" y="11"/>
                  </a:lnTo>
                  <a:lnTo>
                    <a:pt x="5" y="3"/>
                  </a:lnTo>
                  <a:lnTo>
                    <a:pt x="0" y="0"/>
                  </a:lnTo>
                  <a:lnTo>
                    <a:pt x="94" y="0"/>
                  </a:lnTo>
                  <a:lnTo>
                    <a:pt x="94" y="2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" name="Freeform 22"/>
            <p:cNvSpPr>
              <a:spLocks noEditPoints="1"/>
            </p:cNvSpPr>
            <p:nvPr/>
          </p:nvSpPr>
          <p:spPr bwMode="auto">
            <a:xfrm>
              <a:off x="3527" y="2866"/>
              <a:ext cx="145" cy="167"/>
            </a:xfrm>
            <a:custGeom>
              <a:avLst/>
              <a:gdLst>
                <a:gd name="T0" fmla="*/ 68 w 145"/>
                <a:gd name="T1" fmla="*/ 82 h 167"/>
                <a:gd name="T2" fmla="*/ 85 w 145"/>
                <a:gd name="T3" fmla="*/ 91 h 167"/>
                <a:gd name="T4" fmla="*/ 94 w 145"/>
                <a:gd name="T5" fmla="*/ 102 h 167"/>
                <a:gd name="T6" fmla="*/ 120 w 145"/>
                <a:gd name="T7" fmla="*/ 145 h 167"/>
                <a:gd name="T8" fmla="*/ 131 w 145"/>
                <a:gd name="T9" fmla="*/ 159 h 167"/>
                <a:gd name="T10" fmla="*/ 145 w 145"/>
                <a:gd name="T11" fmla="*/ 167 h 167"/>
                <a:gd name="T12" fmla="*/ 120 w 145"/>
                <a:gd name="T13" fmla="*/ 167 h 167"/>
                <a:gd name="T14" fmla="*/ 108 w 145"/>
                <a:gd name="T15" fmla="*/ 165 h 167"/>
                <a:gd name="T16" fmla="*/ 100 w 145"/>
                <a:gd name="T17" fmla="*/ 156 h 167"/>
                <a:gd name="T18" fmla="*/ 71 w 145"/>
                <a:gd name="T19" fmla="*/ 111 h 167"/>
                <a:gd name="T20" fmla="*/ 54 w 145"/>
                <a:gd name="T21" fmla="*/ 91 h 167"/>
                <a:gd name="T22" fmla="*/ 46 w 145"/>
                <a:gd name="T23" fmla="*/ 91 h 167"/>
                <a:gd name="T24" fmla="*/ 32 w 145"/>
                <a:gd name="T25" fmla="*/ 156 h 167"/>
                <a:gd name="T26" fmla="*/ 34 w 145"/>
                <a:gd name="T27" fmla="*/ 165 h 167"/>
                <a:gd name="T28" fmla="*/ 0 w 145"/>
                <a:gd name="T29" fmla="*/ 167 h 167"/>
                <a:gd name="T30" fmla="*/ 6 w 145"/>
                <a:gd name="T31" fmla="*/ 165 h 167"/>
                <a:gd name="T32" fmla="*/ 9 w 145"/>
                <a:gd name="T33" fmla="*/ 11 h 167"/>
                <a:gd name="T34" fmla="*/ 6 w 145"/>
                <a:gd name="T35" fmla="*/ 3 h 167"/>
                <a:gd name="T36" fmla="*/ 49 w 145"/>
                <a:gd name="T37" fmla="*/ 0 h 167"/>
                <a:gd name="T38" fmla="*/ 66 w 145"/>
                <a:gd name="T39" fmla="*/ 0 h 167"/>
                <a:gd name="T40" fmla="*/ 88 w 145"/>
                <a:gd name="T41" fmla="*/ 8 h 167"/>
                <a:gd name="T42" fmla="*/ 103 w 145"/>
                <a:gd name="T43" fmla="*/ 20 h 167"/>
                <a:gd name="T44" fmla="*/ 108 w 145"/>
                <a:gd name="T45" fmla="*/ 40 h 167"/>
                <a:gd name="T46" fmla="*/ 108 w 145"/>
                <a:gd name="T47" fmla="*/ 51 h 167"/>
                <a:gd name="T48" fmla="*/ 100 w 145"/>
                <a:gd name="T49" fmla="*/ 65 h 167"/>
                <a:gd name="T50" fmla="*/ 83 w 145"/>
                <a:gd name="T51" fmla="*/ 79 h 167"/>
                <a:gd name="T52" fmla="*/ 68 w 145"/>
                <a:gd name="T53" fmla="*/ 82 h 167"/>
                <a:gd name="T54" fmla="*/ 32 w 145"/>
                <a:gd name="T55" fmla="*/ 77 h 167"/>
                <a:gd name="T56" fmla="*/ 46 w 145"/>
                <a:gd name="T57" fmla="*/ 77 h 167"/>
                <a:gd name="T58" fmla="*/ 60 w 145"/>
                <a:gd name="T59" fmla="*/ 77 h 167"/>
                <a:gd name="T60" fmla="*/ 77 w 145"/>
                <a:gd name="T61" fmla="*/ 65 h 167"/>
                <a:gd name="T62" fmla="*/ 83 w 145"/>
                <a:gd name="T63" fmla="*/ 51 h 167"/>
                <a:gd name="T64" fmla="*/ 83 w 145"/>
                <a:gd name="T65" fmla="*/ 42 h 167"/>
                <a:gd name="T66" fmla="*/ 77 w 145"/>
                <a:gd name="T67" fmla="*/ 20 h 167"/>
                <a:gd name="T68" fmla="*/ 60 w 145"/>
                <a:gd name="T69" fmla="*/ 11 h 167"/>
                <a:gd name="T70" fmla="*/ 49 w 145"/>
                <a:gd name="T71" fmla="*/ 8 h 167"/>
                <a:gd name="T72" fmla="*/ 32 w 145"/>
                <a:gd name="T73" fmla="*/ 11 h 1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45" h="167">
                  <a:moveTo>
                    <a:pt x="68" y="82"/>
                  </a:moveTo>
                  <a:lnTo>
                    <a:pt x="68" y="82"/>
                  </a:lnTo>
                  <a:lnTo>
                    <a:pt x="77" y="85"/>
                  </a:lnTo>
                  <a:lnTo>
                    <a:pt x="85" y="91"/>
                  </a:lnTo>
                  <a:lnTo>
                    <a:pt x="94" y="102"/>
                  </a:lnTo>
                  <a:lnTo>
                    <a:pt x="108" y="125"/>
                  </a:lnTo>
                  <a:lnTo>
                    <a:pt x="120" y="145"/>
                  </a:lnTo>
                  <a:lnTo>
                    <a:pt x="131" y="159"/>
                  </a:lnTo>
                  <a:lnTo>
                    <a:pt x="139" y="165"/>
                  </a:lnTo>
                  <a:lnTo>
                    <a:pt x="145" y="167"/>
                  </a:lnTo>
                  <a:lnTo>
                    <a:pt x="120" y="167"/>
                  </a:lnTo>
                  <a:lnTo>
                    <a:pt x="114" y="167"/>
                  </a:lnTo>
                  <a:lnTo>
                    <a:pt x="108" y="165"/>
                  </a:lnTo>
                  <a:lnTo>
                    <a:pt x="100" y="156"/>
                  </a:lnTo>
                  <a:lnTo>
                    <a:pt x="71" y="111"/>
                  </a:lnTo>
                  <a:lnTo>
                    <a:pt x="60" y="96"/>
                  </a:lnTo>
                  <a:lnTo>
                    <a:pt x="54" y="91"/>
                  </a:lnTo>
                  <a:lnTo>
                    <a:pt x="46" y="91"/>
                  </a:lnTo>
                  <a:lnTo>
                    <a:pt x="32" y="91"/>
                  </a:lnTo>
                  <a:lnTo>
                    <a:pt x="32" y="156"/>
                  </a:lnTo>
                  <a:lnTo>
                    <a:pt x="34" y="165"/>
                  </a:lnTo>
                  <a:lnTo>
                    <a:pt x="37" y="167"/>
                  </a:lnTo>
                  <a:lnTo>
                    <a:pt x="0" y="167"/>
                  </a:lnTo>
                  <a:lnTo>
                    <a:pt x="6" y="165"/>
                  </a:lnTo>
                  <a:lnTo>
                    <a:pt x="9" y="156"/>
                  </a:lnTo>
                  <a:lnTo>
                    <a:pt x="9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49" y="0"/>
                  </a:lnTo>
                  <a:lnTo>
                    <a:pt x="66" y="0"/>
                  </a:lnTo>
                  <a:lnTo>
                    <a:pt x="77" y="3"/>
                  </a:lnTo>
                  <a:lnTo>
                    <a:pt x="88" y="8"/>
                  </a:lnTo>
                  <a:lnTo>
                    <a:pt x="97" y="14"/>
                  </a:lnTo>
                  <a:lnTo>
                    <a:pt x="103" y="20"/>
                  </a:lnTo>
                  <a:lnTo>
                    <a:pt x="105" y="28"/>
                  </a:lnTo>
                  <a:lnTo>
                    <a:pt x="108" y="40"/>
                  </a:lnTo>
                  <a:lnTo>
                    <a:pt x="108" y="51"/>
                  </a:lnTo>
                  <a:lnTo>
                    <a:pt x="105" y="60"/>
                  </a:lnTo>
                  <a:lnTo>
                    <a:pt x="100" y="65"/>
                  </a:lnTo>
                  <a:lnTo>
                    <a:pt x="94" y="71"/>
                  </a:lnTo>
                  <a:lnTo>
                    <a:pt x="83" y="79"/>
                  </a:lnTo>
                  <a:lnTo>
                    <a:pt x="68" y="82"/>
                  </a:lnTo>
                  <a:close/>
                  <a:moveTo>
                    <a:pt x="32" y="11"/>
                  </a:moveTo>
                  <a:lnTo>
                    <a:pt x="32" y="77"/>
                  </a:lnTo>
                  <a:lnTo>
                    <a:pt x="46" y="77"/>
                  </a:lnTo>
                  <a:lnTo>
                    <a:pt x="60" y="77"/>
                  </a:lnTo>
                  <a:lnTo>
                    <a:pt x="71" y="68"/>
                  </a:lnTo>
                  <a:lnTo>
                    <a:pt x="77" y="65"/>
                  </a:lnTo>
                  <a:lnTo>
                    <a:pt x="80" y="57"/>
                  </a:lnTo>
                  <a:lnTo>
                    <a:pt x="83" y="51"/>
                  </a:lnTo>
                  <a:lnTo>
                    <a:pt x="83" y="42"/>
                  </a:lnTo>
                  <a:lnTo>
                    <a:pt x="83" y="31"/>
                  </a:lnTo>
                  <a:lnTo>
                    <a:pt x="77" y="20"/>
                  </a:lnTo>
                  <a:lnTo>
                    <a:pt x="66" y="11"/>
                  </a:lnTo>
                  <a:lnTo>
                    <a:pt x="60" y="11"/>
                  </a:lnTo>
                  <a:lnTo>
                    <a:pt x="49" y="8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3672" y="2863"/>
              <a:ext cx="102" cy="173"/>
            </a:xfrm>
            <a:custGeom>
              <a:avLst/>
              <a:gdLst>
                <a:gd name="T0" fmla="*/ 102 w 102"/>
                <a:gd name="T1" fmla="*/ 122 h 173"/>
                <a:gd name="T2" fmla="*/ 97 w 102"/>
                <a:gd name="T3" fmla="*/ 142 h 173"/>
                <a:gd name="T4" fmla="*/ 85 w 102"/>
                <a:gd name="T5" fmla="*/ 159 h 173"/>
                <a:gd name="T6" fmla="*/ 68 w 102"/>
                <a:gd name="T7" fmla="*/ 170 h 173"/>
                <a:gd name="T8" fmla="*/ 48 w 102"/>
                <a:gd name="T9" fmla="*/ 173 h 173"/>
                <a:gd name="T10" fmla="*/ 34 w 102"/>
                <a:gd name="T11" fmla="*/ 170 h 173"/>
                <a:gd name="T12" fmla="*/ 3 w 102"/>
                <a:gd name="T13" fmla="*/ 159 h 173"/>
                <a:gd name="T14" fmla="*/ 0 w 102"/>
                <a:gd name="T15" fmla="*/ 122 h 173"/>
                <a:gd name="T16" fmla="*/ 14 w 102"/>
                <a:gd name="T17" fmla="*/ 148 h 173"/>
                <a:gd name="T18" fmla="*/ 37 w 102"/>
                <a:gd name="T19" fmla="*/ 162 h 173"/>
                <a:gd name="T20" fmla="*/ 46 w 102"/>
                <a:gd name="T21" fmla="*/ 162 h 173"/>
                <a:gd name="T22" fmla="*/ 63 w 102"/>
                <a:gd name="T23" fmla="*/ 159 h 173"/>
                <a:gd name="T24" fmla="*/ 74 w 102"/>
                <a:gd name="T25" fmla="*/ 151 h 173"/>
                <a:gd name="T26" fmla="*/ 80 w 102"/>
                <a:gd name="T27" fmla="*/ 131 h 173"/>
                <a:gd name="T28" fmla="*/ 80 w 102"/>
                <a:gd name="T29" fmla="*/ 122 h 173"/>
                <a:gd name="T30" fmla="*/ 68 w 102"/>
                <a:gd name="T31" fmla="*/ 105 h 173"/>
                <a:gd name="T32" fmla="*/ 37 w 102"/>
                <a:gd name="T33" fmla="*/ 88 h 173"/>
                <a:gd name="T34" fmla="*/ 23 w 102"/>
                <a:gd name="T35" fmla="*/ 80 h 173"/>
                <a:gd name="T36" fmla="*/ 3 w 102"/>
                <a:gd name="T37" fmla="*/ 57 h 173"/>
                <a:gd name="T38" fmla="*/ 3 w 102"/>
                <a:gd name="T39" fmla="*/ 43 h 173"/>
                <a:gd name="T40" fmla="*/ 6 w 102"/>
                <a:gd name="T41" fmla="*/ 26 h 173"/>
                <a:gd name="T42" fmla="*/ 20 w 102"/>
                <a:gd name="T43" fmla="*/ 11 h 173"/>
                <a:gd name="T44" fmla="*/ 54 w 102"/>
                <a:gd name="T45" fmla="*/ 0 h 173"/>
                <a:gd name="T46" fmla="*/ 71 w 102"/>
                <a:gd name="T47" fmla="*/ 3 h 173"/>
                <a:gd name="T48" fmla="*/ 88 w 102"/>
                <a:gd name="T49" fmla="*/ 9 h 173"/>
                <a:gd name="T50" fmla="*/ 91 w 102"/>
                <a:gd name="T51" fmla="*/ 43 h 173"/>
                <a:gd name="T52" fmla="*/ 77 w 102"/>
                <a:gd name="T53" fmla="*/ 23 h 173"/>
                <a:gd name="T54" fmla="*/ 57 w 102"/>
                <a:gd name="T55" fmla="*/ 11 h 173"/>
                <a:gd name="T56" fmla="*/ 48 w 102"/>
                <a:gd name="T57" fmla="*/ 11 h 173"/>
                <a:gd name="T58" fmla="*/ 29 w 102"/>
                <a:gd name="T59" fmla="*/ 20 h 173"/>
                <a:gd name="T60" fmla="*/ 23 w 102"/>
                <a:gd name="T61" fmla="*/ 37 h 173"/>
                <a:gd name="T62" fmla="*/ 23 w 102"/>
                <a:gd name="T63" fmla="*/ 45 h 173"/>
                <a:gd name="T64" fmla="*/ 40 w 102"/>
                <a:gd name="T65" fmla="*/ 63 h 173"/>
                <a:gd name="T66" fmla="*/ 57 w 102"/>
                <a:gd name="T67" fmla="*/ 68 h 173"/>
                <a:gd name="T68" fmla="*/ 88 w 102"/>
                <a:gd name="T69" fmla="*/ 88 h 173"/>
                <a:gd name="T70" fmla="*/ 100 w 102"/>
                <a:gd name="T71" fmla="*/ 102 h 173"/>
                <a:gd name="T72" fmla="*/ 102 w 102"/>
                <a:gd name="T73" fmla="*/ 122 h 17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2" h="173">
                  <a:moveTo>
                    <a:pt x="102" y="122"/>
                  </a:moveTo>
                  <a:lnTo>
                    <a:pt x="102" y="122"/>
                  </a:lnTo>
                  <a:lnTo>
                    <a:pt x="102" y="134"/>
                  </a:lnTo>
                  <a:lnTo>
                    <a:pt x="97" y="142"/>
                  </a:lnTo>
                  <a:lnTo>
                    <a:pt x="91" y="151"/>
                  </a:lnTo>
                  <a:lnTo>
                    <a:pt x="85" y="159"/>
                  </a:lnTo>
                  <a:lnTo>
                    <a:pt x="77" y="165"/>
                  </a:lnTo>
                  <a:lnTo>
                    <a:pt x="68" y="170"/>
                  </a:lnTo>
                  <a:lnTo>
                    <a:pt x="57" y="173"/>
                  </a:lnTo>
                  <a:lnTo>
                    <a:pt x="48" y="173"/>
                  </a:lnTo>
                  <a:lnTo>
                    <a:pt x="34" y="170"/>
                  </a:lnTo>
                  <a:lnTo>
                    <a:pt x="20" y="168"/>
                  </a:lnTo>
                  <a:lnTo>
                    <a:pt x="3" y="159"/>
                  </a:lnTo>
                  <a:lnTo>
                    <a:pt x="0" y="122"/>
                  </a:lnTo>
                  <a:lnTo>
                    <a:pt x="6" y="136"/>
                  </a:lnTo>
                  <a:lnTo>
                    <a:pt x="14" y="148"/>
                  </a:lnTo>
                  <a:lnTo>
                    <a:pt x="29" y="159"/>
                  </a:lnTo>
                  <a:lnTo>
                    <a:pt x="37" y="162"/>
                  </a:lnTo>
                  <a:lnTo>
                    <a:pt x="46" y="162"/>
                  </a:lnTo>
                  <a:lnTo>
                    <a:pt x="54" y="162"/>
                  </a:lnTo>
                  <a:lnTo>
                    <a:pt x="63" y="159"/>
                  </a:lnTo>
                  <a:lnTo>
                    <a:pt x="68" y="156"/>
                  </a:lnTo>
                  <a:lnTo>
                    <a:pt x="74" y="151"/>
                  </a:lnTo>
                  <a:lnTo>
                    <a:pt x="80" y="139"/>
                  </a:lnTo>
                  <a:lnTo>
                    <a:pt x="80" y="131"/>
                  </a:lnTo>
                  <a:lnTo>
                    <a:pt x="80" y="122"/>
                  </a:lnTo>
                  <a:lnTo>
                    <a:pt x="77" y="114"/>
                  </a:lnTo>
                  <a:lnTo>
                    <a:pt x="68" y="105"/>
                  </a:lnTo>
                  <a:lnTo>
                    <a:pt x="54" y="97"/>
                  </a:lnTo>
                  <a:lnTo>
                    <a:pt x="37" y="88"/>
                  </a:lnTo>
                  <a:lnTo>
                    <a:pt x="23" y="80"/>
                  </a:lnTo>
                  <a:lnTo>
                    <a:pt x="11" y="68"/>
                  </a:lnTo>
                  <a:lnTo>
                    <a:pt x="3" y="57"/>
                  </a:lnTo>
                  <a:lnTo>
                    <a:pt x="3" y="43"/>
                  </a:lnTo>
                  <a:lnTo>
                    <a:pt x="3" y="34"/>
                  </a:lnTo>
                  <a:lnTo>
                    <a:pt x="6" y="26"/>
                  </a:lnTo>
                  <a:lnTo>
                    <a:pt x="11" y="17"/>
                  </a:lnTo>
                  <a:lnTo>
                    <a:pt x="20" y="11"/>
                  </a:lnTo>
                  <a:lnTo>
                    <a:pt x="34" y="3"/>
                  </a:lnTo>
                  <a:lnTo>
                    <a:pt x="54" y="0"/>
                  </a:lnTo>
                  <a:lnTo>
                    <a:pt x="71" y="3"/>
                  </a:lnTo>
                  <a:lnTo>
                    <a:pt x="80" y="6"/>
                  </a:lnTo>
                  <a:lnTo>
                    <a:pt x="88" y="9"/>
                  </a:lnTo>
                  <a:lnTo>
                    <a:pt x="91" y="43"/>
                  </a:lnTo>
                  <a:lnTo>
                    <a:pt x="85" y="31"/>
                  </a:lnTo>
                  <a:lnTo>
                    <a:pt x="77" y="23"/>
                  </a:lnTo>
                  <a:lnTo>
                    <a:pt x="65" y="14"/>
                  </a:lnTo>
                  <a:lnTo>
                    <a:pt x="57" y="11"/>
                  </a:lnTo>
                  <a:lnTo>
                    <a:pt x="48" y="11"/>
                  </a:lnTo>
                  <a:lnTo>
                    <a:pt x="37" y="11"/>
                  </a:lnTo>
                  <a:lnTo>
                    <a:pt x="29" y="20"/>
                  </a:lnTo>
                  <a:lnTo>
                    <a:pt x="23" y="28"/>
                  </a:lnTo>
                  <a:lnTo>
                    <a:pt x="23" y="37"/>
                  </a:lnTo>
                  <a:lnTo>
                    <a:pt x="23" y="45"/>
                  </a:lnTo>
                  <a:lnTo>
                    <a:pt x="31" y="54"/>
                  </a:lnTo>
                  <a:lnTo>
                    <a:pt x="40" y="63"/>
                  </a:lnTo>
                  <a:lnTo>
                    <a:pt x="57" y="68"/>
                  </a:lnTo>
                  <a:lnTo>
                    <a:pt x="74" y="77"/>
                  </a:lnTo>
                  <a:lnTo>
                    <a:pt x="88" y="88"/>
                  </a:lnTo>
                  <a:lnTo>
                    <a:pt x="94" y="94"/>
                  </a:lnTo>
                  <a:lnTo>
                    <a:pt x="100" y="102"/>
                  </a:lnTo>
                  <a:lnTo>
                    <a:pt x="102" y="111"/>
                  </a:lnTo>
                  <a:lnTo>
                    <a:pt x="102" y="1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3791" y="2866"/>
              <a:ext cx="37" cy="167"/>
            </a:xfrm>
            <a:custGeom>
              <a:avLst/>
              <a:gdLst>
                <a:gd name="T0" fmla="*/ 37 w 37"/>
                <a:gd name="T1" fmla="*/ 0 h 167"/>
                <a:gd name="T2" fmla="*/ 37 w 37"/>
                <a:gd name="T3" fmla="*/ 0 h 167"/>
                <a:gd name="T4" fmla="*/ 32 w 37"/>
                <a:gd name="T5" fmla="*/ 3 h 167"/>
                <a:gd name="T6" fmla="*/ 29 w 37"/>
                <a:gd name="T7" fmla="*/ 11 h 167"/>
                <a:gd name="T8" fmla="*/ 29 w 37"/>
                <a:gd name="T9" fmla="*/ 156 h 167"/>
                <a:gd name="T10" fmla="*/ 29 w 37"/>
                <a:gd name="T11" fmla="*/ 156 h 167"/>
                <a:gd name="T12" fmla="*/ 32 w 37"/>
                <a:gd name="T13" fmla="*/ 165 h 167"/>
                <a:gd name="T14" fmla="*/ 37 w 37"/>
                <a:gd name="T15" fmla="*/ 167 h 167"/>
                <a:gd name="T16" fmla="*/ 0 w 37"/>
                <a:gd name="T17" fmla="*/ 167 h 167"/>
                <a:gd name="T18" fmla="*/ 0 w 37"/>
                <a:gd name="T19" fmla="*/ 167 h 167"/>
                <a:gd name="T20" fmla="*/ 3 w 37"/>
                <a:gd name="T21" fmla="*/ 165 h 167"/>
                <a:gd name="T22" fmla="*/ 6 w 37"/>
                <a:gd name="T23" fmla="*/ 156 h 167"/>
                <a:gd name="T24" fmla="*/ 6 w 37"/>
                <a:gd name="T25" fmla="*/ 11 h 167"/>
                <a:gd name="T26" fmla="*/ 6 w 37"/>
                <a:gd name="T27" fmla="*/ 11 h 167"/>
                <a:gd name="T28" fmla="*/ 3 w 37"/>
                <a:gd name="T29" fmla="*/ 3 h 167"/>
                <a:gd name="T30" fmla="*/ 0 w 37"/>
                <a:gd name="T31" fmla="*/ 0 h 167"/>
                <a:gd name="T32" fmla="*/ 37 w 37"/>
                <a:gd name="T33" fmla="*/ 0 h 167"/>
                <a:gd name="T34" fmla="*/ 37 w 37"/>
                <a:gd name="T35" fmla="*/ 0 h 1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7" h="167">
                  <a:moveTo>
                    <a:pt x="37" y="0"/>
                  </a:moveTo>
                  <a:lnTo>
                    <a:pt x="37" y="0"/>
                  </a:lnTo>
                  <a:lnTo>
                    <a:pt x="32" y="3"/>
                  </a:lnTo>
                  <a:lnTo>
                    <a:pt x="29" y="11"/>
                  </a:lnTo>
                  <a:lnTo>
                    <a:pt x="29" y="156"/>
                  </a:lnTo>
                  <a:lnTo>
                    <a:pt x="32" y="165"/>
                  </a:lnTo>
                  <a:lnTo>
                    <a:pt x="37" y="167"/>
                  </a:lnTo>
                  <a:lnTo>
                    <a:pt x="0" y="167"/>
                  </a:lnTo>
                  <a:lnTo>
                    <a:pt x="3" y="165"/>
                  </a:lnTo>
                  <a:lnTo>
                    <a:pt x="6" y="156"/>
                  </a:lnTo>
                  <a:lnTo>
                    <a:pt x="6" y="11"/>
                  </a:lnTo>
                  <a:lnTo>
                    <a:pt x="3" y="3"/>
                  </a:lnTo>
                  <a:lnTo>
                    <a:pt x="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3840" y="2866"/>
              <a:ext cx="130" cy="167"/>
            </a:xfrm>
            <a:custGeom>
              <a:avLst/>
              <a:gdLst>
                <a:gd name="T0" fmla="*/ 79 w 130"/>
                <a:gd name="T1" fmla="*/ 11 h 167"/>
                <a:gd name="T2" fmla="*/ 79 w 130"/>
                <a:gd name="T3" fmla="*/ 156 h 167"/>
                <a:gd name="T4" fmla="*/ 79 w 130"/>
                <a:gd name="T5" fmla="*/ 156 h 167"/>
                <a:gd name="T6" fmla="*/ 79 w 130"/>
                <a:gd name="T7" fmla="*/ 165 h 167"/>
                <a:gd name="T8" fmla="*/ 85 w 130"/>
                <a:gd name="T9" fmla="*/ 167 h 167"/>
                <a:gd name="T10" fmla="*/ 48 w 130"/>
                <a:gd name="T11" fmla="*/ 167 h 167"/>
                <a:gd name="T12" fmla="*/ 48 w 130"/>
                <a:gd name="T13" fmla="*/ 167 h 167"/>
                <a:gd name="T14" fmla="*/ 54 w 130"/>
                <a:gd name="T15" fmla="*/ 165 h 167"/>
                <a:gd name="T16" fmla="*/ 54 w 130"/>
                <a:gd name="T17" fmla="*/ 156 h 167"/>
                <a:gd name="T18" fmla="*/ 54 w 130"/>
                <a:gd name="T19" fmla="*/ 11 h 167"/>
                <a:gd name="T20" fmla="*/ 54 w 130"/>
                <a:gd name="T21" fmla="*/ 11 h 167"/>
                <a:gd name="T22" fmla="*/ 14 w 130"/>
                <a:gd name="T23" fmla="*/ 14 h 167"/>
                <a:gd name="T24" fmla="*/ 14 w 130"/>
                <a:gd name="T25" fmla="*/ 14 h 167"/>
                <a:gd name="T26" fmla="*/ 11 w 130"/>
                <a:gd name="T27" fmla="*/ 14 h 167"/>
                <a:gd name="T28" fmla="*/ 5 w 130"/>
                <a:gd name="T29" fmla="*/ 17 h 167"/>
                <a:gd name="T30" fmla="*/ 0 w 130"/>
                <a:gd name="T31" fmla="*/ 23 h 167"/>
                <a:gd name="T32" fmla="*/ 0 w 130"/>
                <a:gd name="T33" fmla="*/ 0 h 167"/>
                <a:gd name="T34" fmla="*/ 130 w 130"/>
                <a:gd name="T35" fmla="*/ 0 h 167"/>
                <a:gd name="T36" fmla="*/ 130 w 130"/>
                <a:gd name="T37" fmla="*/ 23 h 167"/>
                <a:gd name="T38" fmla="*/ 130 w 130"/>
                <a:gd name="T39" fmla="*/ 23 h 167"/>
                <a:gd name="T40" fmla="*/ 128 w 130"/>
                <a:gd name="T41" fmla="*/ 17 h 167"/>
                <a:gd name="T42" fmla="*/ 119 w 130"/>
                <a:gd name="T43" fmla="*/ 14 h 167"/>
                <a:gd name="T44" fmla="*/ 119 w 130"/>
                <a:gd name="T45" fmla="*/ 14 h 167"/>
                <a:gd name="T46" fmla="*/ 79 w 130"/>
                <a:gd name="T47" fmla="*/ 11 h 167"/>
                <a:gd name="T48" fmla="*/ 79 w 130"/>
                <a:gd name="T49" fmla="*/ 11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30" h="167">
                  <a:moveTo>
                    <a:pt x="79" y="11"/>
                  </a:moveTo>
                  <a:lnTo>
                    <a:pt x="79" y="156"/>
                  </a:lnTo>
                  <a:lnTo>
                    <a:pt x="79" y="165"/>
                  </a:lnTo>
                  <a:lnTo>
                    <a:pt x="85" y="167"/>
                  </a:lnTo>
                  <a:lnTo>
                    <a:pt x="48" y="167"/>
                  </a:lnTo>
                  <a:lnTo>
                    <a:pt x="54" y="165"/>
                  </a:lnTo>
                  <a:lnTo>
                    <a:pt x="54" y="156"/>
                  </a:lnTo>
                  <a:lnTo>
                    <a:pt x="54" y="11"/>
                  </a:lnTo>
                  <a:lnTo>
                    <a:pt x="14" y="14"/>
                  </a:lnTo>
                  <a:lnTo>
                    <a:pt x="11" y="14"/>
                  </a:lnTo>
                  <a:lnTo>
                    <a:pt x="5" y="17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23"/>
                  </a:lnTo>
                  <a:lnTo>
                    <a:pt x="128" y="17"/>
                  </a:lnTo>
                  <a:lnTo>
                    <a:pt x="119" y="14"/>
                  </a:lnTo>
                  <a:lnTo>
                    <a:pt x="79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3976" y="2866"/>
              <a:ext cx="142" cy="167"/>
            </a:xfrm>
            <a:custGeom>
              <a:avLst/>
              <a:gdLst>
                <a:gd name="T0" fmla="*/ 142 w 142"/>
                <a:gd name="T1" fmla="*/ 0 h 167"/>
                <a:gd name="T2" fmla="*/ 142 w 142"/>
                <a:gd name="T3" fmla="*/ 0 h 167"/>
                <a:gd name="T4" fmla="*/ 131 w 142"/>
                <a:gd name="T5" fmla="*/ 6 h 167"/>
                <a:gd name="T6" fmla="*/ 125 w 142"/>
                <a:gd name="T7" fmla="*/ 14 h 167"/>
                <a:gd name="T8" fmla="*/ 85 w 142"/>
                <a:gd name="T9" fmla="*/ 88 h 167"/>
                <a:gd name="T10" fmla="*/ 85 w 142"/>
                <a:gd name="T11" fmla="*/ 156 h 167"/>
                <a:gd name="T12" fmla="*/ 85 w 142"/>
                <a:gd name="T13" fmla="*/ 156 h 167"/>
                <a:gd name="T14" fmla="*/ 88 w 142"/>
                <a:gd name="T15" fmla="*/ 165 h 167"/>
                <a:gd name="T16" fmla="*/ 97 w 142"/>
                <a:gd name="T17" fmla="*/ 167 h 167"/>
                <a:gd name="T18" fmla="*/ 54 w 142"/>
                <a:gd name="T19" fmla="*/ 167 h 167"/>
                <a:gd name="T20" fmla="*/ 54 w 142"/>
                <a:gd name="T21" fmla="*/ 167 h 167"/>
                <a:gd name="T22" fmla="*/ 60 w 142"/>
                <a:gd name="T23" fmla="*/ 165 h 167"/>
                <a:gd name="T24" fmla="*/ 63 w 142"/>
                <a:gd name="T25" fmla="*/ 162 h 167"/>
                <a:gd name="T26" fmla="*/ 63 w 142"/>
                <a:gd name="T27" fmla="*/ 156 h 167"/>
                <a:gd name="T28" fmla="*/ 63 w 142"/>
                <a:gd name="T29" fmla="*/ 88 h 167"/>
                <a:gd name="T30" fmla="*/ 14 w 142"/>
                <a:gd name="T31" fmla="*/ 11 h 167"/>
                <a:gd name="T32" fmla="*/ 14 w 142"/>
                <a:gd name="T33" fmla="*/ 11 h 167"/>
                <a:gd name="T34" fmla="*/ 9 w 142"/>
                <a:gd name="T35" fmla="*/ 6 h 167"/>
                <a:gd name="T36" fmla="*/ 0 w 142"/>
                <a:gd name="T37" fmla="*/ 0 h 167"/>
                <a:gd name="T38" fmla="*/ 48 w 142"/>
                <a:gd name="T39" fmla="*/ 0 h 167"/>
                <a:gd name="T40" fmla="*/ 48 w 142"/>
                <a:gd name="T41" fmla="*/ 0 h 167"/>
                <a:gd name="T42" fmla="*/ 45 w 142"/>
                <a:gd name="T43" fmla="*/ 0 h 167"/>
                <a:gd name="T44" fmla="*/ 43 w 142"/>
                <a:gd name="T45" fmla="*/ 3 h 167"/>
                <a:gd name="T46" fmla="*/ 43 w 142"/>
                <a:gd name="T47" fmla="*/ 8 h 167"/>
                <a:gd name="T48" fmla="*/ 45 w 142"/>
                <a:gd name="T49" fmla="*/ 14 h 167"/>
                <a:gd name="T50" fmla="*/ 80 w 142"/>
                <a:gd name="T51" fmla="*/ 77 h 167"/>
                <a:gd name="T52" fmla="*/ 114 w 142"/>
                <a:gd name="T53" fmla="*/ 11 h 167"/>
                <a:gd name="T54" fmla="*/ 114 w 142"/>
                <a:gd name="T55" fmla="*/ 11 h 167"/>
                <a:gd name="T56" fmla="*/ 114 w 142"/>
                <a:gd name="T57" fmla="*/ 6 h 167"/>
                <a:gd name="T58" fmla="*/ 114 w 142"/>
                <a:gd name="T59" fmla="*/ 3 h 167"/>
                <a:gd name="T60" fmla="*/ 108 w 142"/>
                <a:gd name="T61" fmla="*/ 0 h 167"/>
                <a:gd name="T62" fmla="*/ 142 w 142"/>
                <a:gd name="T63" fmla="*/ 0 h 167"/>
                <a:gd name="T64" fmla="*/ 142 w 142"/>
                <a:gd name="T65" fmla="*/ 0 h 1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2" h="167">
                  <a:moveTo>
                    <a:pt x="142" y="0"/>
                  </a:moveTo>
                  <a:lnTo>
                    <a:pt x="142" y="0"/>
                  </a:lnTo>
                  <a:lnTo>
                    <a:pt x="131" y="6"/>
                  </a:lnTo>
                  <a:lnTo>
                    <a:pt x="125" y="14"/>
                  </a:lnTo>
                  <a:lnTo>
                    <a:pt x="85" y="88"/>
                  </a:lnTo>
                  <a:lnTo>
                    <a:pt x="85" y="156"/>
                  </a:lnTo>
                  <a:lnTo>
                    <a:pt x="88" y="165"/>
                  </a:lnTo>
                  <a:lnTo>
                    <a:pt x="97" y="167"/>
                  </a:lnTo>
                  <a:lnTo>
                    <a:pt x="54" y="167"/>
                  </a:lnTo>
                  <a:lnTo>
                    <a:pt x="60" y="165"/>
                  </a:lnTo>
                  <a:lnTo>
                    <a:pt x="63" y="162"/>
                  </a:lnTo>
                  <a:lnTo>
                    <a:pt x="63" y="156"/>
                  </a:lnTo>
                  <a:lnTo>
                    <a:pt x="63" y="88"/>
                  </a:lnTo>
                  <a:lnTo>
                    <a:pt x="14" y="11"/>
                  </a:lnTo>
                  <a:lnTo>
                    <a:pt x="9" y="6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3" y="3"/>
                  </a:lnTo>
                  <a:lnTo>
                    <a:pt x="43" y="8"/>
                  </a:lnTo>
                  <a:lnTo>
                    <a:pt x="45" y="14"/>
                  </a:lnTo>
                  <a:lnTo>
                    <a:pt x="80" y="77"/>
                  </a:lnTo>
                  <a:lnTo>
                    <a:pt x="114" y="11"/>
                  </a:lnTo>
                  <a:lnTo>
                    <a:pt x="114" y="6"/>
                  </a:lnTo>
                  <a:lnTo>
                    <a:pt x="114" y="3"/>
                  </a:lnTo>
                  <a:lnTo>
                    <a:pt x="108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7"/>
            <p:cNvSpPr>
              <a:spLocks noEditPoints="1"/>
            </p:cNvSpPr>
            <p:nvPr/>
          </p:nvSpPr>
          <p:spPr bwMode="auto">
            <a:xfrm>
              <a:off x="4192" y="2863"/>
              <a:ext cx="156" cy="173"/>
            </a:xfrm>
            <a:custGeom>
              <a:avLst/>
              <a:gdLst>
                <a:gd name="T0" fmla="*/ 77 w 156"/>
                <a:gd name="T1" fmla="*/ 173 h 173"/>
                <a:gd name="T2" fmla="*/ 48 w 156"/>
                <a:gd name="T3" fmla="*/ 165 h 173"/>
                <a:gd name="T4" fmla="*/ 23 w 156"/>
                <a:gd name="T5" fmla="*/ 148 h 173"/>
                <a:gd name="T6" fmla="*/ 6 w 156"/>
                <a:gd name="T7" fmla="*/ 119 h 173"/>
                <a:gd name="T8" fmla="*/ 0 w 156"/>
                <a:gd name="T9" fmla="*/ 85 h 173"/>
                <a:gd name="T10" fmla="*/ 3 w 156"/>
                <a:gd name="T11" fmla="*/ 68 h 173"/>
                <a:gd name="T12" fmla="*/ 14 w 156"/>
                <a:gd name="T13" fmla="*/ 40 h 173"/>
                <a:gd name="T14" fmla="*/ 34 w 156"/>
                <a:gd name="T15" fmla="*/ 14 h 173"/>
                <a:gd name="T16" fmla="*/ 62 w 156"/>
                <a:gd name="T17" fmla="*/ 3 h 173"/>
                <a:gd name="T18" fmla="*/ 82 w 156"/>
                <a:gd name="T19" fmla="*/ 0 h 173"/>
                <a:gd name="T20" fmla="*/ 108 w 156"/>
                <a:gd name="T21" fmla="*/ 6 h 173"/>
                <a:gd name="T22" fmla="*/ 133 w 156"/>
                <a:gd name="T23" fmla="*/ 23 h 173"/>
                <a:gd name="T24" fmla="*/ 150 w 156"/>
                <a:gd name="T25" fmla="*/ 51 h 173"/>
                <a:gd name="T26" fmla="*/ 156 w 156"/>
                <a:gd name="T27" fmla="*/ 88 h 173"/>
                <a:gd name="T28" fmla="*/ 156 w 156"/>
                <a:gd name="T29" fmla="*/ 108 h 173"/>
                <a:gd name="T30" fmla="*/ 142 w 156"/>
                <a:gd name="T31" fmla="*/ 139 h 173"/>
                <a:gd name="T32" fmla="*/ 119 w 156"/>
                <a:gd name="T33" fmla="*/ 162 h 173"/>
                <a:gd name="T34" fmla="*/ 91 w 156"/>
                <a:gd name="T35" fmla="*/ 173 h 173"/>
                <a:gd name="T36" fmla="*/ 77 w 156"/>
                <a:gd name="T37" fmla="*/ 173 h 173"/>
                <a:gd name="T38" fmla="*/ 25 w 156"/>
                <a:gd name="T39" fmla="*/ 82 h 173"/>
                <a:gd name="T40" fmla="*/ 31 w 156"/>
                <a:gd name="T41" fmla="*/ 119 h 173"/>
                <a:gd name="T42" fmla="*/ 43 w 156"/>
                <a:gd name="T43" fmla="*/ 142 h 173"/>
                <a:gd name="T44" fmla="*/ 60 w 156"/>
                <a:gd name="T45" fmla="*/ 156 h 173"/>
                <a:gd name="T46" fmla="*/ 79 w 156"/>
                <a:gd name="T47" fmla="*/ 162 h 173"/>
                <a:gd name="T48" fmla="*/ 91 w 156"/>
                <a:gd name="T49" fmla="*/ 159 h 173"/>
                <a:gd name="T50" fmla="*/ 111 w 156"/>
                <a:gd name="T51" fmla="*/ 151 h 173"/>
                <a:gd name="T52" fmla="*/ 122 w 156"/>
                <a:gd name="T53" fmla="*/ 131 h 173"/>
                <a:gd name="T54" fmla="*/ 131 w 156"/>
                <a:gd name="T55" fmla="*/ 105 h 173"/>
                <a:gd name="T56" fmla="*/ 131 w 156"/>
                <a:gd name="T57" fmla="*/ 88 h 173"/>
                <a:gd name="T58" fmla="*/ 128 w 156"/>
                <a:gd name="T59" fmla="*/ 57 h 173"/>
                <a:gd name="T60" fmla="*/ 116 w 156"/>
                <a:gd name="T61" fmla="*/ 31 h 173"/>
                <a:gd name="T62" fmla="*/ 102 w 156"/>
                <a:gd name="T63" fmla="*/ 17 h 173"/>
                <a:gd name="T64" fmla="*/ 79 w 156"/>
                <a:gd name="T65" fmla="*/ 11 h 173"/>
                <a:gd name="T66" fmla="*/ 68 w 156"/>
                <a:gd name="T67" fmla="*/ 11 h 173"/>
                <a:gd name="T68" fmla="*/ 48 w 156"/>
                <a:gd name="T69" fmla="*/ 23 h 173"/>
                <a:gd name="T70" fmla="*/ 34 w 156"/>
                <a:gd name="T71" fmla="*/ 40 h 173"/>
                <a:gd name="T72" fmla="*/ 28 w 156"/>
                <a:gd name="T73" fmla="*/ 65 h 173"/>
                <a:gd name="T74" fmla="*/ 25 w 156"/>
                <a:gd name="T75" fmla="*/ 82 h 17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56" h="173">
                  <a:moveTo>
                    <a:pt x="77" y="173"/>
                  </a:moveTo>
                  <a:lnTo>
                    <a:pt x="77" y="173"/>
                  </a:lnTo>
                  <a:lnTo>
                    <a:pt x="62" y="170"/>
                  </a:lnTo>
                  <a:lnTo>
                    <a:pt x="48" y="165"/>
                  </a:lnTo>
                  <a:lnTo>
                    <a:pt x="34" y="159"/>
                  </a:lnTo>
                  <a:lnTo>
                    <a:pt x="23" y="148"/>
                  </a:lnTo>
                  <a:lnTo>
                    <a:pt x="14" y="134"/>
                  </a:lnTo>
                  <a:lnTo>
                    <a:pt x="6" y="119"/>
                  </a:lnTo>
                  <a:lnTo>
                    <a:pt x="3" y="102"/>
                  </a:lnTo>
                  <a:lnTo>
                    <a:pt x="0" y="85"/>
                  </a:lnTo>
                  <a:lnTo>
                    <a:pt x="3" y="68"/>
                  </a:lnTo>
                  <a:lnTo>
                    <a:pt x="6" y="54"/>
                  </a:lnTo>
                  <a:lnTo>
                    <a:pt x="14" y="40"/>
                  </a:lnTo>
                  <a:lnTo>
                    <a:pt x="23" y="26"/>
                  </a:lnTo>
                  <a:lnTo>
                    <a:pt x="34" y="14"/>
                  </a:lnTo>
                  <a:lnTo>
                    <a:pt x="48" y="6"/>
                  </a:lnTo>
                  <a:lnTo>
                    <a:pt x="62" y="3"/>
                  </a:lnTo>
                  <a:lnTo>
                    <a:pt x="82" y="0"/>
                  </a:lnTo>
                  <a:lnTo>
                    <a:pt x="94" y="3"/>
                  </a:lnTo>
                  <a:lnTo>
                    <a:pt x="108" y="6"/>
                  </a:lnTo>
                  <a:lnTo>
                    <a:pt x="122" y="14"/>
                  </a:lnTo>
                  <a:lnTo>
                    <a:pt x="133" y="23"/>
                  </a:lnTo>
                  <a:lnTo>
                    <a:pt x="142" y="37"/>
                  </a:lnTo>
                  <a:lnTo>
                    <a:pt x="150" y="51"/>
                  </a:lnTo>
                  <a:lnTo>
                    <a:pt x="156" y="68"/>
                  </a:lnTo>
                  <a:lnTo>
                    <a:pt x="156" y="88"/>
                  </a:lnTo>
                  <a:lnTo>
                    <a:pt x="156" y="108"/>
                  </a:lnTo>
                  <a:lnTo>
                    <a:pt x="150" y="125"/>
                  </a:lnTo>
                  <a:lnTo>
                    <a:pt x="142" y="139"/>
                  </a:lnTo>
                  <a:lnTo>
                    <a:pt x="131" y="153"/>
                  </a:lnTo>
                  <a:lnTo>
                    <a:pt x="119" y="162"/>
                  </a:lnTo>
                  <a:lnTo>
                    <a:pt x="105" y="168"/>
                  </a:lnTo>
                  <a:lnTo>
                    <a:pt x="91" y="173"/>
                  </a:lnTo>
                  <a:lnTo>
                    <a:pt x="77" y="173"/>
                  </a:lnTo>
                  <a:close/>
                  <a:moveTo>
                    <a:pt x="25" y="82"/>
                  </a:moveTo>
                  <a:lnTo>
                    <a:pt x="25" y="82"/>
                  </a:lnTo>
                  <a:lnTo>
                    <a:pt x="28" y="102"/>
                  </a:lnTo>
                  <a:lnTo>
                    <a:pt x="31" y="119"/>
                  </a:lnTo>
                  <a:lnTo>
                    <a:pt x="37" y="131"/>
                  </a:lnTo>
                  <a:lnTo>
                    <a:pt x="43" y="142"/>
                  </a:lnTo>
                  <a:lnTo>
                    <a:pt x="51" y="151"/>
                  </a:lnTo>
                  <a:lnTo>
                    <a:pt x="60" y="156"/>
                  </a:lnTo>
                  <a:lnTo>
                    <a:pt x="71" y="159"/>
                  </a:lnTo>
                  <a:lnTo>
                    <a:pt x="79" y="162"/>
                  </a:lnTo>
                  <a:lnTo>
                    <a:pt x="91" y="159"/>
                  </a:lnTo>
                  <a:lnTo>
                    <a:pt x="102" y="156"/>
                  </a:lnTo>
                  <a:lnTo>
                    <a:pt x="111" y="151"/>
                  </a:lnTo>
                  <a:lnTo>
                    <a:pt x="116" y="142"/>
                  </a:lnTo>
                  <a:lnTo>
                    <a:pt x="122" y="131"/>
                  </a:lnTo>
                  <a:lnTo>
                    <a:pt x="128" y="119"/>
                  </a:lnTo>
                  <a:lnTo>
                    <a:pt x="131" y="105"/>
                  </a:lnTo>
                  <a:lnTo>
                    <a:pt x="131" y="88"/>
                  </a:lnTo>
                  <a:lnTo>
                    <a:pt x="131" y="71"/>
                  </a:lnTo>
                  <a:lnTo>
                    <a:pt x="128" y="57"/>
                  </a:lnTo>
                  <a:lnTo>
                    <a:pt x="122" y="43"/>
                  </a:lnTo>
                  <a:lnTo>
                    <a:pt x="116" y="31"/>
                  </a:lnTo>
                  <a:lnTo>
                    <a:pt x="111" y="23"/>
                  </a:lnTo>
                  <a:lnTo>
                    <a:pt x="102" y="17"/>
                  </a:lnTo>
                  <a:lnTo>
                    <a:pt x="91" y="11"/>
                  </a:lnTo>
                  <a:lnTo>
                    <a:pt x="79" y="11"/>
                  </a:lnTo>
                  <a:lnTo>
                    <a:pt x="68" y="11"/>
                  </a:lnTo>
                  <a:lnTo>
                    <a:pt x="57" y="14"/>
                  </a:lnTo>
                  <a:lnTo>
                    <a:pt x="48" y="23"/>
                  </a:lnTo>
                  <a:lnTo>
                    <a:pt x="40" y="28"/>
                  </a:lnTo>
                  <a:lnTo>
                    <a:pt x="34" y="40"/>
                  </a:lnTo>
                  <a:lnTo>
                    <a:pt x="31" y="51"/>
                  </a:lnTo>
                  <a:lnTo>
                    <a:pt x="28" y="65"/>
                  </a:lnTo>
                  <a:lnTo>
                    <a:pt x="25" y="8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4365" y="2866"/>
              <a:ext cx="100" cy="167"/>
            </a:xfrm>
            <a:custGeom>
              <a:avLst/>
              <a:gdLst>
                <a:gd name="T0" fmla="*/ 37 w 100"/>
                <a:gd name="T1" fmla="*/ 167 h 167"/>
                <a:gd name="T2" fmla="*/ 0 w 100"/>
                <a:gd name="T3" fmla="*/ 167 h 167"/>
                <a:gd name="T4" fmla="*/ 0 w 100"/>
                <a:gd name="T5" fmla="*/ 167 h 167"/>
                <a:gd name="T6" fmla="*/ 6 w 100"/>
                <a:gd name="T7" fmla="*/ 165 h 167"/>
                <a:gd name="T8" fmla="*/ 6 w 100"/>
                <a:gd name="T9" fmla="*/ 156 h 167"/>
                <a:gd name="T10" fmla="*/ 6 w 100"/>
                <a:gd name="T11" fmla="*/ 11 h 167"/>
                <a:gd name="T12" fmla="*/ 6 w 100"/>
                <a:gd name="T13" fmla="*/ 11 h 167"/>
                <a:gd name="T14" fmla="*/ 6 w 100"/>
                <a:gd name="T15" fmla="*/ 3 h 167"/>
                <a:gd name="T16" fmla="*/ 0 w 100"/>
                <a:gd name="T17" fmla="*/ 0 h 167"/>
                <a:gd name="T18" fmla="*/ 100 w 100"/>
                <a:gd name="T19" fmla="*/ 0 h 167"/>
                <a:gd name="T20" fmla="*/ 100 w 100"/>
                <a:gd name="T21" fmla="*/ 23 h 167"/>
                <a:gd name="T22" fmla="*/ 100 w 100"/>
                <a:gd name="T23" fmla="*/ 23 h 167"/>
                <a:gd name="T24" fmla="*/ 91 w 100"/>
                <a:gd name="T25" fmla="*/ 14 h 167"/>
                <a:gd name="T26" fmla="*/ 77 w 100"/>
                <a:gd name="T27" fmla="*/ 11 h 167"/>
                <a:gd name="T28" fmla="*/ 77 w 100"/>
                <a:gd name="T29" fmla="*/ 11 h 167"/>
                <a:gd name="T30" fmla="*/ 31 w 100"/>
                <a:gd name="T31" fmla="*/ 11 h 167"/>
                <a:gd name="T32" fmla="*/ 31 w 100"/>
                <a:gd name="T33" fmla="*/ 68 h 167"/>
                <a:gd name="T34" fmla="*/ 71 w 100"/>
                <a:gd name="T35" fmla="*/ 68 h 167"/>
                <a:gd name="T36" fmla="*/ 71 w 100"/>
                <a:gd name="T37" fmla="*/ 68 h 167"/>
                <a:gd name="T38" fmla="*/ 77 w 100"/>
                <a:gd name="T39" fmla="*/ 65 h 167"/>
                <a:gd name="T40" fmla="*/ 80 w 100"/>
                <a:gd name="T41" fmla="*/ 62 h 167"/>
                <a:gd name="T42" fmla="*/ 80 w 100"/>
                <a:gd name="T43" fmla="*/ 88 h 167"/>
                <a:gd name="T44" fmla="*/ 80 w 100"/>
                <a:gd name="T45" fmla="*/ 88 h 167"/>
                <a:gd name="T46" fmla="*/ 77 w 100"/>
                <a:gd name="T47" fmla="*/ 82 h 167"/>
                <a:gd name="T48" fmla="*/ 71 w 100"/>
                <a:gd name="T49" fmla="*/ 82 h 167"/>
                <a:gd name="T50" fmla="*/ 31 w 100"/>
                <a:gd name="T51" fmla="*/ 82 h 167"/>
                <a:gd name="T52" fmla="*/ 31 w 100"/>
                <a:gd name="T53" fmla="*/ 156 h 167"/>
                <a:gd name="T54" fmla="*/ 31 w 100"/>
                <a:gd name="T55" fmla="*/ 156 h 167"/>
                <a:gd name="T56" fmla="*/ 31 w 100"/>
                <a:gd name="T57" fmla="*/ 165 h 167"/>
                <a:gd name="T58" fmla="*/ 37 w 100"/>
                <a:gd name="T59" fmla="*/ 167 h 167"/>
                <a:gd name="T60" fmla="*/ 37 w 100"/>
                <a:gd name="T61" fmla="*/ 167 h 16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0" h="167">
                  <a:moveTo>
                    <a:pt x="37" y="167"/>
                  </a:moveTo>
                  <a:lnTo>
                    <a:pt x="0" y="167"/>
                  </a:lnTo>
                  <a:lnTo>
                    <a:pt x="6" y="165"/>
                  </a:lnTo>
                  <a:lnTo>
                    <a:pt x="6" y="156"/>
                  </a:lnTo>
                  <a:lnTo>
                    <a:pt x="6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100" y="0"/>
                  </a:lnTo>
                  <a:lnTo>
                    <a:pt x="100" y="23"/>
                  </a:lnTo>
                  <a:lnTo>
                    <a:pt x="91" y="14"/>
                  </a:lnTo>
                  <a:lnTo>
                    <a:pt x="77" y="11"/>
                  </a:lnTo>
                  <a:lnTo>
                    <a:pt x="31" y="11"/>
                  </a:lnTo>
                  <a:lnTo>
                    <a:pt x="31" y="68"/>
                  </a:lnTo>
                  <a:lnTo>
                    <a:pt x="71" y="68"/>
                  </a:lnTo>
                  <a:lnTo>
                    <a:pt x="77" y="65"/>
                  </a:lnTo>
                  <a:lnTo>
                    <a:pt x="80" y="62"/>
                  </a:lnTo>
                  <a:lnTo>
                    <a:pt x="80" y="88"/>
                  </a:lnTo>
                  <a:lnTo>
                    <a:pt x="77" y="82"/>
                  </a:lnTo>
                  <a:lnTo>
                    <a:pt x="71" y="82"/>
                  </a:lnTo>
                  <a:lnTo>
                    <a:pt x="31" y="82"/>
                  </a:lnTo>
                  <a:lnTo>
                    <a:pt x="31" y="156"/>
                  </a:lnTo>
                  <a:lnTo>
                    <a:pt x="31" y="165"/>
                  </a:lnTo>
                  <a:lnTo>
                    <a:pt x="37" y="16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506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8775" y="1700213"/>
            <a:ext cx="8426450" cy="1873250"/>
          </a:xfrm>
        </p:spPr>
        <p:txBody>
          <a:bodyPr anchor="t"/>
          <a:lstStyle>
            <a:lvl1pPr>
              <a:lnSpc>
                <a:spcPct val="9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5068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775" y="4508500"/>
            <a:ext cx="8426450" cy="19812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ct val="0"/>
              </a:spcBef>
              <a:spcAft>
                <a:spcPct val="45000"/>
              </a:spcAft>
              <a:buFont typeface="Wingdings" pitchFamily="2" charset="2"/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15213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668" y="6540500"/>
            <a:ext cx="7825846" cy="215900"/>
          </a:xfrm>
          <a:ln/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FFFFFF"/>
                </a:solidFill>
              </a:rPr>
              <a:t>Prof. F. Pierron – SESG6045 and BSSM Exp. Mech. Course, University of Southampton, April 2018 – Data analysis/filtering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A623A-2F94-48FA-A4BD-F5742EFE3B68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GB" dirty="0" smtClean="0">
                <a:solidFill>
                  <a:srgbClr val="FFFFFF"/>
                </a:solidFill>
              </a:rPr>
              <a:t>/20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16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044575"/>
            <a:ext cx="4137025" cy="5389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44575"/>
            <a:ext cx="4137025" cy="5389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FFFFFF"/>
                </a:solidFill>
              </a:rPr>
              <a:t>Prof. F. Pierron – SESG6045 and BSSM Exp. Mech. Course, University of Southampton, April 2018 – Data analysis/filtering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698AB-88EA-4C13-8D73-A90B53DB7235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GB" dirty="0">
                <a:solidFill>
                  <a:srgbClr val="FFFFFF"/>
                </a:solidFill>
              </a:rPr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3911618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FFFFFF"/>
                </a:solidFill>
              </a:rPr>
              <a:t>Prof. F. Pierron – SESG6045 and BSSM Exp. Mech. Course, University of Southampton, April 2018 – Data analysis/filtering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CF8004-A900-41D6-A91D-4E05A74A1E79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GB" smtClean="0">
                <a:solidFill>
                  <a:srgbClr val="FFFFFF"/>
                </a:solidFill>
              </a:rPr>
              <a:t>/30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28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0"/>
            <a:ext cx="8501063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992188"/>
            <a:ext cx="85090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6550" y="6550025"/>
            <a:ext cx="7668763" cy="21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000" b="0" smtClean="0">
                <a:solidFill>
                  <a:schemeClr val="tx1"/>
                </a:solidFill>
                <a:latin typeface="+mj-lt"/>
                <a:ea typeface="+mn-ea"/>
                <a:cs typeface="Calibri" pitchFamily="34" charset="0"/>
              </a:defRPr>
            </a:lvl1pPr>
          </a:lstStyle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2217" y="6575425"/>
            <a:ext cx="771855" cy="18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100" b="0" smtClean="0">
                <a:solidFill>
                  <a:schemeClr val="tx1"/>
                </a:solidFill>
                <a:latin typeface="+mj-lt"/>
                <a:ea typeface="+mn-ea"/>
                <a:cs typeface="Calibri" pitchFamily="34" charset="0"/>
              </a:defRPr>
            </a:lvl1pPr>
          </a:lstStyle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defRPr/>
              </a:pPr>
              <a:t>‹#›</a:t>
            </a:fld>
            <a:r>
              <a:rPr lang="en-GB" dirty="0" smtClean="0">
                <a:solidFill>
                  <a:srgbClr val="005C84"/>
                </a:solidFill>
              </a:rPr>
              <a:t>/52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1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9pPr>
    </p:titleStyle>
    <p:bodyStyle>
      <a:lvl1pPr marL="271463" indent="-271463" algn="l" rtl="0" eaLnBrk="0" fontAlgn="base" hangingPunct="0">
        <a:spcBef>
          <a:spcPct val="7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809625" indent="-3587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257300" indent="-2682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Symbol" pitchFamily="18" charset="2"/>
        <a:buChar char="·"/>
        <a:defRPr sz="2400">
          <a:solidFill>
            <a:schemeClr val="tx1"/>
          </a:solidFill>
          <a:latin typeface="+mn-lt"/>
          <a:ea typeface="+mn-ea"/>
        </a:defRPr>
      </a:lvl3pPr>
      <a:lvl4pPr marL="1704975" indent="-2682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152650" indent="-2682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609850" indent="-2682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067050" indent="-2682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524250" indent="-2682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981450" indent="-2682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0"/>
            <a:ext cx="842645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044575"/>
            <a:ext cx="8426450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05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8775" y="6551613"/>
            <a:ext cx="19050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05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68538" y="6540500"/>
            <a:ext cx="589597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FFFFFF"/>
                </a:solidFill>
              </a:rPr>
              <a:t>Prof. F. Pierron – SESG6045 and BSSM Exp. Mech. Course, University of Southampton, April 2018 – Data analysis/filtering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505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86725" y="6553200"/>
            <a:ext cx="698500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1CF8004-A900-41D6-A91D-4E05A74A1E79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GB" dirty="0" smtClean="0">
                <a:solidFill>
                  <a:srgbClr val="FFFFFF"/>
                </a:solidFill>
              </a:rPr>
              <a:t>/30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003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  <a:cs typeface="Arial" charset="0"/>
        </a:defRPr>
      </a:lvl9pPr>
    </p:titleStyle>
    <p:bodyStyle>
      <a:lvl1pPr marL="271463" indent="-271463" algn="l" rtl="0" eaLnBrk="0" fontAlgn="base" hangingPunct="0">
        <a:spcBef>
          <a:spcPct val="7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809625" indent="-3587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26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682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Symbol" pitchFamily="18" charset="2"/>
        <a:buChar char="·"/>
        <a:defRPr sz="2200">
          <a:solidFill>
            <a:schemeClr val="tx1"/>
          </a:solidFill>
          <a:latin typeface="+mn-lt"/>
          <a:ea typeface="+mn-ea"/>
          <a:cs typeface="+mn-cs"/>
        </a:defRPr>
      </a:lvl3pPr>
      <a:lvl4pPr marL="1704975" indent="-2682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152650" indent="-2682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609850" indent="-2682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3067050" indent="-2682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524250" indent="-2682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981450" indent="-2682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image" Target="../media/image24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11" Type="http://schemas.openxmlformats.org/officeDocument/2006/relationships/image" Target="../media/image23.emf"/><Relationship Id="rId5" Type="http://schemas.openxmlformats.org/officeDocument/2006/relationships/oleObject" Target="../embeddings/oleObject3.bin"/><Relationship Id="rId15" Type="http://schemas.openxmlformats.org/officeDocument/2006/relationships/image" Target="../media/image25.wmf"/><Relationship Id="rId10" Type="http://schemas.openxmlformats.org/officeDocument/2006/relationships/oleObject" Target="../embeddings/oleObject5.bin"/><Relationship Id="rId4" Type="http://schemas.openxmlformats.org/officeDocument/2006/relationships/image" Target="../media/image20.wmf"/><Relationship Id="rId9" Type="http://schemas.openxmlformats.org/officeDocument/2006/relationships/image" Target="../media/image6.jpeg"/><Relationship Id="rId14" Type="http://schemas.openxmlformats.org/officeDocument/2006/relationships/oleObject" Target="../embeddings/oleObject7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5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pm.org/en/publications/guides/gum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5.png"/><Relationship Id="rId5" Type="http://schemas.openxmlformats.org/officeDocument/2006/relationships/image" Target="../media/image43.wmf"/><Relationship Id="rId4" Type="http://schemas.openxmlformats.org/officeDocument/2006/relationships/oleObject" Target="../embeddings/oleObject12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68.png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65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67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emf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7.png"/><Relationship Id="rId7" Type="http://schemas.openxmlformats.org/officeDocument/2006/relationships/image" Target="../media/image10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chart" Target="../charts/chart7.xml"/><Relationship Id="rId3" Type="http://schemas.openxmlformats.org/officeDocument/2006/relationships/chart" Target="../charts/chart4.xml"/><Relationship Id="rId7" Type="http://schemas.openxmlformats.org/officeDocument/2006/relationships/chart" Target="../charts/chart5.xml"/><Relationship Id="rId12" Type="http://schemas.openxmlformats.org/officeDocument/2006/relationships/image" Target="../media/image11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1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6.bin"/><Relationship Id="rId15" Type="http://schemas.openxmlformats.org/officeDocument/2006/relationships/image" Target="../media/image114.wmf"/><Relationship Id="rId10" Type="http://schemas.openxmlformats.org/officeDocument/2006/relationships/chart" Target="../charts/chart6.xml"/><Relationship Id="rId4" Type="http://schemas.openxmlformats.org/officeDocument/2006/relationships/image" Target="../media/image115.png"/><Relationship Id="rId9" Type="http://schemas.openxmlformats.org/officeDocument/2006/relationships/image" Target="../media/image112.wmf"/><Relationship Id="rId14" Type="http://schemas.openxmlformats.org/officeDocument/2006/relationships/oleObject" Target="../embeddings/oleObject19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13" Type="http://schemas.openxmlformats.org/officeDocument/2006/relationships/oleObject" Target="../embeddings/oleObject23.bin"/><Relationship Id="rId3" Type="http://schemas.openxmlformats.org/officeDocument/2006/relationships/chart" Target="../charts/chart8.xml"/><Relationship Id="rId7" Type="http://schemas.openxmlformats.org/officeDocument/2006/relationships/chart" Target="../charts/chart10.xml"/><Relationship Id="rId12" Type="http://schemas.openxmlformats.org/officeDocument/2006/relationships/image" Target="../media/image1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chart" Target="../charts/chart9.xml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116.wmf"/><Relationship Id="rId15" Type="http://schemas.openxmlformats.org/officeDocument/2006/relationships/image" Target="../media/image120.png"/><Relationship Id="rId10" Type="http://schemas.openxmlformats.org/officeDocument/2006/relationships/image" Target="../media/image117.wmf"/><Relationship Id="rId4" Type="http://schemas.openxmlformats.org/officeDocument/2006/relationships/oleObject" Target="../embeddings/oleObject20.bin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119.w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Data analysis and filtering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Professor </a:t>
            </a:r>
            <a:r>
              <a:rPr lang="en-GB" dirty="0" err="1" smtClean="0"/>
              <a:t>Fabrice</a:t>
            </a:r>
            <a:r>
              <a:rPr lang="en-GB" dirty="0" smtClean="0"/>
              <a:t> Pierron</a:t>
            </a:r>
          </a:p>
          <a:p>
            <a:r>
              <a:rPr lang="en-GB" sz="2800" dirty="0" smtClean="0"/>
              <a:t>University of Southampton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Performance </a:t>
            </a:r>
            <a:r>
              <a:rPr lang="fr-FR" dirty="0" err="1"/>
              <a:t>evaluation</a:t>
            </a:r>
            <a:r>
              <a:rPr lang="fr-FR" dirty="0"/>
              <a:t> </a:t>
            </a:r>
            <a:r>
              <a:rPr lang="fr-FR" dirty="0" smtClean="0"/>
              <a:t>(8/10)</a:t>
            </a:r>
            <a:endParaRPr lang="fr-FR" dirty="0"/>
          </a:p>
        </p:txBody>
      </p:sp>
      <p:sp>
        <p:nvSpPr>
          <p:cNvPr id="598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Spatial </a:t>
            </a:r>
            <a:r>
              <a:rPr lang="fr-FR" dirty="0" err="1" smtClean="0"/>
              <a:t>resolution</a:t>
            </a:r>
            <a:endParaRPr lang="fr-FR" dirty="0" smtClean="0"/>
          </a:p>
          <a:p>
            <a:pPr lvl="1"/>
            <a:r>
              <a:rPr lang="fr-FR" dirty="0" err="1" smtClean="0"/>
              <a:t>Previous</a:t>
            </a:r>
            <a:r>
              <a:rPr lang="fr-FR" dirty="0" smtClean="0"/>
              <a:t> </a:t>
            </a:r>
            <a:r>
              <a:rPr lang="fr-FR" dirty="0" err="1" smtClean="0"/>
              <a:t>definition</a:t>
            </a:r>
            <a:r>
              <a:rPr lang="fr-FR" dirty="0" smtClean="0"/>
              <a:t> not </a:t>
            </a:r>
            <a:r>
              <a:rPr lang="fr-FR" dirty="0" err="1" smtClean="0"/>
              <a:t>convenient</a:t>
            </a:r>
            <a:r>
              <a:rPr lang="fr-FR" dirty="0" smtClean="0"/>
              <a:t> (DIC/</a:t>
            </a:r>
            <a:r>
              <a:rPr lang="fr-FR" dirty="0" err="1" smtClean="0"/>
              <a:t>grid</a:t>
            </a:r>
            <a:r>
              <a:rPr lang="fr-FR" dirty="0" smtClean="0"/>
              <a:t> </a:t>
            </a:r>
            <a:r>
              <a:rPr lang="fr-FR" dirty="0" err="1" smtClean="0"/>
              <a:t>complex</a:t>
            </a:r>
            <a:r>
              <a:rPr lang="fr-FR" dirty="0" smtClean="0"/>
              <a:t> non-</a:t>
            </a:r>
            <a:r>
              <a:rPr lang="fr-FR" dirty="0" err="1" smtClean="0"/>
              <a:t>linear</a:t>
            </a:r>
            <a:r>
              <a:rPr lang="fr-FR" dirty="0" smtClean="0"/>
              <a:t> </a:t>
            </a:r>
            <a:r>
              <a:rPr lang="fr-FR" dirty="0" err="1" smtClean="0"/>
              <a:t>filters</a:t>
            </a:r>
            <a:r>
              <a:rPr lang="fr-FR" dirty="0" smtClean="0"/>
              <a:t>)</a:t>
            </a:r>
          </a:p>
          <a:p>
            <a:pPr lvl="1"/>
            <a:r>
              <a:rPr lang="fr-FR" dirty="0" err="1" smtClean="0"/>
              <a:t>Frequency</a:t>
            </a:r>
            <a:r>
              <a:rPr lang="fr-FR" dirty="0" smtClean="0"/>
              <a:t> </a:t>
            </a:r>
            <a:r>
              <a:rPr lang="fr-FR" dirty="0" err="1" smtClean="0"/>
              <a:t>cut</a:t>
            </a:r>
            <a:r>
              <a:rPr lang="fr-FR" dirty="0" smtClean="0"/>
              <a:t>-off </a:t>
            </a:r>
            <a:r>
              <a:rPr lang="fr-FR" dirty="0" err="1" smtClean="0"/>
              <a:t>approach</a:t>
            </a:r>
            <a:endParaRPr lang="fr-FR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215" y="3312362"/>
            <a:ext cx="4304201" cy="24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66" y="3213874"/>
            <a:ext cx="3671748" cy="27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6272613" y="3615346"/>
            <a:ext cx="2221907" cy="4187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6272613" y="4999765"/>
            <a:ext cx="2221907" cy="40155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6272613" y="3163074"/>
            <a:ext cx="0" cy="274649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4977524" y="5945290"/>
            <a:ext cx="2794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Cut-off frequency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10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90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Performance </a:t>
            </a:r>
            <a:r>
              <a:rPr lang="fr-FR" dirty="0" err="1"/>
              <a:t>evaluation</a:t>
            </a:r>
            <a:r>
              <a:rPr lang="fr-FR" dirty="0"/>
              <a:t> </a:t>
            </a:r>
            <a:r>
              <a:rPr lang="fr-FR" dirty="0" smtClean="0"/>
              <a:t>(9/10)</a:t>
            </a:r>
            <a:endParaRPr lang="fr-FR" dirty="0"/>
          </a:p>
        </p:txBody>
      </p:sp>
      <p:sp>
        <p:nvSpPr>
          <p:cNvPr id="598019" name="Rectangle 3"/>
          <p:cNvSpPr>
            <a:spLocks noGrp="1" noChangeArrowheads="1"/>
          </p:cNvSpPr>
          <p:nvPr>
            <p:ph idx="1"/>
          </p:nvPr>
        </p:nvSpPr>
        <p:spPr>
          <a:xfrm>
            <a:off x="358774" y="932216"/>
            <a:ext cx="8509181" cy="5477773"/>
          </a:xfrm>
        </p:spPr>
        <p:txBody>
          <a:bodyPr/>
          <a:lstStyle/>
          <a:p>
            <a:r>
              <a:rPr lang="fr-FR" dirty="0" err="1" smtClean="0"/>
              <a:t>Practical</a:t>
            </a:r>
            <a:r>
              <a:rPr lang="fr-FR" dirty="0" smtClean="0"/>
              <a:t> </a:t>
            </a:r>
            <a:r>
              <a:rPr lang="fr-FR" dirty="0" err="1" smtClean="0"/>
              <a:t>implementation</a:t>
            </a:r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Just </a:t>
            </a:r>
            <a:r>
              <a:rPr lang="fr-FR" dirty="0" err="1" smtClean="0"/>
              <a:t>before</a:t>
            </a:r>
            <a:r>
              <a:rPr lang="fr-FR" dirty="0" smtClean="0"/>
              <a:t> </a:t>
            </a:r>
            <a:r>
              <a:rPr lang="fr-FR" dirty="0" err="1" smtClean="0"/>
              <a:t>performing</a:t>
            </a:r>
            <a:r>
              <a:rPr lang="fr-FR" dirty="0" smtClean="0"/>
              <a:t> </a:t>
            </a:r>
            <a:r>
              <a:rPr lang="fr-FR" dirty="0" err="1" smtClean="0"/>
              <a:t>your</a:t>
            </a:r>
            <a:r>
              <a:rPr lang="fr-FR" dirty="0" smtClean="0"/>
              <a:t> test, record at least </a:t>
            </a:r>
            <a:r>
              <a:rPr lang="fr-FR" dirty="0" err="1" smtClean="0"/>
              <a:t>two</a:t>
            </a:r>
            <a:r>
              <a:rPr lang="fr-FR" dirty="0" smtClean="0"/>
              <a:t> images of the </a:t>
            </a:r>
            <a:r>
              <a:rPr lang="fr-FR" dirty="0" err="1" smtClean="0"/>
              <a:t>still</a:t>
            </a:r>
            <a:r>
              <a:rPr lang="fr-FR" dirty="0" smtClean="0"/>
              <a:t> </a:t>
            </a:r>
            <a:r>
              <a:rPr lang="fr-FR" dirty="0" err="1" smtClean="0"/>
              <a:t>specimen</a:t>
            </a:r>
            <a:r>
              <a:rPr lang="fr-FR" dirty="0" smtClean="0"/>
              <a:t> (</a:t>
            </a:r>
            <a:r>
              <a:rPr lang="fr-FR" dirty="0" err="1" smtClean="0"/>
              <a:t>grid</a:t>
            </a:r>
            <a:r>
              <a:rPr lang="fr-FR" dirty="0" smtClean="0"/>
              <a:t> or DIC)</a:t>
            </a:r>
          </a:p>
          <a:p>
            <a:pPr lvl="1"/>
            <a:r>
              <a:rPr lang="fr-FR" dirty="0" err="1" smtClean="0"/>
              <a:t>Calculate</a:t>
            </a:r>
            <a:r>
              <a:rPr lang="fr-FR" dirty="0" smtClean="0"/>
              <a:t> </a:t>
            </a:r>
            <a:r>
              <a:rPr lang="fr-FR" dirty="0" err="1" smtClean="0"/>
              <a:t>displacement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the DIC or </a:t>
            </a:r>
            <a:r>
              <a:rPr lang="fr-FR" dirty="0" err="1" smtClean="0"/>
              <a:t>grid</a:t>
            </a:r>
            <a:r>
              <a:rPr lang="fr-FR" dirty="0" smtClean="0"/>
              <a:t> software</a:t>
            </a:r>
          </a:p>
          <a:p>
            <a:pPr lvl="1"/>
            <a:r>
              <a:rPr lang="fr-FR" dirty="0" err="1" smtClean="0"/>
              <a:t>Calculate</a:t>
            </a:r>
            <a:r>
              <a:rPr lang="fr-FR" dirty="0" smtClean="0"/>
              <a:t> the standard </a:t>
            </a:r>
            <a:r>
              <a:rPr lang="fr-FR" dirty="0" err="1" smtClean="0"/>
              <a:t>deviation</a:t>
            </a:r>
            <a:r>
              <a:rPr lang="fr-FR" dirty="0" smtClean="0"/>
              <a:t> of </a:t>
            </a:r>
            <a:r>
              <a:rPr lang="fr-FR" dirty="0" err="1" smtClean="0"/>
              <a:t>this</a:t>
            </a:r>
            <a:r>
              <a:rPr lang="fr-FR" dirty="0" smtClean="0"/>
              <a:t>  </a:t>
            </a:r>
            <a:r>
              <a:rPr lang="fr-FR" dirty="0" err="1" smtClean="0"/>
              <a:t>displacement</a:t>
            </a:r>
            <a:r>
              <a:rPr lang="fr-FR" dirty="0" smtClean="0"/>
              <a:t> </a:t>
            </a:r>
            <a:r>
              <a:rPr lang="fr-FR" dirty="0" err="1" smtClean="0"/>
              <a:t>map</a:t>
            </a:r>
            <a:r>
              <a:rPr lang="fr-FR" dirty="0" smtClean="0"/>
              <a:t>. This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to </a:t>
            </a:r>
            <a:r>
              <a:rPr lang="fr-FR" dirty="0" err="1" smtClean="0"/>
              <a:t>estimate</a:t>
            </a:r>
            <a:r>
              <a:rPr lang="fr-FR" dirty="0" smtClean="0"/>
              <a:t> the </a:t>
            </a:r>
            <a:r>
              <a:rPr lang="fr-FR" b="1" dirty="0" err="1" smtClean="0"/>
              <a:t>resolution</a:t>
            </a:r>
            <a:r>
              <a:rPr lang="fr-FR" b="1" dirty="0" smtClean="0"/>
              <a:t> in </a:t>
            </a:r>
            <a:r>
              <a:rPr lang="fr-FR" b="1" dirty="0" err="1" smtClean="0"/>
              <a:t>displacement</a:t>
            </a:r>
            <a:endParaRPr lang="fr-FR" b="1" dirty="0" smtClean="0"/>
          </a:p>
          <a:p>
            <a:pPr lvl="1"/>
            <a:r>
              <a:rPr lang="fr-FR" dirty="0" smtClean="0"/>
              <a:t>Check </a:t>
            </a:r>
            <a:r>
              <a:rPr lang="fr-FR" dirty="0" err="1" smtClean="0"/>
              <a:t>that</a:t>
            </a:r>
            <a:r>
              <a:rPr lang="fr-FR" dirty="0" smtClean="0"/>
              <a:t> the </a:t>
            </a:r>
            <a:r>
              <a:rPr lang="fr-FR" dirty="0" err="1" smtClean="0"/>
              <a:t>mean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lower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the standard </a:t>
            </a:r>
            <a:r>
              <a:rPr lang="fr-FR" dirty="0" err="1" smtClean="0"/>
              <a:t>deviation</a:t>
            </a:r>
            <a:endParaRPr lang="fr-FR" dirty="0" smtClean="0"/>
          </a:p>
          <a:p>
            <a:pPr lvl="1"/>
            <a:r>
              <a:rPr lang="fr-FR" dirty="0" smtClean="0"/>
              <a:t>Report the </a:t>
            </a:r>
            <a:r>
              <a:rPr lang="fr-FR" dirty="0" err="1" smtClean="0"/>
              <a:t>resolution</a:t>
            </a:r>
            <a:r>
              <a:rPr lang="fr-FR" dirty="0" smtClean="0"/>
              <a:t> in </a:t>
            </a:r>
            <a:r>
              <a:rPr lang="fr-FR" dirty="0" err="1" smtClean="0"/>
              <a:t>displacement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your</a:t>
            </a:r>
            <a:r>
              <a:rPr lang="fr-FR" dirty="0" smtClean="0"/>
              <a:t> data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11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8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75" name="Rectangle 11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r-FR" dirty="0"/>
              <a:t>Performance </a:t>
            </a:r>
            <a:r>
              <a:rPr lang="fr-FR" dirty="0" err="1"/>
              <a:t>evaluation</a:t>
            </a:r>
            <a:r>
              <a:rPr lang="fr-FR" dirty="0"/>
              <a:t> </a:t>
            </a:r>
            <a:r>
              <a:rPr lang="fr-FR" dirty="0" smtClean="0"/>
              <a:t>(10/10)</a:t>
            </a:r>
            <a:endParaRPr lang="fr-FR" dirty="0"/>
          </a:p>
        </p:txBody>
      </p:sp>
      <p:sp>
        <p:nvSpPr>
          <p:cNvPr id="574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Noise</a:t>
            </a:r>
          </a:p>
          <a:p>
            <a:pPr lvl="1"/>
            <a:r>
              <a:rPr lang="fr-FR" dirty="0"/>
              <a:t>Camera </a:t>
            </a:r>
            <a:r>
              <a:rPr lang="fr-FR" dirty="0" err="1"/>
              <a:t>dependent</a:t>
            </a:r>
            <a:r>
              <a:rPr lang="fr-FR" dirty="0"/>
              <a:t> !!</a:t>
            </a:r>
          </a:p>
          <a:p>
            <a:pPr lvl="1"/>
            <a:r>
              <a:rPr lang="fr-FR" dirty="0" err="1"/>
              <a:t>Example</a:t>
            </a:r>
            <a:r>
              <a:rPr lang="fr-FR" dirty="0"/>
              <a:t>: </a:t>
            </a:r>
            <a:r>
              <a:rPr lang="fr-FR" dirty="0" err="1"/>
              <a:t>Shimadzu</a:t>
            </a:r>
            <a:r>
              <a:rPr lang="fr-FR" dirty="0"/>
              <a:t> HPV-1 (Ultra high speed camera)</a:t>
            </a:r>
          </a:p>
        </p:txBody>
      </p:sp>
      <p:pic>
        <p:nvPicPr>
          <p:cNvPr id="57447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2830908"/>
            <a:ext cx="5799138" cy="362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12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26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75" name="Rectangle 11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r-FR" dirty="0" smtClean="0"/>
              <a:t>Spatial </a:t>
            </a:r>
            <a:r>
              <a:rPr lang="fr-FR" dirty="0" err="1" smtClean="0"/>
              <a:t>resolution</a:t>
            </a:r>
            <a:r>
              <a:rPr lang="fr-FR" dirty="0" smtClean="0"/>
              <a:t> (1/9)</a:t>
            </a:r>
            <a:endParaRPr lang="fr-FR" dirty="0"/>
          </a:p>
        </p:txBody>
      </p:sp>
      <p:sp>
        <p:nvSpPr>
          <p:cNvPr id="574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1000 x 1000 images, 8 bit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88" y="1878617"/>
            <a:ext cx="3888432" cy="389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860" y="2793987"/>
            <a:ext cx="3210044" cy="20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82924" y="422086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41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11882" y="422086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31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83124" y="422086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21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13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75" name="Rectangle 11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r-FR" dirty="0" smtClean="0"/>
              <a:t>Spatial </a:t>
            </a:r>
            <a:r>
              <a:rPr lang="fr-FR" dirty="0" err="1" smtClean="0"/>
              <a:t>resolution</a:t>
            </a:r>
            <a:r>
              <a:rPr lang="fr-FR" dirty="0" smtClean="0"/>
              <a:t> (2/9)</a:t>
            </a:r>
            <a:endParaRPr lang="fr-FR" dirty="0"/>
          </a:p>
        </p:txBody>
      </p:sp>
      <p:sp>
        <p:nvSpPr>
          <p:cNvPr id="574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Analytical displacement field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Synthetically deformed images</a:t>
            </a:r>
          </a:p>
          <a:p>
            <a:r>
              <a:rPr lang="en-GB" dirty="0" smtClean="0"/>
              <a:t>DIC and comparison with reference displacement of 1 in amplitude</a:t>
            </a:r>
          </a:p>
          <a:p>
            <a:r>
              <a:rPr lang="en-GB" dirty="0" smtClean="0"/>
              <a:t>2D DIC, affine shape function, SSD criterion, </a:t>
            </a:r>
            <a:r>
              <a:rPr lang="en-GB" dirty="0" err="1" smtClean="0"/>
              <a:t>bicubic</a:t>
            </a:r>
            <a:r>
              <a:rPr lang="en-GB" dirty="0" smtClean="0"/>
              <a:t> spline interpolation (</a:t>
            </a:r>
            <a:r>
              <a:rPr lang="en-GB" dirty="0" err="1" smtClean="0"/>
              <a:t>MatchID</a:t>
            </a:r>
            <a:r>
              <a:rPr lang="en-GB" smtClean="0"/>
              <a:t>)</a:t>
            </a:r>
            <a:endParaRPr lang="en-GB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graphicFrame>
        <p:nvGraphicFramePr>
          <p:cNvPr id="1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809436"/>
              </p:ext>
            </p:extLst>
          </p:nvPr>
        </p:nvGraphicFramePr>
        <p:xfrm>
          <a:off x="3151799" y="1697579"/>
          <a:ext cx="2506663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1" name="Equation" r:id="rId3" imgW="1079280" imgH="431640" progId="Equation.DSMT4">
                  <p:embed/>
                </p:oleObj>
              </mc:Choice>
              <mc:Fallback>
                <p:oleObj name="Equation" r:id="rId3" imgW="10792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1799" y="1697579"/>
                        <a:ext cx="2506663" cy="100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14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24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75" name="Rectangle 11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r-FR" dirty="0" smtClean="0"/>
              <a:t>Spatial </a:t>
            </a:r>
            <a:r>
              <a:rPr lang="fr-FR" dirty="0" err="1" smtClean="0"/>
              <a:t>resolution</a:t>
            </a:r>
            <a:r>
              <a:rPr lang="fr-FR" dirty="0" smtClean="0"/>
              <a:t> (3/9)</a:t>
            </a:r>
            <a:endParaRPr lang="fr-FR" dirty="0"/>
          </a:p>
        </p:txBody>
      </p:sp>
      <p:sp>
        <p:nvSpPr>
          <p:cNvPr id="574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Effect of subset size: 21 (step 50%)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29" y="2030496"/>
            <a:ext cx="7195984" cy="447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17206" y="1525227"/>
            <a:ext cx="4895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+mj-lt"/>
              </a:rPr>
              <a:t>Amplitude:  0.996 - Error: 0.4%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15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90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75" name="Rectangle 11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r-FR" dirty="0" smtClean="0"/>
              <a:t>Spatial </a:t>
            </a:r>
            <a:r>
              <a:rPr lang="fr-FR" dirty="0" err="1" smtClean="0"/>
              <a:t>resolution</a:t>
            </a:r>
            <a:r>
              <a:rPr lang="fr-FR" dirty="0" smtClean="0"/>
              <a:t> (4/9)</a:t>
            </a:r>
            <a:endParaRPr lang="fr-FR" dirty="0"/>
          </a:p>
        </p:txBody>
      </p:sp>
      <p:sp>
        <p:nvSpPr>
          <p:cNvPr id="574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Effect of subset size: 31 (step 50%)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3138" y="1537077"/>
            <a:ext cx="5126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+mj-lt"/>
              </a:rPr>
              <a:t>Amplitude:  0.972 – Error : 2.8%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55" y="2078956"/>
            <a:ext cx="6870058" cy="439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16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09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75" name="Rectangle 11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r-FR" dirty="0" smtClean="0"/>
              <a:t>Spatial </a:t>
            </a:r>
            <a:r>
              <a:rPr lang="fr-FR" dirty="0" err="1" smtClean="0"/>
              <a:t>resolution</a:t>
            </a:r>
            <a:r>
              <a:rPr lang="fr-FR" dirty="0" smtClean="0"/>
              <a:t> (5/9)</a:t>
            </a:r>
            <a:endParaRPr lang="fr-FR" dirty="0"/>
          </a:p>
        </p:txBody>
      </p:sp>
      <p:sp>
        <p:nvSpPr>
          <p:cNvPr id="574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Effect of subset size: 41 (step 50%)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3138" y="1537077"/>
            <a:ext cx="5126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+mj-lt"/>
              </a:rPr>
              <a:t>Amplitude:  0.942 – Error : 5.8%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23" y="2078956"/>
            <a:ext cx="6885260" cy="446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17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8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75" name="Rectangle 11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r-FR" dirty="0" smtClean="0"/>
              <a:t>Spatial </a:t>
            </a:r>
            <a:r>
              <a:rPr lang="fr-FR" dirty="0" err="1" smtClean="0"/>
              <a:t>resolution</a:t>
            </a:r>
            <a:r>
              <a:rPr lang="fr-FR" dirty="0" smtClean="0"/>
              <a:t> (6/9)</a:t>
            </a:r>
            <a:endParaRPr lang="fr-FR" dirty="0"/>
          </a:p>
        </p:txBody>
      </p:sp>
      <p:sp>
        <p:nvSpPr>
          <p:cNvPr id="574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Spatial resolution for subset size</a:t>
            </a:r>
            <a:r>
              <a:rPr lang="en-GB" dirty="0"/>
              <a:t> </a:t>
            </a:r>
            <a:r>
              <a:rPr lang="en-GB" dirty="0" smtClean="0"/>
              <a:t>41 (step 50%)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graphicFrame>
        <p:nvGraphicFramePr>
          <p:cNvPr id="1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0087192"/>
              </p:ext>
            </p:extLst>
          </p:nvPr>
        </p:nvGraphicFramePr>
        <p:xfrm>
          <a:off x="457200" y="2006600"/>
          <a:ext cx="7988300" cy="4101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85741" y="5945868"/>
            <a:ext cx="8246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Resolution: 0,012 (standard deviation of displacement noise map, max of components)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371600" y="5359400"/>
            <a:ext cx="6337300" cy="25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7708900" y="5158480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5% error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18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0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75" name="Rectangle 11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r-FR" dirty="0" smtClean="0"/>
              <a:t>Spatial </a:t>
            </a:r>
            <a:r>
              <a:rPr lang="fr-FR" dirty="0" err="1" smtClean="0"/>
              <a:t>resolution</a:t>
            </a:r>
            <a:r>
              <a:rPr lang="fr-FR" dirty="0" smtClean="0"/>
              <a:t> (7/9)</a:t>
            </a:r>
            <a:endParaRPr lang="fr-FR" dirty="0"/>
          </a:p>
        </p:txBody>
      </p:sp>
      <p:sp>
        <p:nvSpPr>
          <p:cNvPr id="574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Effect of shape function (subset size 41, step 50%) - quadratic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0180792"/>
              </p:ext>
            </p:extLst>
          </p:nvPr>
        </p:nvGraphicFramePr>
        <p:xfrm>
          <a:off x="520700" y="1928117"/>
          <a:ext cx="7886700" cy="4043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92920" y="5920628"/>
            <a:ext cx="790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Resolution: 0.041 (standard deviation of displacement noise map, max of components)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1295400" y="2915946"/>
            <a:ext cx="6311900" cy="27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7121742" y="2482213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5% error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19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7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56934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spc="-150" dirty="0" smtClean="0"/>
              <a:t>Performance </a:t>
            </a:r>
            <a:r>
              <a:rPr lang="fr-FR" spc="-150" dirty="0" err="1"/>
              <a:t>evaluation</a:t>
            </a:r>
            <a:endParaRPr lang="fr-FR" spc="-150" dirty="0"/>
          </a:p>
          <a:p>
            <a:pPr lvl="1"/>
            <a:r>
              <a:rPr lang="fr-FR" spc="-150" dirty="0" err="1" smtClean="0"/>
              <a:t>Resolution</a:t>
            </a:r>
            <a:r>
              <a:rPr lang="fr-FR" spc="-150" dirty="0" smtClean="0"/>
              <a:t>, spatial </a:t>
            </a:r>
            <a:r>
              <a:rPr lang="fr-FR" spc="-150" dirty="0" err="1"/>
              <a:t>resolution</a:t>
            </a:r>
            <a:endParaRPr lang="fr-FR" spc="-150" dirty="0"/>
          </a:p>
          <a:p>
            <a:r>
              <a:rPr lang="fr-FR" spc="-150" dirty="0" err="1"/>
              <a:t>Strain</a:t>
            </a:r>
            <a:r>
              <a:rPr lang="fr-FR" spc="-150" dirty="0"/>
              <a:t> </a:t>
            </a:r>
            <a:r>
              <a:rPr lang="fr-FR" spc="-150" dirty="0" err="1"/>
              <a:t>calculation</a:t>
            </a:r>
            <a:endParaRPr lang="fr-FR" spc="-150" dirty="0"/>
          </a:p>
          <a:p>
            <a:pPr lvl="1"/>
            <a:r>
              <a:rPr lang="fr-FR" spc="-150" dirty="0" err="1" smtClean="0"/>
              <a:t>Smoothing</a:t>
            </a:r>
            <a:r>
              <a:rPr lang="fr-FR" spc="-150" dirty="0" smtClean="0"/>
              <a:t>, </a:t>
            </a:r>
            <a:r>
              <a:rPr lang="fr-FR" spc="-150" dirty="0" err="1" smtClean="0"/>
              <a:t>filtering</a:t>
            </a:r>
            <a:r>
              <a:rPr lang="fr-FR" spc="-150" dirty="0" smtClean="0"/>
              <a:t>, reconstruction</a:t>
            </a:r>
            <a:endParaRPr lang="fr-FR" spc="-150" dirty="0"/>
          </a:p>
          <a:p>
            <a:r>
              <a:rPr lang="fr-FR" spc="-150" dirty="0" smtClean="0"/>
              <a:t>Performance </a:t>
            </a:r>
            <a:r>
              <a:rPr lang="fr-FR" spc="-150" dirty="0" err="1" smtClean="0"/>
              <a:t>reporting</a:t>
            </a:r>
            <a:endParaRPr lang="fr-FR" spc="-150" dirty="0"/>
          </a:p>
          <a:p>
            <a:r>
              <a:rPr lang="en-GB" spc="-150" dirty="0" smtClean="0"/>
              <a:t>Mechanical data extraction</a:t>
            </a:r>
            <a:endParaRPr lang="fr-FR" spc="-15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346" grpId="0" uiExpand="1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75" name="Rectangle 11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r-FR" dirty="0" smtClean="0"/>
              <a:t>Spatial </a:t>
            </a:r>
            <a:r>
              <a:rPr lang="fr-FR" dirty="0" err="1" smtClean="0"/>
              <a:t>resolution</a:t>
            </a:r>
            <a:r>
              <a:rPr lang="fr-FR" dirty="0" smtClean="0"/>
              <a:t> (8/9)</a:t>
            </a:r>
            <a:endParaRPr lang="fr-FR" dirty="0"/>
          </a:p>
        </p:txBody>
      </p:sp>
      <p:sp>
        <p:nvSpPr>
          <p:cNvPr id="574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Effect of step size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04" y="2162820"/>
            <a:ext cx="4204335" cy="264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992" y="2162820"/>
            <a:ext cx="4204335" cy="266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46200" y="4891364"/>
            <a:ext cx="243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>
                <a:latin typeface="+mj-lt"/>
              </a:rPr>
              <a:t>Large step size</a:t>
            </a:r>
            <a:endParaRPr lang="en-GB" sz="2400" b="0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8427" y="4891364"/>
            <a:ext cx="2414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>
                <a:latin typeface="+mj-lt"/>
              </a:rPr>
              <a:t>Small step size</a:t>
            </a:r>
            <a:endParaRPr lang="en-GB" sz="2400" b="0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20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41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75" name="Rectangle 11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r-FR" dirty="0" smtClean="0"/>
              <a:t>Spatial </a:t>
            </a:r>
            <a:r>
              <a:rPr lang="fr-FR" dirty="0" err="1" smtClean="0"/>
              <a:t>resolution</a:t>
            </a:r>
            <a:r>
              <a:rPr lang="fr-FR" dirty="0" smtClean="0"/>
              <a:t> (9/9)</a:t>
            </a:r>
            <a:endParaRPr lang="fr-FR" dirty="0"/>
          </a:p>
        </p:txBody>
      </p:sp>
      <p:sp>
        <p:nvSpPr>
          <p:cNvPr id="574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Effect of step size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77" y="1746337"/>
            <a:ext cx="3672408" cy="307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1705620"/>
            <a:ext cx="3960440" cy="363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08920" y="5482891"/>
            <a:ext cx="6800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Better sampling but same spatial resolution!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21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08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Strain</a:t>
            </a:r>
            <a:r>
              <a:rPr lang="fr-FR" dirty="0"/>
              <a:t> </a:t>
            </a:r>
            <a:r>
              <a:rPr lang="fr-FR" dirty="0" err="1"/>
              <a:t>calculation</a:t>
            </a:r>
            <a:r>
              <a:rPr lang="fr-FR" dirty="0"/>
              <a:t> </a:t>
            </a:r>
            <a:r>
              <a:rPr lang="fr-FR" dirty="0" smtClean="0"/>
              <a:t>(1/20)</a:t>
            </a:r>
            <a:endParaRPr lang="fr-FR" dirty="0"/>
          </a:p>
        </p:txBody>
      </p:sp>
      <p:sp>
        <p:nvSpPr>
          <p:cNvPr id="577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displacements</a:t>
            </a:r>
            <a:r>
              <a:rPr lang="fr-FR" dirty="0"/>
              <a:t> to </a:t>
            </a:r>
            <a:r>
              <a:rPr lang="fr-FR" dirty="0" err="1"/>
              <a:t>strains</a:t>
            </a:r>
            <a:endParaRPr lang="fr-FR" dirty="0"/>
          </a:p>
          <a:p>
            <a:pPr lvl="1"/>
            <a:r>
              <a:rPr lang="fr-FR" dirty="0" err="1"/>
              <a:t>Strains</a:t>
            </a:r>
            <a:r>
              <a:rPr lang="fr-FR" dirty="0"/>
              <a:t> (</a:t>
            </a:r>
            <a:r>
              <a:rPr lang="fr-FR" dirty="0" err="1"/>
              <a:t>small</a:t>
            </a:r>
            <a:r>
              <a:rPr lang="fr-FR" dirty="0"/>
              <a:t> </a:t>
            </a:r>
            <a:r>
              <a:rPr lang="fr-FR" dirty="0" err="1"/>
              <a:t>deformation</a:t>
            </a:r>
            <a:r>
              <a:rPr lang="fr-FR" dirty="0"/>
              <a:t>, </a:t>
            </a:r>
            <a:r>
              <a:rPr lang="fr-FR" dirty="0" err="1"/>
              <a:t>small</a:t>
            </a:r>
            <a:r>
              <a:rPr lang="fr-FR" dirty="0"/>
              <a:t> </a:t>
            </a:r>
            <a:r>
              <a:rPr lang="fr-FR" dirty="0" err="1"/>
              <a:t>strain</a:t>
            </a:r>
            <a:r>
              <a:rPr lang="fr-FR" dirty="0"/>
              <a:t>)</a:t>
            </a:r>
          </a:p>
          <a:p>
            <a:pPr lvl="1"/>
            <a:endParaRPr lang="fr-FR" dirty="0"/>
          </a:p>
          <a:p>
            <a:pPr marL="450850" lvl="1" indent="0">
              <a:buNone/>
            </a:pPr>
            <a:endParaRPr lang="fr-FR" dirty="0"/>
          </a:p>
          <a:p>
            <a:pPr lvl="1"/>
            <a:r>
              <a:rPr lang="fr-FR" dirty="0" err="1"/>
              <a:t>Simplest</a:t>
            </a:r>
            <a:r>
              <a:rPr lang="fr-FR" dirty="0"/>
              <a:t> </a:t>
            </a:r>
            <a:r>
              <a:rPr lang="fr-FR" dirty="0" err="1"/>
              <a:t>way</a:t>
            </a:r>
            <a:r>
              <a:rPr lang="fr-FR" dirty="0"/>
              <a:t> to </a:t>
            </a:r>
            <a:r>
              <a:rPr lang="fr-FR" dirty="0" err="1"/>
              <a:t>compute</a:t>
            </a:r>
            <a:r>
              <a:rPr lang="fr-FR" dirty="0"/>
              <a:t> </a:t>
            </a:r>
            <a:r>
              <a:rPr lang="fr-FR" dirty="0" err="1"/>
              <a:t>strains</a:t>
            </a:r>
            <a:r>
              <a:rPr lang="fr-FR" dirty="0"/>
              <a:t>: </a:t>
            </a:r>
            <a:r>
              <a:rPr lang="fr-FR" dirty="0" err="1"/>
              <a:t>finite</a:t>
            </a:r>
            <a:r>
              <a:rPr lang="fr-FR" dirty="0"/>
              <a:t> </a:t>
            </a:r>
            <a:r>
              <a:rPr lang="fr-FR" dirty="0" err="1"/>
              <a:t>differences</a:t>
            </a:r>
            <a:endParaRPr lang="fr-FR" dirty="0"/>
          </a:p>
        </p:txBody>
      </p:sp>
      <p:graphicFrame>
        <p:nvGraphicFramePr>
          <p:cNvPr id="57754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596115"/>
              </p:ext>
            </p:extLst>
          </p:nvPr>
        </p:nvGraphicFramePr>
        <p:xfrm>
          <a:off x="4033837" y="2058987"/>
          <a:ext cx="1392238" cy="1030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07" name="Equation" r:id="rId3" imgW="583920" imgH="431640" progId="Equation.DSMT4">
                  <p:embed/>
                </p:oleObj>
              </mc:Choice>
              <mc:Fallback>
                <p:oleObj name="Equation" r:id="rId3" imgW="5839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3837" y="2058987"/>
                        <a:ext cx="1392238" cy="10304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754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380330"/>
              </p:ext>
            </p:extLst>
          </p:nvPr>
        </p:nvGraphicFramePr>
        <p:xfrm>
          <a:off x="5703888" y="2110582"/>
          <a:ext cx="2895476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08" name="Equation" r:id="rId5" imgW="1320480" imgH="431640" progId="Equation.DSMT4">
                  <p:embed/>
                </p:oleObj>
              </mc:Choice>
              <mc:Fallback>
                <p:oleObj name="Equation" r:id="rId5" imgW="13204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3888" y="2110582"/>
                        <a:ext cx="2895476" cy="947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754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2403391"/>
              </p:ext>
            </p:extLst>
          </p:nvPr>
        </p:nvGraphicFramePr>
        <p:xfrm>
          <a:off x="588963" y="2079625"/>
          <a:ext cx="3182937" cy="999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09" name="Equation" r:id="rId7" imgW="1498320" imgH="469800" progId="Equation.DSMT4">
                  <p:embed/>
                </p:oleObj>
              </mc:Choice>
              <mc:Fallback>
                <p:oleObj name="Equation" r:id="rId7" imgW="149832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963" y="2079625"/>
                        <a:ext cx="3182937" cy="9996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7544" name="Rectangle 8" descr="Granit"/>
          <p:cNvSpPr>
            <a:spLocks noChangeArrowheads="1"/>
          </p:cNvSpPr>
          <p:nvPr/>
        </p:nvSpPr>
        <p:spPr bwMode="auto">
          <a:xfrm>
            <a:off x="2533651" y="4422775"/>
            <a:ext cx="790575" cy="758825"/>
          </a:xfrm>
          <a:prstGeom prst="rect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77545" name="Rectangle 9" descr="Granit"/>
          <p:cNvSpPr>
            <a:spLocks noChangeArrowheads="1"/>
          </p:cNvSpPr>
          <p:nvPr/>
        </p:nvSpPr>
        <p:spPr bwMode="auto">
          <a:xfrm>
            <a:off x="3321051" y="4421188"/>
            <a:ext cx="790575" cy="758825"/>
          </a:xfrm>
          <a:prstGeom prst="rect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77546" name="Rectangle 10" descr="Granit"/>
          <p:cNvSpPr>
            <a:spLocks noChangeArrowheads="1"/>
          </p:cNvSpPr>
          <p:nvPr/>
        </p:nvSpPr>
        <p:spPr bwMode="auto">
          <a:xfrm>
            <a:off x="2532063" y="5189538"/>
            <a:ext cx="790575" cy="758825"/>
          </a:xfrm>
          <a:prstGeom prst="rect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77547" name="Rectangle 11" descr="Granit"/>
          <p:cNvSpPr>
            <a:spLocks noChangeArrowheads="1"/>
          </p:cNvSpPr>
          <p:nvPr/>
        </p:nvSpPr>
        <p:spPr bwMode="auto">
          <a:xfrm>
            <a:off x="3321051" y="5189538"/>
            <a:ext cx="790575" cy="758825"/>
          </a:xfrm>
          <a:prstGeom prst="rect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77550" name="Rectangle 14"/>
          <p:cNvSpPr>
            <a:spLocks noChangeArrowheads="1"/>
          </p:cNvSpPr>
          <p:nvPr/>
        </p:nvSpPr>
        <p:spPr bwMode="auto">
          <a:xfrm>
            <a:off x="2887663" y="4421188"/>
            <a:ext cx="852488" cy="758825"/>
          </a:xfrm>
          <a:prstGeom prst="rect">
            <a:avLst/>
          </a:prstGeom>
          <a:solidFill>
            <a:srgbClr val="FFCCCC">
              <a:alpha val="46001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77549" name="Line 13"/>
          <p:cNvSpPr>
            <a:spLocks noChangeShapeType="1"/>
          </p:cNvSpPr>
          <p:nvPr/>
        </p:nvSpPr>
        <p:spPr bwMode="auto">
          <a:xfrm>
            <a:off x="2886076" y="4814888"/>
            <a:ext cx="8318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77551" name="Text Box 15"/>
          <p:cNvSpPr txBox="1">
            <a:spLocks noChangeArrowheads="1"/>
          </p:cNvSpPr>
          <p:nvPr/>
        </p:nvSpPr>
        <p:spPr bwMode="auto">
          <a:xfrm>
            <a:off x="3168651" y="3961110"/>
            <a:ext cx="3481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 dirty="0">
                <a:latin typeface="+mj-lt"/>
              </a:rPr>
              <a:t>L</a:t>
            </a:r>
          </a:p>
        </p:txBody>
      </p:sp>
      <p:graphicFrame>
        <p:nvGraphicFramePr>
          <p:cNvPr id="57755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874349"/>
              </p:ext>
            </p:extLst>
          </p:nvPr>
        </p:nvGraphicFramePr>
        <p:xfrm>
          <a:off x="2525713" y="4581525"/>
          <a:ext cx="35401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10" name="Equation" r:id="rId10" imgW="177480" imgH="228600" progId="Equation.3">
                  <p:embed/>
                </p:oleObj>
              </mc:Choice>
              <mc:Fallback>
                <p:oleObj name="Equation" r:id="rId10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5713" y="4581525"/>
                        <a:ext cx="354013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755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623544"/>
              </p:ext>
            </p:extLst>
          </p:nvPr>
        </p:nvGraphicFramePr>
        <p:xfrm>
          <a:off x="3749676" y="4579938"/>
          <a:ext cx="35401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11" name="Equation" r:id="rId12" imgW="177480" imgH="228600" progId="Equation.3">
                  <p:embed/>
                </p:oleObj>
              </mc:Choice>
              <mc:Fallback>
                <p:oleObj name="Equation" r:id="rId12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9676" y="4579938"/>
                        <a:ext cx="354012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755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1692498"/>
              </p:ext>
            </p:extLst>
          </p:nvPr>
        </p:nvGraphicFramePr>
        <p:xfrm>
          <a:off x="4740275" y="4702969"/>
          <a:ext cx="2172108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12" name="Equation" r:id="rId14" imgW="787320" imgH="419040" progId="Equation.DSMT4">
                  <p:embed/>
                </p:oleObj>
              </mc:Choice>
              <mc:Fallback>
                <p:oleObj name="Equation" r:id="rId14" imgW="7873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0275" y="4702969"/>
                        <a:ext cx="2172108" cy="115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22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544" grpId="0" animBg="1"/>
      <p:bldP spid="577545" grpId="0" animBg="1"/>
      <p:bldP spid="577546" grpId="0" animBg="1"/>
      <p:bldP spid="577547" grpId="0" animBg="1"/>
      <p:bldP spid="577550" grpId="0" animBg="1"/>
      <p:bldP spid="577549" grpId="0" animBg="1"/>
      <p:bldP spid="5775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Strain</a:t>
            </a:r>
            <a:r>
              <a:rPr lang="fr-FR" dirty="0"/>
              <a:t> </a:t>
            </a:r>
            <a:r>
              <a:rPr lang="fr-FR" dirty="0" err="1"/>
              <a:t>calculation</a:t>
            </a:r>
            <a:r>
              <a:rPr lang="fr-FR" dirty="0"/>
              <a:t> (</a:t>
            </a:r>
            <a:r>
              <a:rPr lang="fr-FR" dirty="0" smtClean="0"/>
              <a:t>2/20)</a:t>
            </a:r>
            <a:endParaRPr lang="fr-FR" dirty="0"/>
          </a:p>
        </p:txBody>
      </p:sp>
      <p:sp>
        <p:nvSpPr>
          <p:cNvPr id="577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displacements</a:t>
            </a:r>
            <a:r>
              <a:rPr lang="fr-FR" dirty="0"/>
              <a:t> to </a:t>
            </a:r>
            <a:r>
              <a:rPr lang="fr-FR" dirty="0" err="1"/>
              <a:t>strains</a:t>
            </a:r>
            <a:endParaRPr lang="fr-FR" dirty="0"/>
          </a:p>
          <a:p>
            <a:pPr lvl="1"/>
            <a:r>
              <a:rPr lang="fr-FR" dirty="0" err="1" smtClean="0"/>
              <a:t>Differentiation</a:t>
            </a:r>
            <a:r>
              <a:rPr lang="fr-FR" dirty="0" smtClean="0"/>
              <a:t> amplifies noise</a:t>
            </a:r>
            <a:endParaRPr lang="fr-FR" dirty="0"/>
          </a:p>
        </p:txBody>
      </p:sp>
      <p:grpSp>
        <p:nvGrpSpPr>
          <p:cNvPr id="3" name="Group 2"/>
          <p:cNvGrpSpPr/>
          <p:nvPr/>
        </p:nvGrpSpPr>
        <p:grpSpPr>
          <a:xfrm>
            <a:off x="2708813" y="2995547"/>
            <a:ext cx="2300276" cy="1593468"/>
            <a:chOff x="2708813" y="2995547"/>
            <a:chExt cx="2300276" cy="1593468"/>
          </a:xfrm>
        </p:grpSpPr>
        <p:sp>
          <p:nvSpPr>
            <p:cNvPr id="22" name="TextBox 21"/>
            <p:cNvSpPr txBox="1"/>
            <p:nvPr/>
          </p:nvSpPr>
          <p:spPr>
            <a:xfrm>
              <a:off x="2708813" y="4219683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x</a:t>
              </a:r>
              <a:endParaRPr lang="en-GB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56885" y="4129812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x</a:t>
              </a:r>
              <a:endParaRPr lang="en-GB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85107" y="3543919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x</a:t>
              </a:r>
              <a:endParaRPr lang="en-GB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158171" y="2995547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x</a:t>
              </a:r>
              <a:endParaRPr lang="en-GB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25037" y="3067555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x</a:t>
              </a:r>
              <a:endParaRPr lang="en-GB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34909" y="2374262"/>
            <a:ext cx="4220266" cy="3099174"/>
            <a:chOff x="1934909" y="2374262"/>
            <a:chExt cx="4220266" cy="3099174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2348773" y="5083779"/>
              <a:ext cx="352839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348773" y="2707515"/>
              <a:ext cx="1" cy="237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934909" y="2374262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latin typeface="Symbol" panose="05050102010706020507" pitchFamily="18" charset="2"/>
                </a:rPr>
                <a:t>s</a:t>
              </a:r>
              <a:endParaRPr lang="en-GB" sz="2400" dirty="0">
                <a:latin typeface="Symbol" panose="05050102010706020507" pitchFamily="18" charset="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835857" y="5011771"/>
              <a:ext cx="3193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latin typeface="Symbol" panose="05050102010706020507" pitchFamily="18" charset="2"/>
                </a:rPr>
                <a:t>e</a:t>
              </a:r>
              <a:endParaRPr lang="en-GB" sz="2400" dirty="0">
                <a:latin typeface="Symbol" panose="05050102010706020507" pitchFamily="18" charset="2"/>
              </a:endParaRPr>
            </a:p>
          </p:txBody>
        </p:sp>
      </p:grpSp>
      <p:cxnSp>
        <p:nvCxnSpPr>
          <p:cNvPr id="29" name="Straight Connector 28"/>
          <p:cNvCxnSpPr/>
          <p:nvPr/>
        </p:nvCxnSpPr>
        <p:spPr>
          <a:xfrm flipV="1">
            <a:off x="2375586" y="3764822"/>
            <a:ext cx="1008112" cy="1296145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534938" y="4314478"/>
            <a:ext cx="1222218" cy="130282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348773" y="2835927"/>
            <a:ext cx="2660316" cy="2247852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656123" y="3668147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FF0000"/>
                </a:solidFill>
              </a:rPr>
              <a:t>E</a:t>
            </a:r>
            <a:r>
              <a:rPr lang="en-GB" sz="2400" baseline="-25000" dirty="0">
                <a:solidFill>
                  <a:srgbClr val="FF0000"/>
                </a:solidFill>
              </a:rPr>
              <a:t>1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78931" y="4219683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400" b="0" dirty="0" smtClean="0">
                <a:solidFill>
                  <a:srgbClr val="FF0000"/>
                </a:solidFill>
                <a:latin typeface="+mj-lt"/>
              </a:rPr>
              <a:t>E</a:t>
            </a:r>
            <a:r>
              <a:rPr lang="en-GB" sz="2400" baseline="-25000" dirty="0" smtClean="0">
                <a:solidFill>
                  <a:srgbClr val="FF0000"/>
                </a:solidFill>
                <a:latin typeface="+mj-lt"/>
              </a:rPr>
              <a:t>2</a:t>
            </a:r>
            <a:r>
              <a:rPr lang="en-GB" sz="2400" dirty="0" smtClean="0">
                <a:solidFill>
                  <a:srgbClr val="FF0000"/>
                </a:solidFill>
                <a:latin typeface="+mj-lt"/>
                <a:sym typeface="Symbol"/>
              </a:rPr>
              <a:t></a:t>
            </a:r>
            <a:r>
              <a:rPr lang="en-GB" sz="2400" dirty="0" smtClean="0">
                <a:solidFill>
                  <a:srgbClr val="FF0000"/>
                </a:solidFill>
              </a:rPr>
              <a:t>E</a:t>
            </a:r>
            <a:r>
              <a:rPr lang="en-GB" sz="2400" baseline="-25000" dirty="0">
                <a:solidFill>
                  <a:srgbClr val="FF0000"/>
                </a:solidFill>
              </a:rPr>
              <a:t>1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38928" y="253388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>
                <a:solidFill>
                  <a:schemeClr val="tx2"/>
                </a:solidFill>
              </a:rPr>
              <a:t>E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23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8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Strain</a:t>
            </a:r>
            <a:r>
              <a:rPr lang="fr-FR" dirty="0"/>
              <a:t> </a:t>
            </a:r>
            <a:r>
              <a:rPr lang="fr-FR" dirty="0" err="1"/>
              <a:t>calculation</a:t>
            </a:r>
            <a:r>
              <a:rPr lang="fr-FR" dirty="0"/>
              <a:t> </a:t>
            </a:r>
            <a:r>
              <a:rPr lang="fr-FR" dirty="0" smtClean="0"/>
              <a:t>(3/20)</a:t>
            </a:r>
            <a:endParaRPr lang="fr-FR" dirty="0"/>
          </a:p>
        </p:txBody>
      </p:sp>
      <p:sp>
        <p:nvSpPr>
          <p:cNvPr id="576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displacements</a:t>
            </a:r>
            <a:r>
              <a:rPr lang="fr-FR" dirty="0"/>
              <a:t> to </a:t>
            </a:r>
            <a:r>
              <a:rPr lang="fr-FR" dirty="0" err="1"/>
              <a:t>strains</a:t>
            </a:r>
            <a:endParaRPr lang="fr-FR" dirty="0"/>
          </a:p>
          <a:p>
            <a:pPr lvl="1"/>
            <a:r>
              <a:rPr lang="fr-FR" dirty="0"/>
              <a:t>One </a:t>
            </a:r>
            <a:r>
              <a:rPr lang="fr-FR" dirty="0" err="1"/>
              <a:t>thing</a:t>
            </a:r>
            <a:r>
              <a:rPr lang="fr-FR" dirty="0"/>
              <a:t> to </a:t>
            </a:r>
            <a:r>
              <a:rPr lang="fr-FR" dirty="0" err="1"/>
              <a:t>remember</a:t>
            </a:r>
            <a:r>
              <a:rPr lang="fr-FR" dirty="0"/>
              <a:t>: </a:t>
            </a:r>
            <a:r>
              <a:rPr lang="fr-FR" dirty="0" err="1"/>
              <a:t>strain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relative </a:t>
            </a:r>
            <a:r>
              <a:rPr lang="fr-FR" dirty="0" err="1"/>
              <a:t>displacement</a:t>
            </a:r>
            <a:r>
              <a:rPr lang="fr-FR" dirty="0"/>
              <a:t> over a gauge </a:t>
            </a:r>
            <a:r>
              <a:rPr lang="fr-FR" dirty="0" err="1"/>
              <a:t>length</a:t>
            </a:r>
            <a:endParaRPr lang="fr-FR" dirty="0"/>
          </a:p>
          <a:p>
            <a:pPr lvl="1"/>
            <a:r>
              <a:rPr lang="fr-FR" dirty="0"/>
              <a:t>To </a:t>
            </a:r>
            <a:r>
              <a:rPr lang="fr-FR" dirty="0" err="1"/>
              <a:t>improve</a:t>
            </a:r>
            <a:r>
              <a:rPr lang="fr-FR" dirty="0"/>
              <a:t> </a:t>
            </a:r>
            <a:r>
              <a:rPr lang="fr-FR" dirty="0" err="1"/>
              <a:t>resolution</a:t>
            </a:r>
            <a:r>
              <a:rPr lang="fr-FR" dirty="0"/>
              <a:t>:</a:t>
            </a:r>
          </a:p>
          <a:p>
            <a:pPr lvl="2"/>
            <a:r>
              <a:rPr lang="fr-FR" dirty="0" err="1"/>
              <a:t>Increase</a:t>
            </a:r>
            <a:r>
              <a:rPr lang="fr-FR" dirty="0"/>
              <a:t> </a:t>
            </a:r>
            <a:r>
              <a:rPr lang="fr-FR" dirty="0" err="1"/>
              <a:t>resolution</a:t>
            </a:r>
            <a:r>
              <a:rPr lang="fr-FR" dirty="0"/>
              <a:t> on </a:t>
            </a:r>
            <a:r>
              <a:rPr lang="fr-FR" dirty="0">
                <a:latin typeface="Symbol" pitchFamily="18" charset="2"/>
              </a:rPr>
              <a:t>D</a:t>
            </a:r>
            <a:r>
              <a:rPr lang="fr-FR" dirty="0"/>
              <a:t>L</a:t>
            </a:r>
          </a:p>
          <a:p>
            <a:pPr lvl="2"/>
            <a:r>
              <a:rPr lang="fr-FR" dirty="0" err="1"/>
              <a:t>Increase</a:t>
            </a:r>
            <a:r>
              <a:rPr lang="fr-FR" dirty="0"/>
              <a:t> the gauge </a:t>
            </a:r>
            <a:r>
              <a:rPr lang="fr-FR" dirty="0" err="1"/>
              <a:t>length</a:t>
            </a:r>
            <a:r>
              <a:rPr lang="fr-FR" dirty="0"/>
              <a:t> L</a:t>
            </a:r>
          </a:p>
          <a:p>
            <a:pPr lvl="1"/>
            <a:r>
              <a:rPr lang="fr-FR" dirty="0" err="1"/>
              <a:t>Some</a:t>
            </a:r>
            <a:r>
              <a:rPr lang="fr-FR" dirty="0"/>
              <a:t> basic figures:</a:t>
            </a:r>
          </a:p>
          <a:p>
            <a:pPr lvl="2"/>
            <a:r>
              <a:rPr lang="fr-FR" dirty="0"/>
              <a:t>If </a:t>
            </a:r>
            <a:r>
              <a:rPr lang="fr-FR" dirty="0" err="1"/>
              <a:t>displacement</a:t>
            </a:r>
            <a:r>
              <a:rPr lang="fr-FR" dirty="0"/>
              <a:t> </a:t>
            </a:r>
            <a:r>
              <a:rPr lang="fr-FR" dirty="0" err="1"/>
              <a:t>resolution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0.01 pixel,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resolution</a:t>
            </a:r>
            <a:r>
              <a:rPr lang="fr-FR" dirty="0"/>
              <a:t> on </a:t>
            </a:r>
            <a:r>
              <a:rPr lang="fr-FR" dirty="0">
                <a:latin typeface="Symbol" pitchFamily="18" charset="2"/>
              </a:rPr>
              <a:t>D</a:t>
            </a:r>
            <a:r>
              <a:rPr lang="fr-FR" dirty="0"/>
              <a:t>L </a:t>
            </a:r>
            <a:r>
              <a:rPr lang="fr-FR" dirty="0" err="1"/>
              <a:t>is</a:t>
            </a:r>
            <a:r>
              <a:rPr lang="fr-FR" dirty="0"/>
              <a:t> 0.02 pixels. If the </a:t>
            </a:r>
            <a:r>
              <a:rPr lang="fr-FR" dirty="0" err="1"/>
              <a:t>strain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computed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DIC </a:t>
            </a:r>
            <a:r>
              <a:rPr lang="fr-FR" dirty="0" err="1"/>
              <a:t>subsets</a:t>
            </a:r>
            <a:r>
              <a:rPr lang="fr-FR" dirty="0"/>
              <a:t> set </a:t>
            </a:r>
            <a:r>
              <a:rPr lang="fr-FR" dirty="0" err="1"/>
              <a:t>apart</a:t>
            </a:r>
            <a:r>
              <a:rPr lang="fr-FR" dirty="0"/>
              <a:t> by </a:t>
            </a:r>
            <a:r>
              <a:rPr lang="fr-FR" dirty="0" err="1"/>
              <a:t>say</a:t>
            </a:r>
            <a:r>
              <a:rPr lang="fr-FR" dirty="0"/>
              <a:t> 20 pixels, the </a:t>
            </a:r>
            <a:r>
              <a:rPr lang="fr-FR" dirty="0" err="1"/>
              <a:t>raw</a:t>
            </a:r>
            <a:r>
              <a:rPr lang="fr-FR" dirty="0"/>
              <a:t> </a:t>
            </a:r>
            <a:r>
              <a:rPr lang="fr-FR" dirty="0" err="1"/>
              <a:t>strain</a:t>
            </a:r>
            <a:r>
              <a:rPr lang="fr-FR" dirty="0"/>
              <a:t> </a:t>
            </a:r>
            <a:r>
              <a:rPr lang="fr-FR" dirty="0" err="1"/>
              <a:t>resolution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2.10</a:t>
            </a:r>
            <a:r>
              <a:rPr lang="fr-FR" baseline="30000" dirty="0"/>
              <a:t>-3</a:t>
            </a:r>
            <a:endParaRPr lang="fr-FR" dirty="0"/>
          </a:p>
          <a:p>
            <a:pPr lvl="2"/>
            <a:r>
              <a:rPr lang="fr-FR" dirty="0"/>
              <a:t>To </a:t>
            </a:r>
            <a:r>
              <a:rPr lang="fr-FR" dirty="0" err="1"/>
              <a:t>improve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, </a:t>
            </a:r>
            <a:r>
              <a:rPr lang="fr-FR" dirty="0" err="1"/>
              <a:t>smoothing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necessary</a:t>
            </a:r>
            <a:endParaRPr lang="fr-FR" dirty="0"/>
          </a:p>
        </p:txBody>
      </p:sp>
      <p:graphicFrame>
        <p:nvGraphicFramePr>
          <p:cNvPr id="5765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196071"/>
              </p:ext>
            </p:extLst>
          </p:nvPr>
        </p:nvGraphicFramePr>
        <p:xfrm>
          <a:off x="6727825" y="2676525"/>
          <a:ext cx="1120775" cy="915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37" name="Equation" r:id="rId3" imgW="482400" imgH="393480" progId="Equation.DSMT4">
                  <p:embed/>
                </p:oleObj>
              </mc:Choice>
              <mc:Fallback>
                <p:oleObj name="Equation" r:id="rId3" imgW="4824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7825" y="2676525"/>
                        <a:ext cx="1120775" cy="9158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24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34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515" grpId="0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Strain</a:t>
            </a:r>
            <a:r>
              <a:rPr lang="fr-FR" dirty="0"/>
              <a:t> </a:t>
            </a:r>
            <a:r>
              <a:rPr lang="fr-FR" dirty="0" err="1"/>
              <a:t>calculation</a:t>
            </a:r>
            <a:r>
              <a:rPr lang="fr-FR" dirty="0"/>
              <a:t> </a:t>
            </a:r>
            <a:r>
              <a:rPr lang="fr-FR" dirty="0" smtClean="0"/>
              <a:t>(4/20)</a:t>
            </a:r>
            <a:endParaRPr lang="fr-FR" dirty="0"/>
          </a:p>
        </p:txBody>
      </p:sp>
      <p:sp>
        <p:nvSpPr>
          <p:cNvPr id="5795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From displacements to strains</a:t>
            </a:r>
          </a:p>
          <a:p>
            <a:pPr lvl="1"/>
            <a:r>
              <a:rPr lang="fr-FR"/>
              <a:t>Finite differences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2511425"/>
            <a:ext cx="29956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2478088"/>
            <a:ext cx="3132137" cy="36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Line 9"/>
          <p:cNvSpPr>
            <a:spLocks noChangeShapeType="1"/>
          </p:cNvSpPr>
          <p:nvPr/>
        </p:nvSpPr>
        <p:spPr bwMode="auto">
          <a:xfrm>
            <a:off x="6229350" y="2060575"/>
            <a:ext cx="0" cy="4321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492375"/>
            <a:ext cx="5184775" cy="347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2844800" y="4365625"/>
            <a:ext cx="0" cy="1295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>
            <a:off x="2844800" y="4365625"/>
            <a:ext cx="1727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4408488" y="4386263"/>
            <a:ext cx="29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2987675" y="5373688"/>
            <a:ext cx="29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25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6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Strain</a:t>
            </a:r>
            <a:r>
              <a:rPr lang="fr-FR" dirty="0"/>
              <a:t> </a:t>
            </a:r>
            <a:r>
              <a:rPr lang="fr-FR" dirty="0" err="1"/>
              <a:t>calculation</a:t>
            </a:r>
            <a:r>
              <a:rPr lang="fr-FR" dirty="0"/>
              <a:t> </a:t>
            </a:r>
            <a:r>
              <a:rPr lang="fr-FR" dirty="0" smtClean="0"/>
              <a:t>(5/20)</a:t>
            </a:r>
            <a:endParaRPr lang="fr-FR" dirty="0"/>
          </a:p>
        </p:txBody>
      </p:sp>
      <p:sp>
        <p:nvSpPr>
          <p:cNvPr id="581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From displacements to strains</a:t>
            </a:r>
          </a:p>
          <a:p>
            <a:pPr lvl="1"/>
            <a:r>
              <a:rPr lang="fr-FR"/>
              <a:t>Finite differences</a:t>
            </a:r>
          </a:p>
        </p:txBody>
      </p:sp>
      <p:pic>
        <p:nvPicPr>
          <p:cNvPr id="58164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89138"/>
            <a:ext cx="383857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164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2565400"/>
            <a:ext cx="4548187" cy="316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1643" name="Line 11"/>
          <p:cNvSpPr>
            <a:spLocks noChangeShapeType="1"/>
          </p:cNvSpPr>
          <p:nvPr/>
        </p:nvSpPr>
        <p:spPr bwMode="auto">
          <a:xfrm>
            <a:off x="1258888" y="1989138"/>
            <a:ext cx="0" cy="4321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58164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084135"/>
              </p:ext>
            </p:extLst>
          </p:nvPr>
        </p:nvGraphicFramePr>
        <p:xfrm>
          <a:off x="4220648" y="1408114"/>
          <a:ext cx="604279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91" name="Equation" r:id="rId5" imgW="215640" imgH="241200" progId="Equation.DSMT4">
                  <p:embed/>
                </p:oleObj>
              </mc:Choice>
              <mc:Fallback>
                <p:oleObj name="Equation" r:id="rId5" imgW="2156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0648" y="1408114"/>
                        <a:ext cx="604279" cy="67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26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02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43" grpId="0" animBg="1"/>
      <p:bldP spid="58164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Strain</a:t>
            </a:r>
            <a:r>
              <a:rPr lang="fr-FR" dirty="0"/>
              <a:t> </a:t>
            </a:r>
            <a:r>
              <a:rPr lang="fr-FR" dirty="0" err="1"/>
              <a:t>calculation</a:t>
            </a:r>
            <a:r>
              <a:rPr lang="fr-FR" dirty="0"/>
              <a:t> </a:t>
            </a:r>
            <a:r>
              <a:rPr lang="fr-FR" dirty="0" smtClean="0"/>
              <a:t>(6/20)</a:t>
            </a:r>
            <a:endParaRPr lang="fr-FR" dirty="0"/>
          </a:p>
        </p:txBody>
      </p:sp>
      <p:sp>
        <p:nvSpPr>
          <p:cNvPr id="5806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Smoothing</a:t>
            </a:r>
            <a:endParaRPr lang="fr-FR" dirty="0"/>
          </a:p>
          <a:p>
            <a:pPr lvl="1"/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pass</a:t>
            </a:r>
            <a:r>
              <a:rPr lang="fr-FR" dirty="0"/>
              <a:t> </a:t>
            </a:r>
            <a:r>
              <a:rPr lang="fr-FR" dirty="0" err="1"/>
              <a:t>filter</a:t>
            </a:r>
            <a:endParaRPr lang="fr-FR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178" y="2078139"/>
            <a:ext cx="3201227" cy="283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7051874" y="1870288"/>
            <a:ext cx="25400" cy="32522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145673" y="1678029"/>
            <a:ext cx="521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FFT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290126" y="5585221"/>
            <a:ext cx="4474464" cy="121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290126" y="2098309"/>
            <a:ext cx="0" cy="34991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6200000">
            <a:off x="119694" y="3735698"/>
            <a:ext cx="1715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Modulus of FFT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55758" y="57071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Spatial frequency</a:t>
            </a:r>
          </a:p>
        </p:txBody>
      </p:sp>
      <p:sp>
        <p:nvSpPr>
          <p:cNvPr id="25" name="Freeform 24"/>
          <p:cNvSpPr/>
          <p:nvPr/>
        </p:nvSpPr>
        <p:spPr>
          <a:xfrm>
            <a:off x="1387662" y="2939557"/>
            <a:ext cx="3767328" cy="2646705"/>
          </a:xfrm>
          <a:custGeom>
            <a:avLst/>
            <a:gdLst>
              <a:gd name="connsiteX0" fmla="*/ 0 w 3767328"/>
              <a:gd name="connsiteY0" fmla="*/ 0 h 2646705"/>
              <a:gd name="connsiteX1" fmla="*/ 36576 w 3767328"/>
              <a:gd name="connsiteY1" fmla="*/ 60960 h 2646705"/>
              <a:gd name="connsiteX2" fmla="*/ 48768 w 3767328"/>
              <a:gd name="connsiteY2" fmla="*/ 97536 h 2646705"/>
              <a:gd name="connsiteX3" fmla="*/ 73152 w 3767328"/>
              <a:gd name="connsiteY3" fmla="*/ 134112 h 2646705"/>
              <a:gd name="connsiteX4" fmla="*/ 109728 w 3767328"/>
              <a:gd name="connsiteY4" fmla="*/ 207264 h 2646705"/>
              <a:gd name="connsiteX5" fmla="*/ 134112 w 3767328"/>
              <a:gd name="connsiteY5" fmla="*/ 353568 h 2646705"/>
              <a:gd name="connsiteX6" fmla="*/ 158496 w 3767328"/>
              <a:gd name="connsiteY6" fmla="*/ 426720 h 2646705"/>
              <a:gd name="connsiteX7" fmla="*/ 195072 w 3767328"/>
              <a:gd name="connsiteY7" fmla="*/ 499872 h 2646705"/>
              <a:gd name="connsiteX8" fmla="*/ 243840 w 3767328"/>
              <a:gd name="connsiteY8" fmla="*/ 621792 h 2646705"/>
              <a:gd name="connsiteX9" fmla="*/ 256032 w 3767328"/>
              <a:gd name="connsiteY9" fmla="*/ 658368 h 2646705"/>
              <a:gd name="connsiteX10" fmla="*/ 268224 w 3767328"/>
              <a:gd name="connsiteY10" fmla="*/ 890016 h 2646705"/>
              <a:gd name="connsiteX11" fmla="*/ 316992 w 3767328"/>
              <a:gd name="connsiteY11" fmla="*/ 999744 h 2646705"/>
              <a:gd name="connsiteX12" fmla="*/ 329184 w 3767328"/>
              <a:gd name="connsiteY12" fmla="*/ 1036320 h 2646705"/>
              <a:gd name="connsiteX13" fmla="*/ 414528 w 3767328"/>
              <a:gd name="connsiteY13" fmla="*/ 1158240 h 2646705"/>
              <a:gd name="connsiteX14" fmla="*/ 438912 w 3767328"/>
              <a:gd name="connsiteY14" fmla="*/ 1194816 h 2646705"/>
              <a:gd name="connsiteX15" fmla="*/ 463296 w 3767328"/>
              <a:gd name="connsiteY15" fmla="*/ 1475232 h 2646705"/>
              <a:gd name="connsiteX16" fmla="*/ 499872 w 3767328"/>
              <a:gd name="connsiteY16" fmla="*/ 1597152 h 2646705"/>
              <a:gd name="connsiteX17" fmla="*/ 512064 w 3767328"/>
              <a:gd name="connsiteY17" fmla="*/ 1633728 h 2646705"/>
              <a:gd name="connsiteX18" fmla="*/ 536448 w 3767328"/>
              <a:gd name="connsiteY18" fmla="*/ 1670304 h 2646705"/>
              <a:gd name="connsiteX19" fmla="*/ 548640 w 3767328"/>
              <a:gd name="connsiteY19" fmla="*/ 1706880 h 2646705"/>
              <a:gd name="connsiteX20" fmla="*/ 621792 w 3767328"/>
              <a:gd name="connsiteY20" fmla="*/ 1767840 h 2646705"/>
              <a:gd name="connsiteX21" fmla="*/ 670560 w 3767328"/>
              <a:gd name="connsiteY21" fmla="*/ 1804416 h 2646705"/>
              <a:gd name="connsiteX22" fmla="*/ 743712 w 3767328"/>
              <a:gd name="connsiteY22" fmla="*/ 1865376 h 2646705"/>
              <a:gd name="connsiteX23" fmla="*/ 902208 w 3767328"/>
              <a:gd name="connsiteY23" fmla="*/ 1889760 h 2646705"/>
              <a:gd name="connsiteX24" fmla="*/ 963168 w 3767328"/>
              <a:gd name="connsiteY24" fmla="*/ 1914144 h 2646705"/>
              <a:gd name="connsiteX25" fmla="*/ 1036320 w 3767328"/>
              <a:gd name="connsiteY25" fmla="*/ 1938528 h 2646705"/>
              <a:gd name="connsiteX26" fmla="*/ 1072896 w 3767328"/>
              <a:gd name="connsiteY26" fmla="*/ 1975104 h 2646705"/>
              <a:gd name="connsiteX27" fmla="*/ 1121664 w 3767328"/>
              <a:gd name="connsiteY27" fmla="*/ 2048256 h 2646705"/>
              <a:gd name="connsiteX28" fmla="*/ 1158240 w 3767328"/>
              <a:gd name="connsiteY28" fmla="*/ 2060448 h 2646705"/>
              <a:gd name="connsiteX29" fmla="*/ 1194816 w 3767328"/>
              <a:gd name="connsiteY29" fmla="*/ 2084832 h 2646705"/>
              <a:gd name="connsiteX30" fmla="*/ 1231392 w 3767328"/>
              <a:gd name="connsiteY30" fmla="*/ 2121408 h 2646705"/>
              <a:gd name="connsiteX31" fmla="*/ 1267968 w 3767328"/>
              <a:gd name="connsiteY31" fmla="*/ 2133600 h 2646705"/>
              <a:gd name="connsiteX32" fmla="*/ 1304544 w 3767328"/>
              <a:gd name="connsiteY32" fmla="*/ 2157984 h 2646705"/>
              <a:gd name="connsiteX33" fmla="*/ 1389888 w 3767328"/>
              <a:gd name="connsiteY33" fmla="*/ 2206752 h 2646705"/>
              <a:gd name="connsiteX34" fmla="*/ 1487424 w 3767328"/>
              <a:gd name="connsiteY34" fmla="*/ 2316480 h 2646705"/>
              <a:gd name="connsiteX35" fmla="*/ 1572768 w 3767328"/>
              <a:gd name="connsiteY35" fmla="*/ 2340864 h 2646705"/>
              <a:gd name="connsiteX36" fmla="*/ 1609344 w 3767328"/>
              <a:gd name="connsiteY36" fmla="*/ 2353056 h 2646705"/>
              <a:gd name="connsiteX37" fmla="*/ 1658112 w 3767328"/>
              <a:gd name="connsiteY37" fmla="*/ 2365248 h 2646705"/>
              <a:gd name="connsiteX38" fmla="*/ 1694688 w 3767328"/>
              <a:gd name="connsiteY38" fmla="*/ 2377440 h 2646705"/>
              <a:gd name="connsiteX39" fmla="*/ 1804416 w 3767328"/>
              <a:gd name="connsiteY39" fmla="*/ 2401824 h 2646705"/>
              <a:gd name="connsiteX40" fmla="*/ 1840992 w 3767328"/>
              <a:gd name="connsiteY40" fmla="*/ 2414016 h 2646705"/>
              <a:gd name="connsiteX41" fmla="*/ 2157984 w 3767328"/>
              <a:gd name="connsiteY41" fmla="*/ 2450592 h 2646705"/>
              <a:gd name="connsiteX42" fmla="*/ 2231136 w 3767328"/>
              <a:gd name="connsiteY42" fmla="*/ 2474976 h 2646705"/>
              <a:gd name="connsiteX43" fmla="*/ 2267712 w 3767328"/>
              <a:gd name="connsiteY43" fmla="*/ 2487168 h 2646705"/>
              <a:gd name="connsiteX44" fmla="*/ 2304288 w 3767328"/>
              <a:gd name="connsiteY44" fmla="*/ 2511552 h 2646705"/>
              <a:gd name="connsiteX45" fmla="*/ 2365248 w 3767328"/>
              <a:gd name="connsiteY45" fmla="*/ 2523744 h 2646705"/>
              <a:gd name="connsiteX46" fmla="*/ 2584704 w 3767328"/>
              <a:gd name="connsiteY46" fmla="*/ 2535936 h 2646705"/>
              <a:gd name="connsiteX47" fmla="*/ 2718816 w 3767328"/>
              <a:gd name="connsiteY47" fmla="*/ 2523744 h 2646705"/>
              <a:gd name="connsiteX48" fmla="*/ 2877312 w 3767328"/>
              <a:gd name="connsiteY48" fmla="*/ 2548128 h 2646705"/>
              <a:gd name="connsiteX49" fmla="*/ 2987040 w 3767328"/>
              <a:gd name="connsiteY49" fmla="*/ 2572512 h 2646705"/>
              <a:gd name="connsiteX50" fmla="*/ 3072384 w 3767328"/>
              <a:gd name="connsiteY50" fmla="*/ 2596896 h 2646705"/>
              <a:gd name="connsiteX51" fmla="*/ 3157728 w 3767328"/>
              <a:gd name="connsiteY51" fmla="*/ 2609088 h 2646705"/>
              <a:gd name="connsiteX52" fmla="*/ 3547872 w 3767328"/>
              <a:gd name="connsiteY52" fmla="*/ 2633472 h 2646705"/>
              <a:gd name="connsiteX53" fmla="*/ 3767328 w 3767328"/>
              <a:gd name="connsiteY53" fmla="*/ 2645664 h 26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767328" h="2646705">
                <a:moveTo>
                  <a:pt x="0" y="0"/>
                </a:moveTo>
                <a:cubicBezTo>
                  <a:pt x="12192" y="20320"/>
                  <a:pt x="25978" y="39765"/>
                  <a:pt x="36576" y="60960"/>
                </a:cubicBezTo>
                <a:cubicBezTo>
                  <a:pt x="42323" y="72455"/>
                  <a:pt x="43021" y="86041"/>
                  <a:pt x="48768" y="97536"/>
                </a:cubicBezTo>
                <a:cubicBezTo>
                  <a:pt x="55321" y="110642"/>
                  <a:pt x="66599" y="121006"/>
                  <a:pt x="73152" y="134112"/>
                </a:cubicBezTo>
                <a:cubicBezTo>
                  <a:pt x="123629" y="235066"/>
                  <a:pt x="39847" y="102442"/>
                  <a:pt x="109728" y="207264"/>
                </a:cubicBezTo>
                <a:cubicBezTo>
                  <a:pt x="118373" y="276422"/>
                  <a:pt x="116850" y="296029"/>
                  <a:pt x="134112" y="353568"/>
                </a:cubicBezTo>
                <a:cubicBezTo>
                  <a:pt x="141498" y="378187"/>
                  <a:pt x="144239" y="405334"/>
                  <a:pt x="158496" y="426720"/>
                </a:cubicBezTo>
                <a:cubicBezTo>
                  <a:pt x="205356" y="497010"/>
                  <a:pt x="164786" y="429204"/>
                  <a:pt x="195072" y="499872"/>
                </a:cubicBezTo>
                <a:cubicBezTo>
                  <a:pt x="248890" y="625448"/>
                  <a:pt x="188339" y="455288"/>
                  <a:pt x="243840" y="621792"/>
                </a:cubicBezTo>
                <a:lnTo>
                  <a:pt x="256032" y="658368"/>
                </a:lnTo>
                <a:cubicBezTo>
                  <a:pt x="260096" y="735584"/>
                  <a:pt x="259011" y="813244"/>
                  <a:pt x="268224" y="890016"/>
                </a:cubicBezTo>
                <a:cubicBezTo>
                  <a:pt x="278157" y="972790"/>
                  <a:pt x="289231" y="944221"/>
                  <a:pt x="316992" y="999744"/>
                </a:cubicBezTo>
                <a:cubicBezTo>
                  <a:pt x="322739" y="1011239"/>
                  <a:pt x="322943" y="1025086"/>
                  <a:pt x="329184" y="1036320"/>
                </a:cubicBezTo>
                <a:cubicBezTo>
                  <a:pt x="357212" y="1086771"/>
                  <a:pt x="382564" y="1113491"/>
                  <a:pt x="414528" y="1158240"/>
                </a:cubicBezTo>
                <a:cubicBezTo>
                  <a:pt x="423045" y="1170164"/>
                  <a:pt x="430784" y="1182624"/>
                  <a:pt x="438912" y="1194816"/>
                </a:cubicBezTo>
                <a:cubicBezTo>
                  <a:pt x="472690" y="1329930"/>
                  <a:pt x="437151" y="1174560"/>
                  <a:pt x="463296" y="1475232"/>
                </a:cubicBezTo>
                <a:cubicBezTo>
                  <a:pt x="465464" y="1500161"/>
                  <a:pt x="495128" y="1582920"/>
                  <a:pt x="499872" y="1597152"/>
                </a:cubicBezTo>
                <a:cubicBezTo>
                  <a:pt x="503936" y="1609344"/>
                  <a:pt x="504935" y="1623035"/>
                  <a:pt x="512064" y="1633728"/>
                </a:cubicBezTo>
                <a:cubicBezTo>
                  <a:pt x="520192" y="1645920"/>
                  <a:pt x="529895" y="1657198"/>
                  <a:pt x="536448" y="1670304"/>
                </a:cubicBezTo>
                <a:cubicBezTo>
                  <a:pt x="542195" y="1681799"/>
                  <a:pt x="541511" y="1696187"/>
                  <a:pt x="548640" y="1706880"/>
                </a:cubicBezTo>
                <a:cubicBezTo>
                  <a:pt x="569340" y="1737929"/>
                  <a:pt x="593167" y="1747394"/>
                  <a:pt x="621792" y="1767840"/>
                </a:cubicBezTo>
                <a:cubicBezTo>
                  <a:pt x="638327" y="1779651"/>
                  <a:pt x="655132" y="1791192"/>
                  <a:pt x="670560" y="1804416"/>
                </a:cubicBezTo>
                <a:cubicBezTo>
                  <a:pt x="699854" y="1829525"/>
                  <a:pt x="707784" y="1849978"/>
                  <a:pt x="743712" y="1865376"/>
                </a:cubicBezTo>
                <a:cubicBezTo>
                  <a:pt x="780668" y="1881214"/>
                  <a:pt x="880180" y="1887312"/>
                  <a:pt x="902208" y="1889760"/>
                </a:cubicBezTo>
                <a:cubicBezTo>
                  <a:pt x="922528" y="1897888"/>
                  <a:pt x="942600" y="1906665"/>
                  <a:pt x="963168" y="1914144"/>
                </a:cubicBezTo>
                <a:cubicBezTo>
                  <a:pt x="987324" y="1922928"/>
                  <a:pt x="1036320" y="1938528"/>
                  <a:pt x="1036320" y="1938528"/>
                </a:cubicBezTo>
                <a:cubicBezTo>
                  <a:pt x="1048512" y="1950720"/>
                  <a:pt x="1062310" y="1961494"/>
                  <a:pt x="1072896" y="1975104"/>
                </a:cubicBezTo>
                <a:cubicBezTo>
                  <a:pt x="1090888" y="1998237"/>
                  <a:pt x="1093862" y="2038989"/>
                  <a:pt x="1121664" y="2048256"/>
                </a:cubicBezTo>
                <a:lnTo>
                  <a:pt x="1158240" y="2060448"/>
                </a:lnTo>
                <a:cubicBezTo>
                  <a:pt x="1170432" y="2068576"/>
                  <a:pt x="1183559" y="2075451"/>
                  <a:pt x="1194816" y="2084832"/>
                </a:cubicBezTo>
                <a:cubicBezTo>
                  <a:pt x="1208062" y="2095870"/>
                  <a:pt x="1217046" y="2111844"/>
                  <a:pt x="1231392" y="2121408"/>
                </a:cubicBezTo>
                <a:cubicBezTo>
                  <a:pt x="1242085" y="2128537"/>
                  <a:pt x="1255776" y="2129536"/>
                  <a:pt x="1267968" y="2133600"/>
                </a:cubicBezTo>
                <a:cubicBezTo>
                  <a:pt x="1280160" y="2141728"/>
                  <a:pt x="1291822" y="2150714"/>
                  <a:pt x="1304544" y="2157984"/>
                </a:cubicBezTo>
                <a:cubicBezTo>
                  <a:pt x="1412824" y="2219858"/>
                  <a:pt x="1300776" y="2147344"/>
                  <a:pt x="1389888" y="2206752"/>
                </a:cubicBezTo>
                <a:cubicBezTo>
                  <a:pt x="1429899" y="2266769"/>
                  <a:pt x="1429098" y="2283151"/>
                  <a:pt x="1487424" y="2316480"/>
                </a:cubicBezTo>
                <a:cubicBezTo>
                  <a:pt x="1502040" y="2324832"/>
                  <a:pt x="1560891" y="2337471"/>
                  <a:pt x="1572768" y="2340864"/>
                </a:cubicBezTo>
                <a:cubicBezTo>
                  <a:pt x="1585125" y="2344395"/>
                  <a:pt x="1596987" y="2349525"/>
                  <a:pt x="1609344" y="2353056"/>
                </a:cubicBezTo>
                <a:cubicBezTo>
                  <a:pt x="1625456" y="2357659"/>
                  <a:pt x="1642000" y="2360645"/>
                  <a:pt x="1658112" y="2365248"/>
                </a:cubicBezTo>
                <a:cubicBezTo>
                  <a:pt x="1670469" y="2368779"/>
                  <a:pt x="1682331" y="2373909"/>
                  <a:pt x="1694688" y="2377440"/>
                </a:cubicBezTo>
                <a:cubicBezTo>
                  <a:pt x="1782298" y="2402472"/>
                  <a:pt x="1703851" y="2376683"/>
                  <a:pt x="1804416" y="2401824"/>
                </a:cubicBezTo>
                <a:cubicBezTo>
                  <a:pt x="1816884" y="2404941"/>
                  <a:pt x="1828800" y="2409952"/>
                  <a:pt x="1840992" y="2414016"/>
                </a:cubicBezTo>
                <a:cubicBezTo>
                  <a:pt x="1960335" y="2493578"/>
                  <a:pt x="1831512" y="2416819"/>
                  <a:pt x="2157984" y="2450592"/>
                </a:cubicBezTo>
                <a:cubicBezTo>
                  <a:pt x="2183551" y="2453237"/>
                  <a:pt x="2206752" y="2466848"/>
                  <a:pt x="2231136" y="2474976"/>
                </a:cubicBezTo>
                <a:lnTo>
                  <a:pt x="2267712" y="2487168"/>
                </a:lnTo>
                <a:cubicBezTo>
                  <a:pt x="2279904" y="2495296"/>
                  <a:pt x="2290568" y="2506407"/>
                  <a:pt x="2304288" y="2511552"/>
                </a:cubicBezTo>
                <a:cubicBezTo>
                  <a:pt x="2323691" y="2518828"/>
                  <a:pt x="2344603" y="2521949"/>
                  <a:pt x="2365248" y="2523744"/>
                </a:cubicBezTo>
                <a:cubicBezTo>
                  <a:pt x="2438237" y="2530091"/>
                  <a:pt x="2511552" y="2531872"/>
                  <a:pt x="2584704" y="2535936"/>
                </a:cubicBezTo>
                <a:cubicBezTo>
                  <a:pt x="2629408" y="2531872"/>
                  <a:pt x="2673928" y="2523744"/>
                  <a:pt x="2718816" y="2523744"/>
                </a:cubicBezTo>
                <a:cubicBezTo>
                  <a:pt x="2805197" y="2523744"/>
                  <a:pt x="2811055" y="2533404"/>
                  <a:pt x="2877312" y="2548128"/>
                </a:cubicBezTo>
                <a:cubicBezTo>
                  <a:pt x="2933880" y="2560699"/>
                  <a:pt x="2935006" y="2557645"/>
                  <a:pt x="2987040" y="2572512"/>
                </a:cubicBezTo>
                <a:cubicBezTo>
                  <a:pt x="3032741" y="2585569"/>
                  <a:pt x="3019977" y="2587367"/>
                  <a:pt x="3072384" y="2596896"/>
                </a:cubicBezTo>
                <a:cubicBezTo>
                  <a:pt x="3100657" y="2602037"/>
                  <a:pt x="3129213" y="2605524"/>
                  <a:pt x="3157728" y="2609088"/>
                </a:cubicBezTo>
                <a:cubicBezTo>
                  <a:pt x="3325907" y="2630110"/>
                  <a:pt x="3318493" y="2623499"/>
                  <a:pt x="3547872" y="2633472"/>
                </a:cubicBezTo>
                <a:cubicBezTo>
                  <a:pt x="3677471" y="2651986"/>
                  <a:pt x="3604479" y="2645664"/>
                  <a:pt x="3767328" y="2645664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Connector 25"/>
          <p:cNvCxnSpPr/>
          <p:nvPr/>
        </p:nvCxnSpPr>
        <p:spPr>
          <a:xfrm>
            <a:off x="2423982" y="2281189"/>
            <a:ext cx="0" cy="331622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465631" y="2081134"/>
            <a:ext cx="81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Signal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05582" y="2098309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Noise</a:t>
            </a:r>
          </a:p>
        </p:txBody>
      </p:sp>
      <p:sp>
        <p:nvSpPr>
          <p:cNvPr id="29" name="Freeform 28"/>
          <p:cNvSpPr/>
          <p:nvPr/>
        </p:nvSpPr>
        <p:spPr>
          <a:xfrm>
            <a:off x="1353312" y="2866405"/>
            <a:ext cx="2084832" cy="2743200"/>
          </a:xfrm>
          <a:custGeom>
            <a:avLst/>
            <a:gdLst>
              <a:gd name="connsiteX0" fmla="*/ 0 w 2084832"/>
              <a:gd name="connsiteY0" fmla="*/ 0 h 2743200"/>
              <a:gd name="connsiteX1" fmla="*/ 12192 w 2084832"/>
              <a:gd name="connsiteY1" fmla="*/ 158496 h 2743200"/>
              <a:gd name="connsiteX2" fmla="*/ 36576 w 2084832"/>
              <a:gd name="connsiteY2" fmla="*/ 231648 h 2743200"/>
              <a:gd name="connsiteX3" fmla="*/ 73152 w 2084832"/>
              <a:gd name="connsiteY3" fmla="*/ 377952 h 2743200"/>
              <a:gd name="connsiteX4" fmla="*/ 85344 w 2084832"/>
              <a:gd name="connsiteY4" fmla="*/ 414528 h 2743200"/>
              <a:gd name="connsiteX5" fmla="*/ 109728 w 2084832"/>
              <a:gd name="connsiteY5" fmla="*/ 633984 h 2743200"/>
              <a:gd name="connsiteX6" fmla="*/ 121920 w 2084832"/>
              <a:gd name="connsiteY6" fmla="*/ 670560 h 2743200"/>
              <a:gd name="connsiteX7" fmla="*/ 134112 w 2084832"/>
              <a:gd name="connsiteY7" fmla="*/ 719328 h 2743200"/>
              <a:gd name="connsiteX8" fmla="*/ 158496 w 2084832"/>
              <a:gd name="connsiteY8" fmla="*/ 792480 h 2743200"/>
              <a:gd name="connsiteX9" fmla="*/ 170688 w 2084832"/>
              <a:gd name="connsiteY9" fmla="*/ 829056 h 2743200"/>
              <a:gd name="connsiteX10" fmla="*/ 195072 w 2084832"/>
              <a:gd name="connsiteY10" fmla="*/ 914400 h 2743200"/>
              <a:gd name="connsiteX11" fmla="*/ 219456 w 2084832"/>
              <a:gd name="connsiteY11" fmla="*/ 1097280 h 2743200"/>
              <a:gd name="connsiteX12" fmla="*/ 231648 w 2084832"/>
              <a:gd name="connsiteY12" fmla="*/ 1146048 h 2743200"/>
              <a:gd name="connsiteX13" fmla="*/ 243840 w 2084832"/>
              <a:gd name="connsiteY13" fmla="*/ 1780032 h 2743200"/>
              <a:gd name="connsiteX14" fmla="*/ 280416 w 2084832"/>
              <a:gd name="connsiteY14" fmla="*/ 1999488 h 2743200"/>
              <a:gd name="connsiteX15" fmla="*/ 292608 w 2084832"/>
              <a:gd name="connsiteY15" fmla="*/ 2036064 h 2743200"/>
              <a:gd name="connsiteX16" fmla="*/ 316992 w 2084832"/>
              <a:gd name="connsiteY16" fmla="*/ 2084832 h 2743200"/>
              <a:gd name="connsiteX17" fmla="*/ 353568 w 2084832"/>
              <a:gd name="connsiteY17" fmla="*/ 2121408 h 2743200"/>
              <a:gd name="connsiteX18" fmla="*/ 414528 w 2084832"/>
              <a:gd name="connsiteY18" fmla="*/ 2182368 h 2743200"/>
              <a:gd name="connsiteX19" fmla="*/ 463296 w 2084832"/>
              <a:gd name="connsiteY19" fmla="*/ 2255520 h 2743200"/>
              <a:gd name="connsiteX20" fmla="*/ 499872 w 2084832"/>
              <a:gd name="connsiteY20" fmla="*/ 2292096 h 2743200"/>
              <a:gd name="connsiteX21" fmla="*/ 524256 w 2084832"/>
              <a:gd name="connsiteY21" fmla="*/ 2340864 h 2743200"/>
              <a:gd name="connsiteX22" fmla="*/ 585216 w 2084832"/>
              <a:gd name="connsiteY22" fmla="*/ 2426208 h 2743200"/>
              <a:gd name="connsiteX23" fmla="*/ 621792 w 2084832"/>
              <a:gd name="connsiteY23" fmla="*/ 2511552 h 2743200"/>
              <a:gd name="connsiteX24" fmla="*/ 768096 w 2084832"/>
              <a:gd name="connsiteY24" fmla="*/ 2584704 h 2743200"/>
              <a:gd name="connsiteX25" fmla="*/ 841248 w 2084832"/>
              <a:gd name="connsiteY25" fmla="*/ 2596896 h 2743200"/>
              <a:gd name="connsiteX26" fmla="*/ 987552 w 2084832"/>
              <a:gd name="connsiteY26" fmla="*/ 2645664 h 2743200"/>
              <a:gd name="connsiteX27" fmla="*/ 1024128 w 2084832"/>
              <a:gd name="connsiteY27" fmla="*/ 2657856 h 2743200"/>
              <a:gd name="connsiteX28" fmla="*/ 1060704 w 2084832"/>
              <a:gd name="connsiteY28" fmla="*/ 2670048 h 2743200"/>
              <a:gd name="connsiteX29" fmla="*/ 1255776 w 2084832"/>
              <a:gd name="connsiteY29" fmla="*/ 2682240 h 2743200"/>
              <a:gd name="connsiteX30" fmla="*/ 1377696 w 2084832"/>
              <a:gd name="connsiteY30" fmla="*/ 2694432 h 2743200"/>
              <a:gd name="connsiteX31" fmla="*/ 1536192 w 2084832"/>
              <a:gd name="connsiteY31" fmla="*/ 2706624 h 2743200"/>
              <a:gd name="connsiteX32" fmla="*/ 1597152 w 2084832"/>
              <a:gd name="connsiteY32" fmla="*/ 2718816 h 2743200"/>
              <a:gd name="connsiteX33" fmla="*/ 1633728 w 2084832"/>
              <a:gd name="connsiteY33" fmla="*/ 2731008 h 2743200"/>
              <a:gd name="connsiteX34" fmla="*/ 1694688 w 2084832"/>
              <a:gd name="connsiteY34" fmla="*/ 2743200 h 2743200"/>
              <a:gd name="connsiteX35" fmla="*/ 1840992 w 2084832"/>
              <a:gd name="connsiteY35" fmla="*/ 2731008 h 2743200"/>
              <a:gd name="connsiteX36" fmla="*/ 1889760 w 2084832"/>
              <a:gd name="connsiteY36" fmla="*/ 2718816 h 2743200"/>
              <a:gd name="connsiteX37" fmla="*/ 2084832 w 2084832"/>
              <a:gd name="connsiteY37" fmla="*/ 2718816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84832" h="2743200">
                <a:moveTo>
                  <a:pt x="0" y="0"/>
                </a:moveTo>
                <a:cubicBezTo>
                  <a:pt x="4064" y="52832"/>
                  <a:pt x="3928" y="106156"/>
                  <a:pt x="12192" y="158496"/>
                </a:cubicBezTo>
                <a:cubicBezTo>
                  <a:pt x="16201" y="183884"/>
                  <a:pt x="30342" y="206712"/>
                  <a:pt x="36576" y="231648"/>
                </a:cubicBezTo>
                <a:lnTo>
                  <a:pt x="73152" y="377952"/>
                </a:lnTo>
                <a:cubicBezTo>
                  <a:pt x="76269" y="390420"/>
                  <a:pt x="81280" y="402336"/>
                  <a:pt x="85344" y="414528"/>
                </a:cubicBezTo>
                <a:cubicBezTo>
                  <a:pt x="91576" y="489318"/>
                  <a:pt x="93538" y="561130"/>
                  <a:pt x="109728" y="633984"/>
                </a:cubicBezTo>
                <a:cubicBezTo>
                  <a:pt x="112516" y="646529"/>
                  <a:pt x="118389" y="658203"/>
                  <a:pt x="121920" y="670560"/>
                </a:cubicBezTo>
                <a:cubicBezTo>
                  <a:pt x="126523" y="686672"/>
                  <a:pt x="129297" y="703278"/>
                  <a:pt x="134112" y="719328"/>
                </a:cubicBezTo>
                <a:cubicBezTo>
                  <a:pt x="141498" y="743947"/>
                  <a:pt x="150368" y="768096"/>
                  <a:pt x="158496" y="792480"/>
                </a:cubicBezTo>
                <a:lnTo>
                  <a:pt x="170688" y="829056"/>
                </a:lnTo>
                <a:cubicBezTo>
                  <a:pt x="182308" y="863916"/>
                  <a:pt x="187418" y="876128"/>
                  <a:pt x="195072" y="914400"/>
                </a:cubicBezTo>
                <a:cubicBezTo>
                  <a:pt x="217858" y="1028332"/>
                  <a:pt x="197769" y="956313"/>
                  <a:pt x="219456" y="1097280"/>
                </a:cubicBezTo>
                <a:cubicBezTo>
                  <a:pt x="222004" y="1113841"/>
                  <a:pt x="227584" y="1129792"/>
                  <a:pt x="231648" y="1146048"/>
                </a:cubicBezTo>
                <a:cubicBezTo>
                  <a:pt x="235712" y="1357376"/>
                  <a:pt x="234242" y="1568883"/>
                  <a:pt x="243840" y="1780032"/>
                </a:cubicBezTo>
                <a:cubicBezTo>
                  <a:pt x="246479" y="1838092"/>
                  <a:pt x="261315" y="1932635"/>
                  <a:pt x="280416" y="1999488"/>
                </a:cubicBezTo>
                <a:cubicBezTo>
                  <a:pt x="283947" y="2011845"/>
                  <a:pt x="287546" y="2024252"/>
                  <a:pt x="292608" y="2036064"/>
                </a:cubicBezTo>
                <a:cubicBezTo>
                  <a:pt x="299767" y="2052769"/>
                  <a:pt x="306428" y="2070043"/>
                  <a:pt x="316992" y="2084832"/>
                </a:cubicBezTo>
                <a:cubicBezTo>
                  <a:pt x="327014" y="2098862"/>
                  <a:pt x="342530" y="2108162"/>
                  <a:pt x="353568" y="2121408"/>
                </a:cubicBezTo>
                <a:cubicBezTo>
                  <a:pt x="404368" y="2182368"/>
                  <a:pt x="347472" y="2137664"/>
                  <a:pt x="414528" y="2182368"/>
                </a:cubicBezTo>
                <a:cubicBezTo>
                  <a:pt x="430784" y="2206752"/>
                  <a:pt x="442574" y="2234798"/>
                  <a:pt x="463296" y="2255520"/>
                </a:cubicBezTo>
                <a:cubicBezTo>
                  <a:pt x="475488" y="2267712"/>
                  <a:pt x="489850" y="2278066"/>
                  <a:pt x="499872" y="2292096"/>
                </a:cubicBezTo>
                <a:cubicBezTo>
                  <a:pt x="510436" y="2306885"/>
                  <a:pt x="514623" y="2325452"/>
                  <a:pt x="524256" y="2340864"/>
                </a:cubicBezTo>
                <a:cubicBezTo>
                  <a:pt x="538062" y="2362954"/>
                  <a:pt x="572320" y="2400416"/>
                  <a:pt x="585216" y="2426208"/>
                </a:cubicBezTo>
                <a:cubicBezTo>
                  <a:pt x="599789" y="2455353"/>
                  <a:pt x="596422" y="2486182"/>
                  <a:pt x="621792" y="2511552"/>
                </a:cubicBezTo>
                <a:cubicBezTo>
                  <a:pt x="669061" y="2558821"/>
                  <a:pt x="708600" y="2564872"/>
                  <a:pt x="768096" y="2584704"/>
                </a:cubicBezTo>
                <a:cubicBezTo>
                  <a:pt x="791548" y="2592521"/>
                  <a:pt x="816864" y="2592832"/>
                  <a:pt x="841248" y="2596896"/>
                </a:cubicBezTo>
                <a:lnTo>
                  <a:pt x="987552" y="2645664"/>
                </a:lnTo>
                <a:lnTo>
                  <a:pt x="1024128" y="2657856"/>
                </a:lnTo>
                <a:cubicBezTo>
                  <a:pt x="1036320" y="2661920"/>
                  <a:pt x="1047878" y="2669246"/>
                  <a:pt x="1060704" y="2670048"/>
                </a:cubicBezTo>
                <a:lnTo>
                  <a:pt x="1255776" y="2682240"/>
                </a:lnTo>
                <a:cubicBezTo>
                  <a:pt x="1296498" y="2685372"/>
                  <a:pt x="1337007" y="2690894"/>
                  <a:pt x="1377696" y="2694432"/>
                </a:cubicBezTo>
                <a:cubicBezTo>
                  <a:pt x="1430485" y="2699022"/>
                  <a:pt x="1483360" y="2702560"/>
                  <a:pt x="1536192" y="2706624"/>
                </a:cubicBezTo>
                <a:cubicBezTo>
                  <a:pt x="1556512" y="2710688"/>
                  <a:pt x="1577048" y="2713790"/>
                  <a:pt x="1597152" y="2718816"/>
                </a:cubicBezTo>
                <a:cubicBezTo>
                  <a:pt x="1609620" y="2721933"/>
                  <a:pt x="1621260" y="2727891"/>
                  <a:pt x="1633728" y="2731008"/>
                </a:cubicBezTo>
                <a:cubicBezTo>
                  <a:pt x="1653832" y="2736034"/>
                  <a:pt x="1674368" y="2739136"/>
                  <a:pt x="1694688" y="2743200"/>
                </a:cubicBezTo>
                <a:cubicBezTo>
                  <a:pt x="1743456" y="2739136"/>
                  <a:pt x="1792433" y="2737078"/>
                  <a:pt x="1840992" y="2731008"/>
                </a:cubicBezTo>
                <a:cubicBezTo>
                  <a:pt x="1857619" y="2728930"/>
                  <a:pt x="1873025" y="2719653"/>
                  <a:pt x="1889760" y="2718816"/>
                </a:cubicBezTo>
                <a:cubicBezTo>
                  <a:pt x="1954703" y="2715569"/>
                  <a:pt x="2019808" y="2718816"/>
                  <a:pt x="2084832" y="271881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1269182" y="4811510"/>
            <a:ext cx="1081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Signal+ noise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58348" y="4877335"/>
            <a:ext cx="993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Noise + signal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275" y="2078139"/>
            <a:ext cx="2465366" cy="283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3949010" y="1830429"/>
            <a:ext cx="25400" cy="32522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042809" y="1638170"/>
            <a:ext cx="521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FFT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3102224" y="2683525"/>
            <a:ext cx="0" cy="2902737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102224" y="6127183"/>
            <a:ext cx="5452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Spatial frequency cut-off: regularization parameter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27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01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  <p:bldP spid="25" grpId="0" animBg="1"/>
      <p:bldP spid="27" grpId="0"/>
      <p:bldP spid="28" grpId="0"/>
      <p:bldP spid="29" grpId="0" animBg="1"/>
      <p:bldP spid="30" grpId="0"/>
      <p:bldP spid="31" grpId="0"/>
      <p:bldP spid="34" grpId="0"/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Strain</a:t>
            </a:r>
            <a:r>
              <a:rPr lang="fr-FR" dirty="0"/>
              <a:t> </a:t>
            </a:r>
            <a:r>
              <a:rPr lang="fr-FR" dirty="0" err="1"/>
              <a:t>calculation</a:t>
            </a:r>
            <a:r>
              <a:rPr lang="fr-FR" dirty="0"/>
              <a:t> </a:t>
            </a:r>
            <a:r>
              <a:rPr lang="fr-FR" dirty="0" smtClean="0"/>
              <a:t>(7/20)</a:t>
            </a:r>
            <a:endParaRPr lang="fr-FR" dirty="0"/>
          </a:p>
        </p:txBody>
      </p:sp>
      <p:sp>
        <p:nvSpPr>
          <p:cNvPr id="583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Mean</a:t>
            </a:r>
            <a:r>
              <a:rPr lang="fr-FR" dirty="0"/>
              <a:t> </a:t>
            </a:r>
            <a:r>
              <a:rPr lang="fr-FR" dirty="0" err="1"/>
              <a:t>filtering</a:t>
            </a:r>
            <a:endParaRPr lang="fr-FR" dirty="0"/>
          </a:p>
          <a:p>
            <a:pPr lvl="1"/>
            <a:r>
              <a:rPr lang="fr-FR" dirty="0"/>
              <a:t>Replace central value by </a:t>
            </a:r>
            <a:r>
              <a:rPr lang="fr-FR" dirty="0" err="1"/>
              <a:t>mean</a:t>
            </a:r>
            <a:r>
              <a:rPr lang="fr-FR" dirty="0"/>
              <a:t> of </a:t>
            </a:r>
            <a:r>
              <a:rPr lang="fr-FR" dirty="0" err="1"/>
              <a:t>neighbours</a:t>
            </a:r>
            <a:r>
              <a:rPr lang="fr-FR" dirty="0"/>
              <a:t> (</a:t>
            </a:r>
            <a:r>
              <a:rPr lang="fr-FR" dirty="0" err="1"/>
              <a:t>kernel</a:t>
            </a:r>
            <a:r>
              <a:rPr lang="fr-FR" dirty="0"/>
              <a:t> n). </a:t>
            </a:r>
            <a:r>
              <a:rPr lang="fr-FR" dirty="0" err="1"/>
              <a:t>Improve</a:t>
            </a:r>
            <a:r>
              <a:rPr lang="fr-FR" dirty="0"/>
              <a:t> </a:t>
            </a:r>
            <a:r>
              <a:rPr lang="fr-FR" dirty="0" err="1"/>
              <a:t>resolution</a:t>
            </a:r>
            <a:r>
              <a:rPr lang="fr-FR" dirty="0"/>
              <a:t> by </a:t>
            </a:r>
            <a:endParaRPr lang="fr-FR" dirty="0" smtClean="0"/>
          </a:p>
          <a:p>
            <a:pPr lvl="1"/>
            <a:r>
              <a:rPr lang="fr-FR" dirty="0" err="1" smtClean="0"/>
              <a:t>Regularization</a:t>
            </a:r>
            <a:r>
              <a:rPr lang="fr-FR" dirty="0" smtClean="0"/>
              <a:t> </a:t>
            </a:r>
            <a:r>
              <a:rPr lang="fr-FR" dirty="0" err="1" smtClean="0"/>
              <a:t>parameter</a:t>
            </a:r>
            <a:r>
              <a:rPr lang="fr-FR" dirty="0" smtClean="0"/>
              <a:t>: </a:t>
            </a:r>
            <a:r>
              <a:rPr lang="fr-FR" dirty="0" err="1" smtClean="0"/>
              <a:t>kernel</a:t>
            </a:r>
            <a:endParaRPr lang="fr-FR" dirty="0"/>
          </a:p>
        </p:txBody>
      </p:sp>
      <p:graphicFrame>
        <p:nvGraphicFramePr>
          <p:cNvPr id="583728" name="Group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191892"/>
              </p:ext>
            </p:extLst>
          </p:nvPr>
        </p:nvGraphicFramePr>
        <p:xfrm>
          <a:off x="3906044" y="4006850"/>
          <a:ext cx="1335088" cy="1377951"/>
        </p:xfrm>
        <a:graphic>
          <a:graphicData uri="http://schemas.openxmlformats.org/drawingml/2006/table">
            <a:tbl>
              <a:tblPr/>
              <a:tblGrid>
                <a:gridCol w="446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6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8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963A6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963A6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963A6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963A6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963A6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963A6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963A6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963A6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10000"/>
                        </a:spcAft>
                        <a:buClr>
                          <a:srgbClr val="963A6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83729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3469378"/>
              </p:ext>
            </p:extLst>
          </p:nvPr>
        </p:nvGraphicFramePr>
        <p:xfrm>
          <a:off x="3524250" y="4251325"/>
          <a:ext cx="2794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82" name="Equation" r:id="rId3" imgW="139680" imgH="393480" progId="Equation.DSMT4">
                  <p:embed/>
                </p:oleObj>
              </mc:Choice>
              <mc:Fallback>
                <p:oleObj name="Equation" r:id="rId3" imgW="1396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250" y="4251325"/>
                        <a:ext cx="2794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31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732757"/>
              </p:ext>
            </p:extLst>
          </p:nvPr>
        </p:nvGraphicFramePr>
        <p:xfrm>
          <a:off x="1627188" y="2216150"/>
          <a:ext cx="582612" cy="551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83" name="Equation" r:id="rId5" imgW="241200" imgH="228600" progId="Equation.DSMT4">
                  <p:embed/>
                </p:oleObj>
              </mc:Choice>
              <mc:Fallback>
                <p:oleObj name="Equation" r:id="rId5" imgW="241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7188" y="2216150"/>
                        <a:ext cx="582612" cy="5519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28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6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Strain</a:t>
            </a:r>
            <a:r>
              <a:rPr lang="fr-FR" dirty="0"/>
              <a:t> </a:t>
            </a:r>
            <a:r>
              <a:rPr lang="fr-FR" dirty="0" err="1"/>
              <a:t>calculation</a:t>
            </a:r>
            <a:r>
              <a:rPr lang="fr-FR" dirty="0"/>
              <a:t> </a:t>
            </a:r>
            <a:r>
              <a:rPr lang="fr-FR" dirty="0" smtClean="0"/>
              <a:t>(8/20)</a:t>
            </a:r>
            <a:endParaRPr lang="fr-FR" dirty="0"/>
          </a:p>
        </p:txBody>
      </p:sp>
      <p:sp>
        <p:nvSpPr>
          <p:cNvPr id="583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Gaussian</a:t>
            </a:r>
            <a:r>
              <a:rPr lang="fr-FR" dirty="0" smtClean="0"/>
              <a:t> </a:t>
            </a:r>
            <a:r>
              <a:rPr lang="fr-FR" dirty="0" err="1"/>
              <a:t>smoothing</a:t>
            </a:r>
            <a:endParaRPr lang="fr-FR" dirty="0"/>
          </a:p>
          <a:p>
            <a:pPr lvl="1"/>
            <a:r>
              <a:rPr lang="fr-FR" dirty="0"/>
              <a:t>Replace central pixel value by </a:t>
            </a:r>
            <a:r>
              <a:rPr lang="fr-FR" dirty="0" err="1"/>
              <a:t>weighted</a:t>
            </a:r>
            <a:r>
              <a:rPr lang="fr-FR" dirty="0"/>
              <a:t> </a:t>
            </a:r>
            <a:r>
              <a:rPr lang="fr-FR" dirty="0" err="1"/>
              <a:t>average</a:t>
            </a:r>
            <a:r>
              <a:rPr lang="fr-FR" dirty="0"/>
              <a:t> of </a:t>
            </a:r>
            <a:r>
              <a:rPr lang="fr-FR" dirty="0" err="1"/>
              <a:t>neighbouring</a:t>
            </a:r>
            <a:r>
              <a:rPr lang="fr-FR" dirty="0"/>
              <a:t> pixels</a:t>
            </a:r>
          </a:p>
          <a:p>
            <a:pPr lvl="1"/>
            <a:r>
              <a:rPr lang="fr-FR" dirty="0" err="1" smtClean="0"/>
              <a:t>Removes</a:t>
            </a:r>
            <a:r>
              <a:rPr lang="fr-FR" dirty="0" smtClean="0"/>
              <a:t> </a:t>
            </a:r>
            <a:r>
              <a:rPr lang="fr-FR" dirty="0" err="1"/>
              <a:t>outliers</a:t>
            </a:r>
            <a:r>
              <a:rPr lang="fr-FR" dirty="0"/>
              <a:t>,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pass</a:t>
            </a:r>
            <a:r>
              <a:rPr lang="fr-FR" dirty="0"/>
              <a:t> </a:t>
            </a:r>
            <a:r>
              <a:rPr lang="fr-FR" dirty="0" err="1"/>
              <a:t>filter</a:t>
            </a:r>
            <a:r>
              <a:rPr lang="fr-FR" dirty="0"/>
              <a:t>, </a:t>
            </a:r>
            <a:r>
              <a:rPr lang="fr-FR" dirty="0" err="1"/>
              <a:t>tuning</a:t>
            </a:r>
            <a:r>
              <a:rPr lang="fr-FR" dirty="0"/>
              <a:t> </a:t>
            </a:r>
            <a:r>
              <a:rPr lang="fr-FR" dirty="0" err="1"/>
              <a:t>parameter</a:t>
            </a:r>
            <a:r>
              <a:rPr lang="fr-FR" dirty="0"/>
              <a:t>: </a:t>
            </a:r>
            <a:r>
              <a:rPr lang="fr-FR" dirty="0" err="1" smtClean="0"/>
              <a:t>kernel</a:t>
            </a:r>
            <a:endParaRPr lang="fr-FR" dirty="0"/>
          </a:p>
        </p:txBody>
      </p:sp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3730624"/>
            <a:ext cx="33845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3868736"/>
            <a:ext cx="2198688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29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9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Performance </a:t>
            </a:r>
            <a:r>
              <a:rPr lang="fr-FR" dirty="0" err="1"/>
              <a:t>evaluation</a:t>
            </a:r>
            <a:r>
              <a:rPr lang="fr-FR" dirty="0"/>
              <a:t> (</a:t>
            </a:r>
            <a:r>
              <a:rPr lang="fr-FR" dirty="0" smtClean="0"/>
              <a:t>1/10)</a:t>
            </a:r>
            <a:endParaRPr lang="fr-FR" dirty="0"/>
          </a:p>
        </p:txBody>
      </p:sp>
      <p:sp>
        <p:nvSpPr>
          <p:cNvPr id="573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fr-FR" dirty="0" err="1" smtClean="0"/>
              <a:t>Metrology</a:t>
            </a:r>
            <a:endParaRPr lang="fr-FR" dirty="0"/>
          </a:p>
          <a:p>
            <a:pPr lvl="1">
              <a:lnSpc>
                <a:spcPct val="90000"/>
              </a:lnSpc>
            </a:pPr>
            <a:r>
              <a:rPr lang="fr-FR" dirty="0" smtClean="0"/>
              <a:t>Science of </a:t>
            </a:r>
            <a:r>
              <a:rPr lang="fr-FR" dirty="0" err="1" smtClean="0"/>
              <a:t>measurement</a:t>
            </a:r>
            <a:endParaRPr lang="fr-FR" dirty="0" smtClean="0"/>
          </a:p>
          <a:p>
            <a:pPr lvl="1">
              <a:lnSpc>
                <a:spcPct val="90000"/>
              </a:lnSpc>
            </a:pPr>
            <a:r>
              <a:rPr lang="fr-FR" dirty="0" err="1" smtClean="0"/>
              <a:t>Recommendations</a:t>
            </a:r>
            <a:r>
              <a:rPr lang="fr-FR" dirty="0" smtClean="0"/>
              <a:t> (</a:t>
            </a:r>
            <a:r>
              <a:rPr lang="fr-FR" dirty="0" err="1" smtClean="0"/>
              <a:t>vocabulary</a:t>
            </a:r>
            <a:r>
              <a:rPr lang="fr-FR" dirty="0" smtClean="0"/>
              <a:t>, </a:t>
            </a:r>
            <a:r>
              <a:rPr lang="fr-FR" dirty="0" err="1" smtClean="0"/>
              <a:t>definitions</a:t>
            </a:r>
            <a:r>
              <a:rPr lang="fr-FR" dirty="0" smtClean="0"/>
              <a:t>, good practice) </a:t>
            </a:r>
            <a:r>
              <a:rPr lang="fr-FR" dirty="0" err="1" smtClean="0"/>
              <a:t>available</a:t>
            </a:r>
            <a:r>
              <a:rPr lang="fr-FR" dirty="0" smtClean="0"/>
              <a:t> in GUM </a:t>
            </a:r>
            <a:endParaRPr lang="fr-FR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80" y="2881423"/>
            <a:ext cx="3662323" cy="362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8047" y="5553278"/>
            <a:ext cx="4957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+mj-lt"/>
                <a:hlinkClick r:id="rId3"/>
              </a:rPr>
              <a:t>http://</a:t>
            </a:r>
            <a:r>
              <a:rPr lang="en-GB" sz="2400" dirty="0" smtClean="0">
                <a:latin typeface="+mj-lt"/>
                <a:hlinkClick r:id="rId3"/>
              </a:rPr>
              <a:t>www.bipm.org/en/publications/guides/gum.html</a:t>
            </a:r>
            <a:r>
              <a:rPr lang="en-GB" sz="2400" dirty="0" smtClean="0">
                <a:latin typeface="+mj-lt"/>
              </a:rPr>
              <a:t> </a:t>
            </a:r>
            <a:endParaRPr lang="en-GB" sz="2400" b="0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74289" y="4019106"/>
            <a:ext cx="4380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Guide to the expression of uncertainty in measurement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Strain</a:t>
            </a:r>
            <a:r>
              <a:rPr lang="fr-FR" dirty="0"/>
              <a:t> </a:t>
            </a:r>
            <a:r>
              <a:rPr lang="fr-FR" dirty="0" err="1"/>
              <a:t>calculation</a:t>
            </a:r>
            <a:r>
              <a:rPr lang="fr-FR" dirty="0"/>
              <a:t> </a:t>
            </a:r>
            <a:r>
              <a:rPr lang="fr-FR" dirty="0" smtClean="0"/>
              <a:t>(9/20)</a:t>
            </a:r>
            <a:endParaRPr lang="fr-FR" dirty="0"/>
          </a:p>
        </p:txBody>
      </p:sp>
      <p:sp>
        <p:nvSpPr>
          <p:cNvPr id="584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Gaussian</a:t>
            </a:r>
            <a:r>
              <a:rPr lang="fr-FR" dirty="0"/>
              <a:t> </a:t>
            </a:r>
            <a:r>
              <a:rPr lang="fr-FR" dirty="0" err="1"/>
              <a:t>smoothing</a:t>
            </a:r>
            <a:endParaRPr lang="fr-FR" dirty="0"/>
          </a:p>
          <a:p>
            <a:pPr lvl="1"/>
            <a:r>
              <a:rPr lang="fr-FR" dirty="0" err="1"/>
              <a:t>Kernel</a:t>
            </a:r>
            <a:r>
              <a:rPr lang="fr-FR" dirty="0"/>
              <a:t> of 8</a:t>
            </a:r>
          </a:p>
        </p:txBody>
      </p:sp>
      <p:pic>
        <p:nvPicPr>
          <p:cNvPr id="5847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060575"/>
            <a:ext cx="3098800" cy="37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47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060575"/>
            <a:ext cx="3243262" cy="374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47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205038"/>
            <a:ext cx="2239962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4711" name="Text Box 7"/>
          <p:cNvSpPr txBox="1">
            <a:spLocks noChangeArrowheads="1"/>
          </p:cNvSpPr>
          <p:nvPr/>
        </p:nvSpPr>
        <p:spPr bwMode="auto">
          <a:xfrm>
            <a:off x="4414234" y="5802313"/>
            <a:ext cx="37032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>
                <a:latin typeface="+mj-lt"/>
              </a:rPr>
              <a:t>Problem with the edges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30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80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Strain</a:t>
            </a:r>
            <a:r>
              <a:rPr lang="fr-FR" dirty="0"/>
              <a:t> </a:t>
            </a:r>
            <a:r>
              <a:rPr lang="fr-FR" dirty="0" err="1"/>
              <a:t>calculation</a:t>
            </a:r>
            <a:r>
              <a:rPr lang="fr-FR" dirty="0"/>
              <a:t> (</a:t>
            </a:r>
            <a:r>
              <a:rPr lang="fr-FR" dirty="0" smtClean="0"/>
              <a:t>10/20)</a:t>
            </a:r>
            <a:endParaRPr lang="fr-FR" dirty="0"/>
          </a:p>
        </p:txBody>
      </p:sp>
      <p:sp>
        <p:nvSpPr>
          <p:cNvPr id="5898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Finite element smoothing</a:t>
            </a:r>
          </a:p>
          <a:p>
            <a:pPr lvl="1"/>
            <a:r>
              <a:rPr lang="en-US" dirty="0"/>
              <a:t>Use piecewise functions to reconstruct the displacements</a:t>
            </a:r>
          </a:p>
          <a:p>
            <a:pPr lvl="1"/>
            <a:r>
              <a:rPr lang="en-US" dirty="0"/>
              <a:t>Identify nodal values using least-square approach</a:t>
            </a:r>
          </a:p>
        </p:txBody>
      </p:sp>
      <p:pic>
        <p:nvPicPr>
          <p:cNvPr id="5898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466" y="3168329"/>
            <a:ext cx="2551113" cy="311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9832" name="Text Box 8"/>
          <p:cNvSpPr txBox="1">
            <a:spLocks noChangeArrowheads="1"/>
          </p:cNvSpPr>
          <p:nvPr/>
        </p:nvSpPr>
        <p:spPr bwMode="auto">
          <a:xfrm>
            <a:off x="6610791" y="4227191"/>
            <a:ext cx="226215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 dirty="0">
                <a:latin typeface="+mj-lt"/>
              </a:rPr>
              <a:t>FE </a:t>
            </a:r>
            <a:r>
              <a:rPr lang="fr-FR" sz="2400" dirty="0" err="1">
                <a:latin typeface="+mj-lt"/>
              </a:rPr>
              <a:t>mesh</a:t>
            </a:r>
            <a:endParaRPr lang="fr-FR" sz="2400" dirty="0">
              <a:latin typeface="+mj-lt"/>
            </a:endParaRPr>
          </a:p>
          <a:p>
            <a:r>
              <a:rPr lang="fr-FR" sz="2400" dirty="0">
                <a:latin typeface="+mj-lt"/>
              </a:rPr>
              <a:t>Size 10 pixels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975" y="3168329"/>
            <a:ext cx="2743491" cy="316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31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2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8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Strain</a:t>
            </a:r>
            <a:r>
              <a:rPr lang="fr-FR" dirty="0"/>
              <a:t> </a:t>
            </a:r>
            <a:r>
              <a:rPr lang="fr-FR" dirty="0" err="1"/>
              <a:t>calculation</a:t>
            </a:r>
            <a:r>
              <a:rPr lang="fr-FR" dirty="0"/>
              <a:t> </a:t>
            </a:r>
            <a:r>
              <a:rPr lang="fr-FR" dirty="0" smtClean="0"/>
              <a:t>(11/20)</a:t>
            </a:r>
            <a:endParaRPr lang="fr-FR" dirty="0"/>
          </a:p>
        </p:txBody>
      </p:sp>
      <p:sp>
        <p:nvSpPr>
          <p:cNvPr id="585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Global polynomial </a:t>
            </a:r>
            <a:r>
              <a:rPr lang="en-US" dirty="0"/>
              <a:t>smoothing</a:t>
            </a:r>
          </a:p>
          <a:p>
            <a:pPr lvl="1"/>
            <a:r>
              <a:rPr lang="en-US" dirty="0"/>
              <a:t>Find the polynomial coefficients that fit the data best in the least-square sense</a:t>
            </a:r>
          </a:p>
          <a:p>
            <a:pPr lvl="1"/>
            <a:r>
              <a:rPr lang="en-US" dirty="0"/>
              <a:t>Strain by finite difference of smoothed data (or analytically from  polynomial)</a:t>
            </a:r>
          </a:p>
          <a:p>
            <a:pPr lvl="1"/>
            <a:r>
              <a:rPr lang="en-US" dirty="0"/>
              <a:t>Tuning parameter: polynomial degree</a:t>
            </a:r>
          </a:p>
          <a:p>
            <a:pPr lvl="1"/>
            <a:r>
              <a:rPr lang="en-US" dirty="0"/>
              <a:t>Very efficient low pass filter</a:t>
            </a:r>
          </a:p>
          <a:p>
            <a:pPr lvl="1"/>
            <a:r>
              <a:rPr lang="en-US" dirty="0"/>
              <a:t>Instabilities towards the edges</a:t>
            </a:r>
          </a:p>
          <a:p>
            <a:pPr lvl="1"/>
            <a:r>
              <a:rPr lang="en-US" dirty="0"/>
              <a:t>Strain at one point depends on displacements all over the specimen!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32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6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Strain</a:t>
            </a:r>
            <a:r>
              <a:rPr lang="fr-FR" dirty="0"/>
              <a:t> </a:t>
            </a:r>
            <a:r>
              <a:rPr lang="fr-FR" dirty="0" err="1"/>
              <a:t>calculation</a:t>
            </a:r>
            <a:r>
              <a:rPr lang="fr-FR" dirty="0"/>
              <a:t> </a:t>
            </a:r>
            <a:r>
              <a:rPr lang="fr-FR" dirty="0" smtClean="0"/>
              <a:t>(12/20)</a:t>
            </a:r>
            <a:endParaRPr lang="fr-FR" dirty="0"/>
          </a:p>
        </p:txBody>
      </p:sp>
      <p:sp>
        <p:nvSpPr>
          <p:cNvPr id="586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Global polynomial </a:t>
            </a:r>
            <a:r>
              <a:rPr lang="fr-FR" dirty="0" err="1"/>
              <a:t>smoothing</a:t>
            </a:r>
            <a:endParaRPr lang="fr-FR" dirty="0"/>
          </a:p>
          <a:p>
            <a:pPr lvl="1"/>
            <a:r>
              <a:rPr lang="fr-FR" dirty="0" err="1"/>
              <a:t>Degree</a:t>
            </a:r>
            <a:r>
              <a:rPr lang="fr-FR" dirty="0"/>
              <a:t> 8</a:t>
            </a:r>
          </a:p>
        </p:txBody>
      </p:sp>
      <p:pic>
        <p:nvPicPr>
          <p:cNvPr id="5867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060575"/>
            <a:ext cx="3243262" cy="374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676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060575"/>
            <a:ext cx="3057525" cy="371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33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59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Strain</a:t>
            </a:r>
            <a:r>
              <a:rPr lang="fr-FR" dirty="0"/>
              <a:t> </a:t>
            </a:r>
            <a:r>
              <a:rPr lang="fr-FR" dirty="0" err="1"/>
              <a:t>calculation</a:t>
            </a:r>
            <a:r>
              <a:rPr lang="fr-FR" dirty="0"/>
              <a:t> (</a:t>
            </a:r>
            <a:r>
              <a:rPr lang="fr-FR" dirty="0" smtClean="0"/>
              <a:t>13/20)</a:t>
            </a:r>
            <a:endParaRPr lang="fr-FR" dirty="0"/>
          </a:p>
        </p:txBody>
      </p:sp>
      <p:sp>
        <p:nvSpPr>
          <p:cNvPr id="587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Local polynomial </a:t>
            </a:r>
            <a:r>
              <a:rPr lang="fr-FR" dirty="0" err="1" smtClean="0"/>
              <a:t>smoothing</a:t>
            </a:r>
            <a:endParaRPr lang="fr-FR" dirty="0"/>
          </a:p>
        </p:txBody>
      </p:sp>
      <p:grpSp>
        <p:nvGrpSpPr>
          <p:cNvPr id="11" name="Groep 10"/>
          <p:cNvGrpSpPr>
            <a:grpSpLocks/>
          </p:cNvGrpSpPr>
          <p:nvPr/>
        </p:nvGrpSpPr>
        <p:grpSpPr bwMode="auto">
          <a:xfrm>
            <a:off x="192482" y="1709653"/>
            <a:ext cx="4331475" cy="3559206"/>
            <a:chOff x="3929058" y="2786058"/>
            <a:chExt cx="4143404" cy="293261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29058" y="2786058"/>
              <a:ext cx="4143404" cy="2932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al 13"/>
            <p:cNvSpPr/>
            <p:nvPr/>
          </p:nvSpPr>
          <p:spPr>
            <a:xfrm>
              <a:off x="6142965" y="3037196"/>
              <a:ext cx="1000556" cy="28602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107496"/>
              </p:ext>
            </p:extLst>
          </p:nvPr>
        </p:nvGraphicFramePr>
        <p:xfrm>
          <a:off x="2285422" y="5080015"/>
          <a:ext cx="5545137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25" name="Equation" r:id="rId4" imgW="2387520" imgH="507960" progId="Equation.DSMT4">
                  <p:embed/>
                </p:oleObj>
              </mc:Choice>
              <mc:Fallback>
                <p:oleObj name="Equation" r:id="rId4" imgW="2387520" imgH="50796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422" y="5080015"/>
                        <a:ext cx="5545137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4262597" y="1735291"/>
            <a:ext cx="4629359" cy="3233121"/>
            <a:chOff x="4262597" y="1735291"/>
            <a:chExt cx="4629359" cy="3233121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2597" y="2010100"/>
              <a:ext cx="4629359" cy="295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ounded Rectangle 2"/>
            <p:cNvSpPr/>
            <p:nvPr/>
          </p:nvSpPr>
          <p:spPr bwMode="auto">
            <a:xfrm>
              <a:off x="6721320" y="1735291"/>
              <a:ext cx="2008262" cy="717353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Sans" pitchFamily="34" charset="0"/>
                <a:ea typeface="ＭＳ Ｐゴシック" pitchFamily="16" charset="-128"/>
                <a:cs typeface="Arial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740398" y="1987961"/>
            <a:ext cx="2100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dirty="0" smtClean="0">
                <a:solidFill>
                  <a:schemeClr val="tx1"/>
                </a:solidFill>
                <a:latin typeface="+mj-lt"/>
              </a:rPr>
              <a:t>Least square fit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34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02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Strain</a:t>
            </a:r>
            <a:r>
              <a:rPr lang="fr-FR" dirty="0"/>
              <a:t> </a:t>
            </a:r>
            <a:r>
              <a:rPr lang="fr-FR" dirty="0" err="1"/>
              <a:t>calculation</a:t>
            </a:r>
            <a:r>
              <a:rPr lang="fr-FR" dirty="0"/>
              <a:t> (</a:t>
            </a:r>
            <a:r>
              <a:rPr lang="fr-FR" dirty="0" smtClean="0"/>
              <a:t>14/20)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Local </a:t>
            </a:r>
            <a:r>
              <a:rPr lang="fr-FR" dirty="0"/>
              <a:t>polynomial </a:t>
            </a:r>
            <a:r>
              <a:rPr lang="fr-FR" dirty="0" err="1"/>
              <a:t>smoothing</a:t>
            </a:r>
            <a:endParaRPr lang="fr-FR" dirty="0"/>
          </a:p>
          <a:p>
            <a:pPr lvl="1"/>
            <a:r>
              <a:rPr lang="en-GB" dirty="0" smtClean="0"/>
              <a:t>Virtual Strain Gauge size (VSG)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35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77" y="1976846"/>
            <a:ext cx="4031658" cy="45160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44490" y="2271341"/>
            <a:ext cx="291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j-lt"/>
              </a:rPr>
              <a:t>Virtual strain gauge size</a:t>
            </a:r>
            <a:endParaRPr lang="en-GB" dirty="0">
              <a:latin typeface="+mj-lt"/>
            </a:endParaRPr>
          </a:p>
        </p:txBody>
      </p:sp>
      <p:sp>
        <p:nvSpPr>
          <p:cNvPr id="16" name="Tekstvak 6"/>
          <p:cNvSpPr txBox="1"/>
          <p:nvPr/>
        </p:nvSpPr>
        <p:spPr>
          <a:xfrm>
            <a:off x="4866079" y="2785102"/>
            <a:ext cx="4127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smtClean="0">
                <a:latin typeface="+mj-lt"/>
              </a:rPr>
              <a:t>VSG = [ (SW-1) x ST] + SS</a:t>
            </a:r>
            <a:endParaRPr lang="nl-BE" sz="24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66957" y="4297707"/>
            <a:ext cx="3466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Depends on both strain window and subset size</a:t>
            </a:r>
            <a:endParaRPr lang="en-GB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44490" y="3334308"/>
            <a:ext cx="4142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j-lt"/>
              </a:rPr>
              <a:t>SW = Strain window (in data points)</a:t>
            </a:r>
          </a:p>
          <a:p>
            <a:r>
              <a:rPr lang="en-GB" dirty="0" smtClean="0">
                <a:latin typeface="+mj-lt"/>
              </a:rPr>
              <a:t>ST = Step size (pixels)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00522" y="6099006"/>
            <a:ext cx="3466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VSG = 19 pixels</a:t>
            </a:r>
            <a:endParaRPr lang="en-GB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97173" y="5153186"/>
            <a:ext cx="3601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Here:</a:t>
            </a:r>
          </a:p>
          <a:p>
            <a:r>
              <a:rPr lang="en-GB" dirty="0" smtClean="0">
                <a:latin typeface="+mj-lt"/>
              </a:rPr>
              <a:t>Subset (SS) = 7 ; Step (ST) = 3, Strain window (SW) = 5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376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Strain</a:t>
            </a:r>
            <a:r>
              <a:rPr lang="fr-FR" dirty="0"/>
              <a:t> </a:t>
            </a:r>
            <a:r>
              <a:rPr lang="fr-FR" dirty="0" err="1"/>
              <a:t>calculation</a:t>
            </a:r>
            <a:r>
              <a:rPr lang="fr-FR" dirty="0"/>
              <a:t> (</a:t>
            </a:r>
            <a:r>
              <a:rPr lang="fr-FR" dirty="0" smtClean="0"/>
              <a:t>15/20)</a:t>
            </a:r>
            <a:endParaRPr lang="fr-FR" dirty="0"/>
          </a:p>
        </p:txBody>
      </p:sp>
      <p:sp>
        <p:nvSpPr>
          <p:cNvPr id="5918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Spatial resolution </a:t>
            </a:r>
            <a:r>
              <a:rPr lang="en-US" dirty="0" err="1"/>
              <a:t>vs</a:t>
            </a:r>
            <a:r>
              <a:rPr lang="en-US" dirty="0"/>
              <a:t> resolution</a:t>
            </a:r>
          </a:p>
          <a:p>
            <a:pPr lvl="1"/>
            <a:r>
              <a:rPr lang="en-US" dirty="0"/>
              <a:t>Smoothing improves resolution and degrades spatial resolution</a:t>
            </a:r>
          </a:p>
          <a:p>
            <a:pPr lvl="1"/>
            <a:r>
              <a:rPr lang="en-US" dirty="0"/>
              <a:t>Smoothing spreads noise spatially (blurs information)</a:t>
            </a:r>
          </a:p>
          <a:p>
            <a:pPr lvl="1"/>
            <a:r>
              <a:rPr lang="en-US" dirty="0"/>
              <a:t>Strain resolution meaningless without the spatial resolution (‘gauge length</a:t>
            </a:r>
            <a:r>
              <a:rPr lang="en-US" dirty="0" smtClean="0"/>
              <a:t>’).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IMPORTANT: regularization parameter (degree, kernel, VSG etc…) more important than smoothing method!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36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3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Strain</a:t>
            </a:r>
            <a:r>
              <a:rPr lang="fr-FR" dirty="0"/>
              <a:t> </a:t>
            </a:r>
            <a:r>
              <a:rPr lang="fr-FR" dirty="0" err="1"/>
              <a:t>calculation</a:t>
            </a:r>
            <a:r>
              <a:rPr lang="fr-FR" dirty="0"/>
              <a:t> (</a:t>
            </a:r>
            <a:r>
              <a:rPr lang="fr-FR" dirty="0" smtClean="0"/>
              <a:t>16/20)</a:t>
            </a:r>
            <a:endParaRPr lang="fr-FR" dirty="0"/>
          </a:p>
        </p:txBody>
      </p:sp>
      <p:sp>
        <p:nvSpPr>
          <p:cNvPr id="587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Effect of </a:t>
            </a:r>
            <a:r>
              <a:rPr lang="en-GB" dirty="0" smtClean="0"/>
              <a:t>smoothing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980991" y="1575928"/>
            <a:ext cx="4793672" cy="4791075"/>
            <a:chOff x="1094510" y="1435246"/>
            <a:chExt cx="4793672" cy="4791075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225"/>
            <a:stretch/>
          </p:blipFill>
          <p:spPr bwMode="auto">
            <a:xfrm>
              <a:off x="1094510" y="1435246"/>
              <a:ext cx="4793672" cy="4791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1136073" y="1537854"/>
              <a:ext cx="236314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Subset = 29</a:t>
              </a:r>
            </a:p>
            <a:p>
              <a:r>
                <a:rPr lang="en-US" dirty="0" smtClean="0">
                  <a:solidFill>
                    <a:srgbClr val="FFFFFF"/>
                  </a:solidFill>
                </a:rPr>
                <a:t>Step = 3</a:t>
              </a:r>
            </a:p>
            <a:p>
              <a:r>
                <a:rPr lang="en-US" dirty="0" smtClean="0">
                  <a:solidFill>
                    <a:srgbClr val="FFFFFF"/>
                  </a:solidFill>
                </a:rPr>
                <a:t>Strain Filter = 5</a:t>
              </a:r>
            </a:p>
            <a:p>
              <a:r>
                <a:rPr lang="en-US" dirty="0" smtClean="0">
                  <a:solidFill>
                    <a:srgbClr val="FFFFFF"/>
                  </a:solidFill>
                </a:rPr>
                <a:t>Virtual Gage = 1.6 mm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22554" y="1575927"/>
            <a:ext cx="4652963" cy="4791075"/>
            <a:chOff x="1362075" y="-1266824"/>
            <a:chExt cx="4652963" cy="4791075"/>
          </a:xfrm>
        </p:grpSpPr>
        <p:pic>
          <p:nvPicPr>
            <p:cNvPr id="19" name="Picture 1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203"/>
            <a:stretch/>
          </p:blipFill>
          <p:spPr bwMode="auto">
            <a:xfrm>
              <a:off x="1362075" y="-1266824"/>
              <a:ext cx="4652963" cy="4791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409694" y="-1162049"/>
              <a:ext cx="236314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Subset = 71</a:t>
              </a:r>
            </a:p>
            <a:p>
              <a:r>
                <a:rPr lang="en-US" dirty="0" smtClean="0">
                  <a:solidFill>
                    <a:srgbClr val="FFFFFF"/>
                  </a:solidFill>
                </a:rPr>
                <a:t>Step = 5</a:t>
              </a:r>
            </a:p>
            <a:p>
              <a:r>
                <a:rPr lang="en-US" dirty="0" smtClean="0">
                  <a:solidFill>
                    <a:srgbClr val="FFFFFF"/>
                  </a:solidFill>
                </a:rPr>
                <a:t>Strain Filter = 5</a:t>
              </a:r>
            </a:p>
            <a:p>
              <a:r>
                <a:rPr lang="en-US" dirty="0" smtClean="0">
                  <a:solidFill>
                    <a:srgbClr val="FFFFFF"/>
                  </a:solidFill>
                </a:rPr>
                <a:t>Virtual Gage = 2.7 mm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60209" y="1575924"/>
            <a:ext cx="4666384" cy="4791075"/>
            <a:chOff x="7947747" y="2179060"/>
            <a:chExt cx="4666384" cy="4791075"/>
          </a:xfrm>
        </p:grpSpPr>
        <p:pic>
          <p:nvPicPr>
            <p:cNvPr id="22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964"/>
            <a:stretch/>
          </p:blipFill>
          <p:spPr bwMode="auto">
            <a:xfrm>
              <a:off x="7947747" y="2179060"/>
              <a:ext cx="4666384" cy="4791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998835" y="2282536"/>
              <a:ext cx="236314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Subset = 71</a:t>
              </a:r>
            </a:p>
            <a:p>
              <a:r>
                <a:rPr lang="en-US" dirty="0" smtClean="0">
                  <a:solidFill>
                    <a:srgbClr val="FFFFFF"/>
                  </a:solidFill>
                </a:rPr>
                <a:t>Step = 5</a:t>
              </a:r>
            </a:p>
            <a:p>
              <a:r>
                <a:rPr lang="en-US" dirty="0" smtClean="0">
                  <a:solidFill>
                    <a:srgbClr val="FFFFFF"/>
                  </a:solidFill>
                </a:rPr>
                <a:t>Strain Filter = 15</a:t>
              </a:r>
            </a:p>
            <a:p>
              <a:r>
                <a:rPr lang="en-US" dirty="0" smtClean="0">
                  <a:solidFill>
                    <a:srgbClr val="FFFFFF"/>
                  </a:solidFill>
                </a:rPr>
                <a:t>Virtual Gage = 8.2 mm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80991" y="1575926"/>
            <a:ext cx="4624820" cy="4791075"/>
            <a:chOff x="2136198" y="1407536"/>
            <a:chExt cx="4624820" cy="4791075"/>
          </a:xfrm>
        </p:grpSpPr>
        <p:pic>
          <p:nvPicPr>
            <p:cNvPr id="25" name="Picture 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704"/>
            <a:stretch/>
          </p:blipFill>
          <p:spPr bwMode="auto">
            <a:xfrm>
              <a:off x="2136198" y="1407536"/>
              <a:ext cx="4624820" cy="4791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2244437" y="1496290"/>
              <a:ext cx="24897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Subset = 29</a:t>
              </a:r>
            </a:p>
            <a:p>
              <a:r>
                <a:rPr lang="en-US" dirty="0" smtClean="0">
                  <a:solidFill>
                    <a:srgbClr val="FFFFFF"/>
                  </a:solidFill>
                </a:rPr>
                <a:t>Step = 8</a:t>
              </a:r>
            </a:p>
            <a:p>
              <a:r>
                <a:rPr lang="en-US" dirty="0" smtClean="0">
                  <a:solidFill>
                    <a:srgbClr val="FFFFFF"/>
                  </a:solidFill>
                </a:rPr>
                <a:t>Strain Filter = 15</a:t>
              </a:r>
            </a:p>
            <a:p>
              <a:r>
                <a:rPr lang="en-US" dirty="0" smtClean="0">
                  <a:solidFill>
                    <a:srgbClr val="FFFFFF"/>
                  </a:solidFill>
                </a:rPr>
                <a:t>Virtual Gage = 13.1 mm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80991" y="1575925"/>
            <a:ext cx="4624820" cy="4791075"/>
            <a:chOff x="2690380" y="1421390"/>
            <a:chExt cx="4624820" cy="4791075"/>
          </a:xfrm>
        </p:grpSpPr>
        <p:pic>
          <p:nvPicPr>
            <p:cNvPr id="28" name="Picture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704"/>
            <a:stretch/>
          </p:blipFill>
          <p:spPr bwMode="auto">
            <a:xfrm>
              <a:off x="2690380" y="1421390"/>
              <a:ext cx="4624820" cy="4791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2757057" y="1482433"/>
              <a:ext cx="231185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Subset = 91</a:t>
              </a:r>
            </a:p>
            <a:p>
              <a:r>
                <a:rPr lang="en-US" dirty="0" smtClean="0">
                  <a:solidFill>
                    <a:srgbClr val="FFFFFF"/>
                  </a:solidFill>
                </a:rPr>
                <a:t>Step = 23</a:t>
              </a:r>
            </a:p>
            <a:p>
              <a:r>
                <a:rPr lang="en-US" dirty="0" smtClean="0">
                  <a:solidFill>
                    <a:srgbClr val="FFFFFF"/>
                  </a:solidFill>
                </a:rPr>
                <a:t>Strain Filter = 15</a:t>
              </a:r>
            </a:p>
            <a:p>
              <a:r>
                <a:rPr lang="en-US" dirty="0" smtClean="0">
                  <a:solidFill>
                    <a:srgbClr val="FFFFFF"/>
                  </a:solidFill>
                </a:rPr>
                <a:t>Virtual Gage = 37 mm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97"/>
          <a:stretch/>
        </p:blipFill>
        <p:spPr bwMode="auto">
          <a:xfrm>
            <a:off x="6237721" y="1304562"/>
            <a:ext cx="1103808" cy="515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083821" y="6237759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37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52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Strain</a:t>
            </a:r>
            <a:r>
              <a:rPr lang="fr-FR" dirty="0"/>
              <a:t> </a:t>
            </a:r>
            <a:r>
              <a:rPr lang="fr-FR" dirty="0" err="1"/>
              <a:t>calculation</a:t>
            </a:r>
            <a:r>
              <a:rPr lang="fr-FR" dirty="0"/>
              <a:t> (</a:t>
            </a:r>
            <a:r>
              <a:rPr lang="fr-FR" dirty="0" smtClean="0"/>
              <a:t>17/20)</a:t>
            </a:r>
            <a:endParaRPr lang="fr-FR" dirty="0"/>
          </a:p>
        </p:txBody>
      </p:sp>
      <p:sp>
        <p:nvSpPr>
          <p:cNvPr id="5918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18" y="228190"/>
            <a:ext cx="8682037" cy="631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76915" y="220957"/>
            <a:ext cx="1413933" cy="17864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065867" y="1567157"/>
            <a:ext cx="6781800" cy="211667"/>
          </a:xfrm>
          <a:prstGeom prst="rect">
            <a:avLst/>
          </a:prstGeom>
          <a:noFill/>
          <a:ln w="381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6798642" y="6263827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38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19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44" y="1312789"/>
            <a:ext cx="75533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545" y="1312789"/>
            <a:ext cx="3072302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Strain</a:t>
            </a:r>
            <a:r>
              <a:rPr lang="fr-FR" dirty="0"/>
              <a:t> </a:t>
            </a:r>
            <a:r>
              <a:rPr lang="fr-FR" dirty="0" err="1"/>
              <a:t>calculation</a:t>
            </a:r>
            <a:r>
              <a:rPr lang="fr-FR" dirty="0"/>
              <a:t> (</a:t>
            </a:r>
            <a:r>
              <a:rPr lang="fr-FR" dirty="0" smtClean="0"/>
              <a:t>18/20)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kstvak 5"/>
          <p:cNvSpPr txBox="1"/>
          <p:nvPr/>
        </p:nvSpPr>
        <p:spPr>
          <a:xfrm>
            <a:off x="1223099" y="4044789"/>
            <a:ext cx="3212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/>
              <a:t>Virtual Strain Gauge = 50 pixels</a:t>
            </a:r>
            <a:endParaRPr lang="nl-BE" b="1" dirty="0"/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3" y="4793011"/>
            <a:ext cx="1957571" cy="131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288" y="4793011"/>
            <a:ext cx="2341119" cy="138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JL-RECHTS 6"/>
          <p:cNvSpPr/>
          <p:nvPr/>
        </p:nvSpPr>
        <p:spPr>
          <a:xfrm>
            <a:off x="3372228" y="5418216"/>
            <a:ext cx="2448272" cy="422971"/>
          </a:xfrm>
          <a:prstGeom prst="rightArrow">
            <a:avLst/>
          </a:prstGeom>
          <a:solidFill>
            <a:srgbClr val="11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735" y="1221489"/>
            <a:ext cx="1349672" cy="24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3660210" y="5218641"/>
            <a:ext cx="1912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>
                <a:solidFill>
                  <a:srgbClr val="FF0000"/>
                </a:solidFill>
              </a:rPr>
              <a:t>Spatial resolution </a:t>
            </a:r>
            <a:endParaRPr lang="nl-BE" b="1" dirty="0">
              <a:solidFill>
                <a:srgbClr val="FF0000"/>
              </a:solidFill>
            </a:endParaRPr>
          </a:p>
        </p:txBody>
      </p:sp>
      <p:cxnSp>
        <p:nvCxnSpPr>
          <p:cNvPr id="10" name="Rechte verbindingslijn met pijl 9"/>
          <p:cNvCxnSpPr/>
          <p:nvPr/>
        </p:nvCxnSpPr>
        <p:spPr>
          <a:xfrm>
            <a:off x="3774359" y="5652863"/>
            <a:ext cx="0" cy="52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/>
          <p:cNvCxnSpPr/>
          <p:nvPr/>
        </p:nvCxnSpPr>
        <p:spPr>
          <a:xfrm>
            <a:off x="4265545" y="5652863"/>
            <a:ext cx="0" cy="52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/>
          <p:cNvCxnSpPr/>
          <p:nvPr/>
        </p:nvCxnSpPr>
        <p:spPr>
          <a:xfrm>
            <a:off x="4710463" y="5655403"/>
            <a:ext cx="0" cy="52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/>
          <p:cNvCxnSpPr/>
          <p:nvPr/>
        </p:nvCxnSpPr>
        <p:spPr>
          <a:xfrm>
            <a:off x="5271494" y="5663935"/>
            <a:ext cx="0" cy="52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39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58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Performance </a:t>
            </a:r>
            <a:r>
              <a:rPr lang="fr-FR" dirty="0" err="1"/>
              <a:t>evaluation</a:t>
            </a:r>
            <a:r>
              <a:rPr lang="fr-FR" dirty="0"/>
              <a:t> </a:t>
            </a:r>
            <a:r>
              <a:rPr lang="fr-FR" dirty="0" smtClean="0"/>
              <a:t>(2/10)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types of errors: Random and Systematic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87" y="1463446"/>
            <a:ext cx="2039550" cy="20395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45" y="1463446"/>
            <a:ext cx="2029456" cy="202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4774" y="3434628"/>
            <a:ext cx="32555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Accurate but not Precise</a:t>
            </a:r>
          </a:p>
          <a:p>
            <a:pPr algn="ctr"/>
            <a:r>
              <a:rPr lang="en-US" sz="2400" dirty="0" smtClean="0"/>
              <a:t>Large </a:t>
            </a:r>
            <a:r>
              <a:rPr lang="en-US" sz="2400" i="1" dirty="0" smtClean="0"/>
              <a:t>Random</a:t>
            </a:r>
            <a:r>
              <a:rPr lang="en-US" sz="2400" dirty="0" smtClean="0"/>
              <a:t> Error</a:t>
            </a:r>
          </a:p>
          <a:p>
            <a:pPr algn="ctr"/>
            <a:r>
              <a:rPr lang="en-US" dirty="0" smtClean="0"/>
              <a:t>Small </a:t>
            </a:r>
            <a:r>
              <a:rPr lang="en-US" i="1" dirty="0" smtClean="0"/>
              <a:t>Systematic</a:t>
            </a:r>
            <a:r>
              <a:rPr lang="en-US" dirty="0" smtClean="0"/>
              <a:t> Error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82365" y="3390032"/>
            <a:ext cx="32555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Precise but not Accurate</a:t>
            </a:r>
          </a:p>
          <a:p>
            <a:pPr algn="ctr"/>
            <a:r>
              <a:rPr lang="en-US" dirty="0" smtClean="0"/>
              <a:t>Small </a:t>
            </a:r>
            <a:r>
              <a:rPr lang="en-US" i="1" dirty="0" smtClean="0"/>
              <a:t>Random</a:t>
            </a:r>
            <a:r>
              <a:rPr lang="en-US" dirty="0" smtClean="0"/>
              <a:t> Error</a:t>
            </a:r>
          </a:p>
          <a:p>
            <a:pPr algn="ctr"/>
            <a:r>
              <a:rPr lang="en-US" sz="2400" dirty="0" smtClean="0"/>
              <a:t>Large </a:t>
            </a:r>
            <a:r>
              <a:rPr lang="en-US" sz="2400" i="1" dirty="0" smtClean="0"/>
              <a:t>Systematic</a:t>
            </a:r>
            <a:r>
              <a:rPr lang="en-US" sz="2400" dirty="0" smtClean="0"/>
              <a:t> Error</a:t>
            </a:r>
            <a:endParaRPr lang="en-US" sz="2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337" y="4441961"/>
            <a:ext cx="3893853" cy="211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2705" y="4483344"/>
            <a:ext cx="38514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Words used interchangeably</a:t>
            </a:r>
          </a:p>
          <a:p>
            <a:r>
              <a:rPr lang="en-US" dirty="0" smtClean="0"/>
              <a:t>Bias = Systematic error</a:t>
            </a:r>
          </a:p>
          <a:p>
            <a:r>
              <a:rPr lang="en-US" dirty="0" smtClean="0"/>
              <a:t>Noise = Variance error = Random error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21603" y="6220904"/>
            <a:ext cx="1581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from Wikipedia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32705" y="5381614"/>
            <a:ext cx="4532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The new view is to categorize as Type A and Type B Errors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8971" y="6246235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61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Strain</a:t>
            </a:r>
            <a:r>
              <a:rPr lang="fr-FR" dirty="0"/>
              <a:t> </a:t>
            </a:r>
            <a:r>
              <a:rPr lang="fr-FR" dirty="0" err="1"/>
              <a:t>calculation</a:t>
            </a:r>
            <a:r>
              <a:rPr lang="fr-FR" dirty="0"/>
              <a:t> (</a:t>
            </a:r>
            <a:r>
              <a:rPr lang="fr-FR" dirty="0" smtClean="0"/>
              <a:t>19/20)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487759"/>
            <a:ext cx="760095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>
          <a:xfrm>
            <a:off x="3419872" y="1463159"/>
            <a:ext cx="1875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b="1" dirty="0" smtClean="0"/>
              <a:t>Subset = 21 </a:t>
            </a:r>
            <a:r>
              <a:rPr lang="nl-BE" b="1" dirty="0"/>
              <a:t>pixels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10" y="5175897"/>
            <a:ext cx="1957571" cy="131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666" y="5150725"/>
            <a:ext cx="1917684" cy="128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132" y="5175898"/>
            <a:ext cx="2016224" cy="129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JL-RECHTS 5"/>
          <p:cNvSpPr/>
          <p:nvPr/>
        </p:nvSpPr>
        <p:spPr>
          <a:xfrm>
            <a:off x="3064258" y="5712204"/>
            <a:ext cx="504056" cy="216024"/>
          </a:xfrm>
          <a:prstGeom prst="rightArrow">
            <a:avLst/>
          </a:prstGeom>
          <a:solidFill>
            <a:srgbClr val="11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PIJL-RECHTS 10"/>
          <p:cNvSpPr/>
          <p:nvPr/>
        </p:nvSpPr>
        <p:spPr>
          <a:xfrm>
            <a:off x="6016586" y="5687689"/>
            <a:ext cx="504056" cy="216024"/>
          </a:xfrm>
          <a:prstGeom prst="rightArrow">
            <a:avLst/>
          </a:prstGeom>
          <a:solidFill>
            <a:srgbClr val="11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40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9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Strain</a:t>
            </a:r>
            <a:r>
              <a:rPr lang="fr-FR" dirty="0"/>
              <a:t> </a:t>
            </a:r>
            <a:r>
              <a:rPr lang="fr-FR" dirty="0" err="1"/>
              <a:t>calculation</a:t>
            </a:r>
            <a:r>
              <a:rPr lang="fr-FR" dirty="0"/>
              <a:t> (</a:t>
            </a:r>
            <a:r>
              <a:rPr lang="fr-FR" dirty="0" smtClean="0"/>
              <a:t>20/20)</a:t>
            </a:r>
            <a:endParaRPr lang="fr-FR" dirty="0"/>
          </a:p>
        </p:txBody>
      </p:sp>
      <p:sp>
        <p:nvSpPr>
          <p:cNvPr id="594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Spatial resolution in strain</a:t>
            </a:r>
          </a:p>
          <a:p>
            <a:pPr lvl="1"/>
            <a:r>
              <a:rPr lang="en-US" dirty="0" smtClean="0"/>
              <a:t>Standard </a:t>
            </a:r>
            <a:r>
              <a:rPr lang="en-US" dirty="0"/>
              <a:t>procedure feasible for all techniques still missing</a:t>
            </a:r>
          </a:p>
          <a:p>
            <a:pPr lvl="1"/>
            <a:r>
              <a:rPr lang="en-US" dirty="0"/>
              <a:t>Idea: spatial frequency approach</a:t>
            </a:r>
          </a:p>
          <a:p>
            <a:pPr lvl="2"/>
            <a:r>
              <a:rPr lang="en-US" dirty="0"/>
              <a:t>Define a cutting frequency in the Fourier space</a:t>
            </a:r>
          </a:p>
          <a:p>
            <a:pPr lvl="2"/>
            <a:r>
              <a:rPr lang="en-US" dirty="0"/>
              <a:t>Work underway</a:t>
            </a:r>
          </a:p>
          <a:p>
            <a:pPr lvl="1"/>
            <a:r>
              <a:rPr lang="en-US" dirty="0"/>
              <a:t>In any case, always precise method and tuning parameter when reporting results</a:t>
            </a:r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41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Performance </a:t>
            </a:r>
            <a:r>
              <a:rPr lang="fr-FR" dirty="0" err="1" smtClean="0"/>
              <a:t>evaluation</a:t>
            </a:r>
            <a:endParaRPr lang="fr-FR" dirty="0"/>
          </a:p>
        </p:txBody>
      </p:sp>
      <p:sp>
        <p:nvSpPr>
          <p:cNvPr id="608259" name="Rectangle 3"/>
          <p:cNvSpPr>
            <a:spLocks noGrp="1" noChangeArrowheads="1"/>
          </p:cNvSpPr>
          <p:nvPr>
            <p:ph idx="1"/>
          </p:nvPr>
        </p:nvSpPr>
        <p:spPr>
          <a:xfrm>
            <a:off x="358774" y="992039"/>
            <a:ext cx="8500553" cy="5186820"/>
          </a:xfrm>
        </p:spPr>
        <p:txBody>
          <a:bodyPr/>
          <a:lstStyle/>
          <a:p>
            <a:r>
              <a:rPr lang="en-US" dirty="0"/>
              <a:t>Always evaluate performances before test</a:t>
            </a:r>
          </a:p>
          <a:p>
            <a:r>
              <a:rPr lang="en-US" dirty="0" smtClean="0"/>
              <a:t>Minimal </a:t>
            </a:r>
            <a:r>
              <a:rPr lang="en-US" dirty="0"/>
              <a:t>procedure</a:t>
            </a:r>
          </a:p>
          <a:p>
            <a:pPr lvl="1"/>
            <a:r>
              <a:rPr lang="en-US" sz="2400" dirty="0"/>
              <a:t>Take two sets of still </a:t>
            </a:r>
            <a:r>
              <a:rPr lang="en-US" sz="2400" dirty="0" smtClean="0"/>
              <a:t>images (better: out of plane movement)</a:t>
            </a:r>
            <a:endParaRPr lang="en-US" sz="2400" dirty="0"/>
          </a:p>
          <a:p>
            <a:pPr lvl="1"/>
            <a:r>
              <a:rPr lang="en-US" sz="2400" dirty="0"/>
              <a:t>Compute displacement</a:t>
            </a:r>
          </a:p>
          <a:p>
            <a:pPr lvl="2"/>
            <a:r>
              <a:rPr lang="en-US" sz="2000" dirty="0"/>
              <a:t>Compute standard deviation: displacement resolution</a:t>
            </a:r>
          </a:p>
          <a:p>
            <a:pPr lvl="1"/>
            <a:r>
              <a:rPr lang="en-US" sz="2400" dirty="0"/>
              <a:t>Compute strains</a:t>
            </a:r>
          </a:p>
          <a:p>
            <a:pPr lvl="2"/>
            <a:r>
              <a:rPr lang="en-US" sz="2000" dirty="0"/>
              <a:t>Compute standard deviation: strain resolution</a:t>
            </a:r>
          </a:p>
          <a:p>
            <a:pPr lvl="1"/>
            <a:r>
              <a:rPr lang="en-US" sz="2400" dirty="0"/>
              <a:t>Report key parameters</a:t>
            </a:r>
          </a:p>
          <a:p>
            <a:pPr lvl="2"/>
            <a:r>
              <a:rPr lang="en-US" sz="2000" dirty="0"/>
              <a:t>Subset for DIC, grid size (Grid Method), camera type, camera spatial resolution etc.</a:t>
            </a:r>
          </a:p>
          <a:p>
            <a:pPr lvl="1"/>
            <a:r>
              <a:rPr lang="en-US" sz="2400" dirty="0"/>
              <a:t>Report </a:t>
            </a:r>
            <a:r>
              <a:rPr lang="en-US" sz="2400" dirty="0" smtClean="0"/>
              <a:t>resolution (in the future, add spatial resolution)</a:t>
            </a:r>
            <a:endParaRPr lang="en-US" sz="2400" dirty="0"/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42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47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Reporting</a:t>
            </a:r>
            <a:endParaRPr lang="fr-FR" dirty="0"/>
          </a:p>
        </p:txBody>
      </p:sp>
      <p:sp>
        <p:nvSpPr>
          <p:cNvPr id="5990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Always report performances with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327" y="442219"/>
            <a:ext cx="6483446" cy="4411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327" y="4659889"/>
            <a:ext cx="6479292" cy="18651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43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9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2998" y="2471330"/>
            <a:ext cx="84417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+mj-lt"/>
              </a:rPr>
              <a:t>Extracting mechanical data </a:t>
            </a:r>
            <a:r>
              <a:rPr lang="en-US" sz="4800" dirty="0" smtClean="0">
                <a:latin typeface="+mj-lt"/>
              </a:rPr>
              <a:t/>
            </a:r>
            <a:br>
              <a:rPr lang="en-US" sz="4800" dirty="0" smtClean="0">
                <a:latin typeface="+mj-lt"/>
              </a:rPr>
            </a:br>
            <a:r>
              <a:rPr lang="en-US" sz="4800" dirty="0" smtClean="0">
                <a:latin typeface="+mj-lt"/>
              </a:rPr>
              <a:t>from </a:t>
            </a:r>
            <a:r>
              <a:rPr lang="en-US" sz="4800" dirty="0">
                <a:latin typeface="+mj-lt"/>
              </a:rPr>
              <a:t>strain fields</a:t>
            </a:r>
            <a:endParaRPr lang="en-GB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060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Statement</a:t>
            </a:r>
            <a:r>
              <a:rPr lang="fr-FR" dirty="0" smtClean="0"/>
              <a:t> of the </a:t>
            </a:r>
            <a:r>
              <a:rPr lang="fr-FR" dirty="0" err="1" smtClean="0"/>
              <a:t>problem</a:t>
            </a:r>
            <a:endParaRPr lang="fr-FR" dirty="0"/>
          </a:p>
        </p:txBody>
      </p:sp>
      <p:sp>
        <p:nvSpPr>
          <p:cNvPr id="541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Problem to solve</a:t>
            </a:r>
          </a:p>
        </p:txBody>
      </p:sp>
      <p:sp>
        <p:nvSpPr>
          <p:cNvPr id="541708" name="Text Box 12"/>
          <p:cNvSpPr txBox="1">
            <a:spLocks noChangeArrowheads="1"/>
          </p:cNvSpPr>
          <p:nvPr/>
        </p:nvSpPr>
        <p:spPr bwMode="auto">
          <a:xfrm>
            <a:off x="1092604" y="4867719"/>
            <a:ext cx="162897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 dirty="0">
                <a:latin typeface="+mj-lt"/>
              </a:rPr>
              <a:t>Force</a:t>
            </a:r>
          </a:p>
          <a:p>
            <a:r>
              <a:rPr lang="fr-FR" sz="2400" dirty="0" err="1">
                <a:latin typeface="+mj-lt"/>
              </a:rPr>
              <a:t>Geometry</a:t>
            </a:r>
            <a:endParaRPr lang="fr-FR" sz="2400" dirty="0">
              <a:latin typeface="+mj-lt"/>
            </a:endParaRPr>
          </a:p>
        </p:txBody>
      </p:sp>
      <p:sp>
        <p:nvSpPr>
          <p:cNvPr id="541709" name="Text Box 13"/>
          <p:cNvSpPr txBox="1">
            <a:spLocks noChangeArrowheads="1"/>
          </p:cNvSpPr>
          <p:nvPr/>
        </p:nvSpPr>
        <p:spPr bwMode="auto">
          <a:xfrm>
            <a:off x="806505" y="5052384"/>
            <a:ext cx="3786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 dirty="0">
                <a:latin typeface="+mj-lt"/>
              </a:rPr>
              <a:t>+</a:t>
            </a:r>
          </a:p>
        </p:txBody>
      </p:sp>
      <p:sp>
        <p:nvSpPr>
          <p:cNvPr id="541711" name="Text Box 15"/>
          <p:cNvSpPr txBox="1">
            <a:spLocks noChangeArrowheads="1"/>
          </p:cNvSpPr>
          <p:nvPr/>
        </p:nvSpPr>
        <p:spPr bwMode="auto">
          <a:xfrm>
            <a:off x="6015849" y="5163043"/>
            <a:ext cx="29386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 dirty="0" err="1">
                <a:latin typeface="+mj-lt"/>
              </a:rPr>
              <a:t>Analytical</a:t>
            </a:r>
            <a:r>
              <a:rPr lang="fr-FR" sz="2400" dirty="0">
                <a:latin typeface="+mj-lt"/>
              </a:rPr>
              <a:t> solution</a:t>
            </a:r>
          </a:p>
        </p:txBody>
      </p:sp>
      <p:grpSp>
        <p:nvGrpSpPr>
          <p:cNvPr id="541714" name="Group 18"/>
          <p:cNvGrpSpPr>
            <a:grpSpLocks/>
          </p:cNvGrpSpPr>
          <p:nvPr/>
        </p:nvGrpSpPr>
        <p:grpSpPr bwMode="auto">
          <a:xfrm>
            <a:off x="6625449" y="5004293"/>
            <a:ext cx="1230313" cy="890588"/>
            <a:chOff x="4076" y="1492"/>
            <a:chExt cx="775" cy="561"/>
          </a:xfrm>
        </p:grpSpPr>
        <p:sp>
          <p:nvSpPr>
            <p:cNvPr id="541712" name="Line 16"/>
            <p:cNvSpPr>
              <a:spLocks noChangeShapeType="1"/>
            </p:cNvSpPr>
            <p:nvPr/>
          </p:nvSpPr>
          <p:spPr bwMode="auto">
            <a:xfrm flipH="1">
              <a:off x="4091" y="1492"/>
              <a:ext cx="760" cy="543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2400">
                <a:latin typeface="+mj-lt"/>
              </a:endParaRPr>
            </a:p>
          </p:txBody>
        </p:sp>
        <p:sp>
          <p:nvSpPr>
            <p:cNvPr id="541713" name="Line 17"/>
            <p:cNvSpPr>
              <a:spLocks noChangeShapeType="1"/>
            </p:cNvSpPr>
            <p:nvPr/>
          </p:nvSpPr>
          <p:spPr bwMode="auto">
            <a:xfrm flipH="1" flipV="1">
              <a:off x="4076" y="1510"/>
              <a:ext cx="760" cy="543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2400">
                <a:latin typeface="+mj-lt"/>
              </a:endParaRPr>
            </a:p>
          </p:txBody>
        </p:sp>
      </p:grpSp>
      <p:sp>
        <p:nvSpPr>
          <p:cNvPr id="541715" name="Text Box 19"/>
          <p:cNvSpPr txBox="1">
            <a:spLocks noChangeArrowheads="1"/>
          </p:cNvSpPr>
          <p:nvPr/>
        </p:nvSpPr>
        <p:spPr bwMode="auto">
          <a:xfrm>
            <a:off x="806505" y="5894881"/>
            <a:ext cx="63594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+mj-lt"/>
              </a:rPr>
              <a:t>Virtual Fields </a:t>
            </a:r>
            <a:r>
              <a:rPr lang="fr-FR" sz="2400" dirty="0" err="1" smtClean="0">
                <a:latin typeface="+mj-lt"/>
              </a:rPr>
              <a:t>Method</a:t>
            </a:r>
            <a:r>
              <a:rPr lang="fr-FR" sz="2400" dirty="0" smtClean="0">
                <a:latin typeface="+mj-lt"/>
              </a:rPr>
              <a:t> (</a:t>
            </a:r>
            <a:r>
              <a:rPr lang="fr-FR" sz="2400" dirty="0" err="1" smtClean="0">
                <a:latin typeface="+mj-lt"/>
              </a:rPr>
              <a:t>see</a:t>
            </a:r>
            <a:r>
              <a:rPr lang="fr-FR" sz="2400" dirty="0" smtClean="0">
                <a:latin typeface="+mj-lt"/>
              </a:rPr>
              <a:t> </a:t>
            </a:r>
            <a:r>
              <a:rPr lang="fr-FR" sz="2400" dirty="0" err="1" smtClean="0">
                <a:latin typeface="+mj-lt"/>
              </a:rPr>
              <a:t>this</a:t>
            </a:r>
            <a:r>
              <a:rPr lang="fr-FR" sz="2400" dirty="0" smtClean="0">
                <a:latin typeface="+mj-lt"/>
              </a:rPr>
              <a:t> </a:t>
            </a:r>
            <a:r>
              <a:rPr lang="fr-FR" sz="2400" dirty="0" err="1" smtClean="0">
                <a:latin typeface="+mj-lt"/>
              </a:rPr>
              <a:t>afternoon</a:t>
            </a:r>
            <a:r>
              <a:rPr lang="fr-FR" sz="2400" dirty="0" smtClean="0">
                <a:latin typeface="+mj-lt"/>
              </a:rPr>
              <a:t>)</a:t>
            </a:r>
            <a:endParaRPr lang="fr-FR" sz="2400" dirty="0">
              <a:latin typeface="+mj-lt"/>
            </a:endParaRP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35" y="1426420"/>
            <a:ext cx="82772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5354235"/>
              </p:ext>
            </p:extLst>
          </p:nvPr>
        </p:nvGraphicFramePr>
        <p:xfrm>
          <a:off x="1601089" y="4169620"/>
          <a:ext cx="431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88" name="Equation" r:id="rId4" imgW="215640" imgH="228600" progId="Equation.DSMT4">
                  <p:embed/>
                </p:oleObj>
              </mc:Choice>
              <mc:Fallback>
                <p:oleObj name="Equation" r:id="rId4" imgW="215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089" y="4169620"/>
                        <a:ext cx="4318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827401"/>
              </p:ext>
            </p:extLst>
          </p:nvPr>
        </p:nvGraphicFramePr>
        <p:xfrm>
          <a:off x="4598988" y="4157663"/>
          <a:ext cx="4318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89" name="Equation" r:id="rId6" imgW="215640" imgH="241200" progId="Equation.DSMT4">
                  <p:embed/>
                </p:oleObj>
              </mc:Choice>
              <mc:Fallback>
                <p:oleObj name="Equation" r:id="rId6" imgW="2156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8988" y="4157663"/>
                        <a:ext cx="4318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6176588"/>
              </p:ext>
            </p:extLst>
          </p:nvPr>
        </p:nvGraphicFramePr>
        <p:xfrm>
          <a:off x="7616049" y="4144220"/>
          <a:ext cx="4318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90" name="Equation" r:id="rId8" imgW="215640" imgH="241200" progId="Equation.DSMT4">
                  <p:embed/>
                </p:oleObj>
              </mc:Choice>
              <mc:Fallback>
                <p:oleObj name="Equation" r:id="rId8" imgW="2156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6049" y="4144220"/>
                        <a:ext cx="4318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877312" y="5004293"/>
            <a:ext cx="2799588" cy="620415"/>
            <a:chOff x="2877312" y="5004293"/>
            <a:chExt cx="2511552" cy="620415"/>
          </a:xfrm>
        </p:grpSpPr>
        <p:sp>
          <p:nvSpPr>
            <p:cNvPr id="541710" name="Text Box 14"/>
            <p:cNvSpPr txBox="1">
              <a:spLocks noChangeArrowheads="1"/>
            </p:cNvSpPr>
            <p:nvPr/>
          </p:nvSpPr>
          <p:spPr bwMode="auto">
            <a:xfrm>
              <a:off x="3001484" y="5052383"/>
              <a:ext cx="229723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99CCFF">
                          <a:gamma/>
                          <a:tint val="0"/>
                          <a:invGamma/>
                        </a:srgbClr>
                      </a:gs>
                      <a:gs pos="100000">
                        <a:srgbClr val="99CCFF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400" dirty="0" err="1">
                  <a:latin typeface="+mj-lt"/>
                </a:rPr>
                <a:t>Extract</a:t>
              </a:r>
              <a:r>
                <a:rPr lang="fr-FR" sz="2400" dirty="0">
                  <a:latin typeface="+mj-lt"/>
                </a:rPr>
                <a:t> E and </a:t>
              </a:r>
              <a:r>
                <a:rPr lang="fr-FR" sz="2400" dirty="0" smtClean="0">
                  <a:latin typeface="Symbol" pitchFamily="18" charset="2"/>
                </a:rPr>
                <a:t>n ?</a:t>
              </a:r>
              <a:endParaRPr lang="fr-FR" sz="2400" dirty="0">
                <a:latin typeface="Symbol" pitchFamily="18" charset="2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877312" y="5004293"/>
              <a:ext cx="2511552" cy="62041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45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9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11" grpId="0"/>
      <p:bldP spid="5417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Speckle deformation simulation (1/2)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DIC is a rather complex and non-linear process; the results of depend on many parameters, including the speckle pattern</a:t>
            </a:r>
          </a:p>
          <a:p>
            <a:r>
              <a:rPr lang="en-GB" sz="2400" dirty="0" smtClean="0"/>
              <a:t>Any realistic UQ on the mechanical parameters requires to take into account the measurement process: numerical speckle image deformation tool</a:t>
            </a:r>
          </a:p>
          <a:p>
            <a:r>
              <a:rPr lang="en-GB" sz="2400" dirty="0" smtClean="0"/>
              <a:t>Start with FE generated displacement map and a speckle pattern (real or artificially generated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61" y="4316596"/>
            <a:ext cx="4262437" cy="190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862" y="4316596"/>
            <a:ext cx="1554260" cy="186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46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2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" t="2145" r="2049" b="2145"/>
          <a:stretch/>
        </p:blipFill>
        <p:spPr bwMode="auto">
          <a:xfrm>
            <a:off x="2777025" y="1948088"/>
            <a:ext cx="1530627" cy="148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Speckle deformation simulation (2/2)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Principle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" t="2145" r="2049" b="2145"/>
          <a:stretch/>
        </p:blipFill>
        <p:spPr bwMode="auto">
          <a:xfrm>
            <a:off x="3022735" y="1865571"/>
            <a:ext cx="1530627" cy="148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9" y="2402404"/>
            <a:ext cx="1554260" cy="186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57999" y="4532905"/>
            <a:ext cx="2131218" cy="190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3335411" y="2833458"/>
            <a:ext cx="244752" cy="16349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395751" y="2607030"/>
            <a:ext cx="392297" cy="3972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476" b="6437"/>
          <a:stretch/>
        </p:blipFill>
        <p:spPr bwMode="auto">
          <a:xfrm>
            <a:off x="6284406" y="2496383"/>
            <a:ext cx="406197" cy="38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83252" y="2025599"/>
            <a:ext cx="320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New pixel intensity: average  of </a:t>
            </a:r>
            <a:endParaRPr lang="en-GB" dirty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482" y="3025413"/>
            <a:ext cx="1671585" cy="198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01497" y="3557237"/>
            <a:ext cx="2369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Doing this for all pixels leads to a deformed image</a:t>
            </a:r>
            <a:endParaRPr lang="en-GB" dirty="0"/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93" y="4532905"/>
            <a:ext cx="1998808" cy="190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35159" y="5162813"/>
            <a:ext cx="2471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DIC leads to simulated displacements affected by the correlation </a:t>
            </a:r>
            <a:endParaRPr lang="en-GB" dirty="0"/>
          </a:p>
        </p:txBody>
      </p:sp>
      <p:pic>
        <p:nvPicPr>
          <p:cNvPr id="27651" name="Picture 3" descr="C:\Users\fp1m09\AppData\Local\Microsoft\Windows\Temporary Internet Files\Content.IE5\TT83L65Y\MC900433829[1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07" y="2642951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899506" y="4978147"/>
            <a:ext cx="6062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>
                <a:sym typeface="Symbol"/>
              </a:rPr>
              <a:t></a:t>
            </a:r>
            <a:endParaRPr lang="en-GB" sz="6000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47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6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  <p:bldP spid="13" grpId="0"/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Displacement error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045" y="1646365"/>
            <a:ext cx="2240948" cy="201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560" y="1770346"/>
            <a:ext cx="965983" cy="115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>
          <a:xfrm>
            <a:off x="8119629" y="3066588"/>
            <a:ext cx="315843" cy="37147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Down Arrow 20"/>
          <p:cNvSpPr/>
          <p:nvPr/>
        </p:nvSpPr>
        <p:spPr>
          <a:xfrm rot="10800000">
            <a:off x="8119629" y="1311530"/>
            <a:ext cx="315843" cy="37147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8277551" y="943897"/>
            <a:ext cx="0" cy="140493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66646" y="82805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y</a:t>
            </a:r>
            <a:endParaRPr lang="en-GB" dirty="0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320" y="1646365"/>
            <a:ext cx="2200610" cy="201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790" y="4147413"/>
            <a:ext cx="2635140" cy="230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51516" y="4620710"/>
            <a:ext cx="31746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Bias: low spatial frequency error</a:t>
            </a:r>
          </a:p>
          <a:p>
            <a:r>
              <a:rPr lang="en-GB" dirty="0" smtClean="0"/>
              <a:t>1.5 pixel displacement</a:t>
            </a:r>
          </a:p>
          <a:p>
            <a:r>
              <a:rPr lang="en-GB" dirty="0" smtClean="0"/>
              <a:t>1.5 sine period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2609112" y="3665708"/>
            <a:ext cx="296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Vertical displacement in pixels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48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60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Strain error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560" y="1770346"/>
            <a:ext cx="965983" cy="115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>
          <a:xfrm>
            <a:off x="8119629" y="3066588"/>
            <a:ext cx="315843" cy="37147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Down Arrow 20"/>
          <p:cNvSpPr/>
          <p:nvPr/>
        </p:nvSpPr>
        <p:spPr>
          <a:xfrm rot="10800000">
            <a:off x="8119629" y="1311530"/>
            <a:ext cx="315843" cy="37147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8277551" y="943897"/>
            <a:ext cx="0" cy="140493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66646" y="82805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y</a:t>
            </a:r>
            <a:endParaRPr lang="en-GB" dirty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273" y="4035040"/>
            <a:ext cx="3931423" cy="21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87571" y="3388709"/>
            <a:ext cx="1747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VSG=151 pixels</a:t>
            </a:r>
          </a:p>
          <a:p>
            <a:r>
              <a:rPr lang="en-GB" dirty="0" smtClean="0"/>
              <a:t>SR=211 pixels</a:t>
            </a:r>
            <a:endParaRPr lang="en-GB" dirty="0"/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84" y="1591186"/>
            <a:ext cx="2433716" cy="215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168" y="1591185"/>
            <a:ext cx="2452993" cy="215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850" y="3935208"/>
            <a:ext cx="2764407" cy="245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2643236" y="5002565"/>
            <a:ext cx="358587" cy="3637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96643" y="4839952"/>
            <a:ext cx="1804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Larger error</a:t>
            </a:r>
          </a:p>
          <a:p>
            <a:r>
              <a:rPr lang="en-GB" dirty="0" smtClean="0"/>
              <a:t>(larger gradients)</a:t>
            </a:r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49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3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Performance </a:t>
            </a:r>
            <a:r>
              <a:rPr lang="fr-FR" dirty="0" err="1"/>
              <a:t>evaluation</a:t>
            </a:r>
            <a:r>
              <a:rPr lang="fr-FR" dirty="0"/>
              <a:t> </a:t>
            </a:r>
            <a:r>
              <a:rPr lang="fr-FR" dirty="0" smtClean="0"/>
              <a:t>(3/10)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A newer approach categorizes errors into two types: Type A and Type B</a:t>
            </a:r>
            <a:endParaRPr lang="en-GB" dirty="0">
              <a:latin typeface="+mj-lt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187944"/>
              </p:ext>
            </p:extLst>
          </p:nvPr>
        </p:nvGraphicFramePr>
        <p:xfrm>
          <a:off x="2385701" y="3367044"/>
          <a:ext cx="4040736" cy="2968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820273" y="2111175"/>
            <a:ext cx="5474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</a:rPr>
              <a:t>Type A – Evaluated via statistical methods</a:t>
            </a:r>
          </a:p>
          <a:p>
            <a:pPr marL="1031875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Repeated measurements</a:t>
            </a:r>
          </a:p>
          <a:p>
            <a:pPr marL="1031875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Statistical </a:t>
            </a:r>
            <a:r>
              <a:rPr lang="en-US" sz="2000" dirty="0" smtClean="0">
                <a:latin typeface="+mj-lt"/>
              </a:rPr>
              <a:t>distributions</a:t>
            </a:r>
          </a:p>
          <a:p>
            <a:pPr marL="1489075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Normal, Log-normal, etc.</a:t>
            </a:r>
            <a:endParaRPr lang="en-US" sz="20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83776" y="6263827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7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Strain error with noise on images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560" y="1770346"/>
            <a:ext cx="965983" cy="115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>
          <a:xfrm>
            <a:off x="8119629" y="3066588"/>
            <a:ext cx="315843" cy="37147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Down Arrow 20"/>
          <p:cNvSpPr/>
          <p:nvPr/>
        </p:nvSpPr>
        <p:spPr>
          <a:xfrm rot="10800000">
            <a:off x="8119629" y="1311530"/>
            <a:ext cx="315843" cy="37147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8277551" y="943897"/>
            <a:ext cx="0" cy="140493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66646" y="82805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y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083275" y="4993306"/>
            <a:ext cx="3265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Much larger than systematic error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03" y="1497267"/>
            <a:ext cx="2590958" cy="23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787" y="1497267"/>
            <a:ext cx="2476971" cy="231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456" y="4035040"/>
            <a:ext cx="2595816" cy="231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318113" y="3500278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VSG=151 pixels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50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7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UQ on parameters / deformation </a:t>
            </a:r>
            <a:r>
              <a:rPr lang="en-GB" dirty="0" smtClean="0"/>
              <a:t>(1/5</a:t>
            </a:r>
            <a:r>
              <a:rPr lang="en-GB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Illustration</a:t>
            </a:r>
          </a:p>
          <a:p>
            <a:pPr lvl="1"/>
            <a:r>
              <a:rPr lang="en-GB" sz="2400" dirty="0" smtClean="0"/>
              <a:t>Synthetic strain map containing the effect of, say, local stiffness variations in the material (the 1 to 4 figures)</a:t>
            </a:r>
            <a:endParaRPr lang="en-GB" sz="24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1" y="2567761"/>
            <a:ext cx="3469387" cy="185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748" y="2567761"/>
            <a:ext cx="3385066" cy="185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414683" y="3176366"/>
            <a:ext cx="471949" cy="45228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064118" y="3565365"/>
            <a:ext cx="117307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integration</a:t>
            </a:r>
            <a:endParaRPr lang="en-GB" dirty="0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78" y="4601041"/>
            <a:ext cx="2216336" cy="179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ent Arrow 6"/>
          <p:cNvSpPr/>
          <p:nvPr/>
        </p:nvSpPr>
        <p:spPr>
          <a:xfrm rot="10800000">
            <a:off x="8155855" y="5116905"/>
            <a:ext cx="383458" cy="570271"/>
          </a:xfrm>
          <a:prstGeom prst="bentArrow">
            <a:avLst>
              <a:gd name="adj1" fmla="val 37821"/>
              <a:gd name="adj2" fmla="val 49359"/>
              <a:gd name="adj3" fmla="val 30769"/>
              <a:gd name="adj4" fmla="val 4871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4612848" y="5215227"/>
            <a:ext cx="481780" cy="471949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97" y="4537924"/>
            <a:ext cx="3350131" cy="177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596295" y="4751697"/>
            <a:ext cx="51488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DIC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3247414" y="964125"/>
            <a:ext cx="57125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Rossi </a:t>
            </a:r>
            <a:r>
              <a:rPr lang="en-GB" sz="1600" dirty="0"/>
              <a:t>M., Lava P., Pierron F., Debruyne D., </a:t>
            </a:r>
            <a:r>
              <a:rPr lang="en-GB" sz="1600" dirty="0" err="1" smtClean="0"/>
              <a:t>Sasso</a:t>
            </a:r>
            <a:r>
              <a:rPr lang="en-GB" sz="1600" dirty="0" smtClean="0"/>
              <a:t> M., </a:t>
            </a:r>
            <a:r>
              <a:rPr lang="en-GB" sz="1600" dirty="0"/>
              <a:t>International Journal of Solids and Structures, </a:t>
            </a:r>
            <a:r>
              <a:rPr lang="en-GB" sz="1600" dirty="0" smtClean="0"/>
              <a:t>Strain, 2015.</a:t>
            </a:r>
            <a:endParaRPr lang="en-GB" sz="16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51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3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UQ on parameters / deformation </a:t>
            </a:r>
            <a:r>
              <a:rPr lang="en-GB" dirty="0" smtClean="0"/>
              <a:t>(2/5</a:t>
            </a:r>
            <a:r>
              <a:rPr lang="en-GB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Global reconstruction error</a:t>
            </a:r>
          </a:p>
          <a:p>
            <a:pPr lvl="1"/>
            <a:r>
              <a:rPr lang="en-GB" dirty="0" smtClean="0"/>
              <a:t>Wrong criterion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91" y="2199817"/>
            <a:ext cx="3401106" cy="184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85" y="4260444"/>
            <a:ext cx="3352509" cy="184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ft-Up Arrow 8"/>
          <p:cNvSpPr/>
          <p:nvPr/>
        </p:nvSpPr>
        <p:spPr>
          <a:xfrm rot="5400000">
            <a:off x="1391979" y="4270276"/>
            <a:ext cx="943897" cy="924233"/>
          </a:xfrm>
          <a:prstGeom prst="left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958777" y="5204341"/>
            <a:ext cx="16649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Reconstruction </a:t>
            </a:r>
            <a:br>
              <a:rPr lang="en-GB" sz="2000" dirty="0" smtClean="0"/>
            </a:br>
            <a:r>
              <a:rPr lang="en-GB" sz="2000" dirty="0" smtClean="0"/>
              <a:t>error (RMS): </a:t>
            </a:r>
            <a:br>
              <a:rPr lang="en-GB" sz="2000" dirty="0" smtClean="0"/>
            </a:br>
            <a:r>
              <a:rPr lang="en-GB" sz="2000" dirty="0" smtClean="0"/>
              <a:t>0.0035</a:t>
            </a:r>
            <a:endParaRPr lang="en-GB" sz="2000" dirty="0"/>
          </a:p>
        </p:txBody>
      </p:sp>
      <p:sp>
        <p:nvSpPr>
          <p:cNvPr id="18" name="Left-Up Arrow 17"/>
          <p:cNvSpPr/>
          <p:nvPr/>
        </p:nvSpPr>
        <p:spPr>
          <a:xfrm>
            <a:off x="6744578" y="4280108"/>
            <a:ext cx="943897" cy="924233"/>
          </a:xfrm>
          <a:prstGeom prst="left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650590" y="5259645"/>
            <a:ext cx="16649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Reconstruction </a:t>
            </a:r>
            <a:br>
              <a:rPr lang="en-GB" sz="2000" dirty="0" smtClean="0"/>
            </a:br>
            <a:r>
              <a:rPr lang="en-GB" sz="2000" dirty="0" smtClean="0"/>
              <a:t>error (RMS): </a:t>
            </a:r>
            <a:br>
              <a:rPr lang="en-GB" sz="2000" dirty="0" smtClean="0"/>
            </a:br>
            <a:r>
              <a:rPr lang="en-GB" sz="2000" dirty="0" smtClean="0"/>
              <a:t>0.0017</a:t>
            </a:r>
            <a:endParaRPr lang="en-GB" sz="2000" dirty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220" y="2199817"/>
            <a:ext cx="3378885" cy="184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52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7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8" grpId="0" animBg="1"/>
      <p:bldP spid="1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UQ on parameters / deformation </a:t>
            </a:r>
            <a:r>
              <a:rPr lang="en-GB" dirty="0" smtClean="0"/>
              <a:t>(3/5</a:t>
            </a:r>
            <a:r>
              <a:rPr lang="en-GB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When performing material identification</a:t>
            </a:r>
          </a:p>
          <a:p>
            <a:pPr lvl="1"/>
            <a:r>
              <a:rPr lang="en-GB" dirty="0" smtClean="0"/>
              <a:t>Error on material parameters are relevant, not so much error on strains</a:t>
            </a:r>
          </a:p>
          <a:p>
            <a:pPr lvl="1"/>
            <a:r>
              <a:rPr lang="en-GB" dirty="0" smtClean="0"/>
              <a:t>Illustration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90051" y="6140612"/>
            <a:ext cx="6916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Rossi </a:t>
            </a:r>
            <a:r>
              <a:rPr lang="en-GB" dirty="0"/>
              <a:t>M., Pierron F</a:t>
            </a:r>
            <a:r>
              <a:rPr lang="en-GB" dirty="0" smtClean="0"/>
              <a:t>., </a:t>
            </a:r>
            <a:r>
              <a:rPr lang="en-GB" dirty="0"/>
              <a:t>International Journal of Solids and </a:t>
            </a:r>
            <a:r>
              <a:rPr lang="en-GB" dirty="0" smtClean="0"/>
              <a:t>Structures, </a:t>
            </a:r>
            <a:r>
              <a:rPr lang="en-GB" dirty="0"/>
              <a:t>2012. 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754" y="3131755"/>
            <a:ext cx="4349898" cy="126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DSC0408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9" t="22270" r="-1" b="23360"/>
          <a:stretch/>
        </p:blipFill>
        <p:spPr bwMode="auto">
          <a:xfrm>
            <a:off x="706397" y="3131755"/>
            <a:ext cx="3562390" cy="232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52229" y="4662575"/>
            <a:ext cx="3972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FE model, glass/epoxy UD composite</a:t>
            </a:r>
          </a:p>
        </p:txBody>
      </p:sp>
      <p:sp>
        <p:nvSpPr>
          <p:cNvPr id="7" name="Rectangle 6"/>
          <p:cNvSpPr/>
          <p:nvPr/>
        </p:nvSpPr>
        <p:spPr>
          <a:xfrm>
            <a:off x="5820697" y="3342968"/>
            <a:ext cx="1042219" cy="6882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322488" y="2729958"/>
            <a:ext cx="2166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Field of view in red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53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87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UQ on parameters / deformation </a:t>
            </a:r>
            <a:r>
              <a:rPr lang="en-GB" dirty="0" smtClean="0"/>
              <a:t>(4/5</a:t>
            </a:r>
            <a:r>
              <a:rPr lang="en-GB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Shear strain maps obtained by image deformation plus different levels of smoothing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544" y="2860268"/>
            <a:ext cx="2709318" cy="181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00" y="2848526"/>
            <a:ext cx="2688508" cy="1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44519" y="4758776"/>
            <a:ext cx="1638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VSG=5 pixels</a:t>
            </a:r>
          </a:p>
          <a:p>
            <a:r>
              <a:rPr lang="en-GB" sz="2000" dirty="0" smtClean="0"/>
              <a:t>(no smoothing)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05589" y="4783285"/>
            <a:ext cx="1992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VSG=60 pixels</a:t>
            </a:r>
          </a:p>
          <a:p>
            <a:r>
              <a:rPr lang="en-GB" sz="2000" dirty="0" smtClean="0"/>
              <a:t>(local polynomial)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9400" y="5732205"/>
            <a:ext cx="3047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Which one is ‘the best’?</a:t>
            </a:r>
          </a:p>
        </p:txBody>
      </p:sp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866" y="2637619"/>
            <a:ext cx="820360" cy="226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54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37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UQ on parameters </a:t>
            </a:r>
            <a:r>
              <a:rPr lang="en-GB" dirty="0" smtClean="0"/>
              <a:t>/ deformation (5/5</a:t>
            </a:r>
            <a:r>
              <a:rPr lang="en-GB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Because reference stiffness components are known, an error function can be built-up (RMS error)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807" y="2330401"/>
            <a:ext cx="517207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 flipV="1">
            <a:off x="2743200" y="5152106"/>
            <a:ext cx="9832" cy="81607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9635" y="5968183"/>
            <a:ext cx="466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15897" y="6086676"/>
            <a:ext cx="1113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(grey level)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97527" y="5280970"/>
            <a:ext cx="1723800" cy="1173756"/>
            <a:chOff x="697527" y="5369458"/>
            <a:chExt cx="1723800" cy="1173756"/>
          </a:xfrm>
        </p:grpSpPr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527" y="5369458"/>
              <a:ext cx="1723800" cy="1173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060313" y="6113608"/>
              <a:ext cx="1361014" cy="400110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</a:rPr>
                <a:t>Lower error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55076" y="3888002"/>
            <a:ext cx="1748357" cy="1173756"/>
            <a:chOff x="255076" y="3976490"/>
            <a:chExt cx="1748357" cy="1173756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76" y="3976490"/>
              <a:ext cx="1748357" cy="1173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34267" y="4750136"/>
              <a:ext cx="1435971" cy="400110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</a:rPr>
                <a:t>Larger error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>
          <a:xfrm flipH="1" flipV="1">
            <a:off x="3180735" y="5152106"/>
            <a:ext cx="9832" cy="81607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52254" y="5959703"/>
            <a:ext cx="466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3</a:t>
            </a:r>
            <a:r>
              <a:rPr lang="en-GB" sz="2000" dirty="0" smtClean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421327" y="3888002"/>
            <a:ext cx="1733163" cy="1183435"/>
            <a:chOff x="2421327" y="3976490"/>
            <a:chExt cx="1733163" cy="1183435"/>
          </a:xfrm>
        </p:grpSpPr>
        <p:pic>
          <p:nvPicPr>
            <p:cNvPr id="3891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1327" y="3976490"/>
              <a:ext cx="1733163" cy="1173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797262" y="4759815"/>
              <a:ext cx="1330492" cy="400110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</a:rPr>
                <a:t>Same error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421326" y="2599977"/>
            <a:ext cx="1733163" cy="1171855"/>
            <a:chOff x="2421326" y="2688465"/>
            <a:chExt cx="1733163" cy="1171855"/>
          </a:xfrm>
        </p:grpSpPr>
        <p:pic>
          <p:nvPicPr>
            <p:cNvPr id="3891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1326" y="2688465"/>
              <a:ext cx="1733163" cy="1171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2823997" y="3460210"/>
              <a:ext cx="1330492" cy="400110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</a:rPr>
                <a:t>Same error</a:t>
              </a:r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H="1" flipV="1">
            <a:off x="5779927" y="3371722"/>
            <a:ext cx="9832" cy="255326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496233" y="5906672"/>
            <a:ext cx="60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150</a:t>
            </a:r>
          </a:p>
        </p:txBody>
      </p:sp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988" y="2417936"/>
            <a:ext cx="1711728" cy="117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333" y="3921890"/>
            <a:ext cx="1711728" cy="11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724442" y="4704930"/>
            <a:ext cx="1361014" cy="400110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Lower error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932452" y="3202998"/>
            <a:ext cx="1101264" cy="400110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2 x error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55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93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25" grpId="0"/>
      <p:bldP spid="29" grpId="0" animBg="1"/>
      <p:bldP spid="3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Smoothing </a:t>
            </a:r>
            <a:r>
              <a:rPr lang="en-GB" dirty="0" err="1" smtClean="0"/>
              <a:t>vs</a:t>
            </a:r>
            <a:r>
              <a:rPr lang="en-GB" dirty="0" smtClean="0"/>
              <a:t> reconstruction error (1/3)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Systematic error coming from </a:t>
            </a:r>
            <a:r>
              <a:rPr lang="en-GB" b="1" dirty="0" smtClean="0"/>
              <a:t>low pass filtering </a:t>
            </a:r>
            <a:r>
              <a:rPr lang="en-GB" dirty="0" smtClean="0"/>
              <a:t>effect of measurements</a:t>
            </a:r>
          </a:p>
          <a:p>
            <a:pPr lvl="1"/>
            <a:r>
              <a:rPr lang="en-GB" dirty="0" smtClean="0"/>
              <a:t>Illustration: ‘</a:t>
            </a:r>
            <a:r>
              <a:rPr lang="en-GB" dirty="0" err="1" smtClean="0"/>
              <a:t>Arcan</a:t>
            </a:r>
            <a:r>
              <a:rPr lang="en-GB" dirty="0" smtClean="0"/>
              <a:t>’ test on foam (tension/shear on rectangular specimen)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34" y="3060696"/>
            <a:ext cx="2464824" cy="23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4297" y="5738764"/>
            <a:ext cx="8633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Wang </a:t>
            </a:r>
            <a:r>
              <a:rPr lang="en-GB" dirty="0"/>
              <a:t>P., Pierron F., Thomsen O.T., </a:t>
            </a:r>
            <a:r>
              <a:rPr lang="en-GB" dirty="0" smtClean="0"/>
              <a:t>Experimental Mechanics, 2013</a:t>
            </a:r>
          </a:p>
          <a:p>
            <a:r>
              <a:rPr lang="en-GB" dirty="0" smtClean="0"/>
              <a:t>Wang P., Rossi M., Lava P., Pierron F., Thomsen O.T., Strain, 2015</a:t>
            </a:r>
            <a:endParaRPr lang="en-GB" dirty="0"/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612" y="3058391"/>
            <a:ext cx="207645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432" y="3064016"/>
            <a:ext cx="2076142" cy="201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69351" y="5083277"/>
            <a:ext cx="1110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FE strains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55625" y="5083277"/>
            <a:ext cx="2946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Simulated DIC + smoothing</a:t>
            </a:r>
          </a:p>
        </p:txBody>
      </p:sp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986" y="2992917"/>
            <a:ext cx="1090554" cy="216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56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00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Smoothing </a:t>
            </a:r>
            <a:r>
              <a:rPr lang="en-GB" sz="3200" dirty="0" err="1"/>
              <a:t>vs</a:t>
            </a:r>
            <a:r>
              <a:rPr lang="en-GB" sz="3200" dirty="0"/>
              <a:t> reconstruction </a:t>
            </a:r>
            <a:r>
              <a:rPr lang="en-GB" sz="3200" dirty="0" smtClean="0"/>
              <a:t>error (2/3)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The total error is the sum of</a:t>
            </a:r>
          </a:p>
          <a:p>
            <a:pPr lvl="1"/>
            <a:r>
              <a:rPr lang="en-GB" sz="2400" dirty="0" smtClean="0"/>
              <a:t>Systematic error (or bias, or reconstruction error), from the low pass filtering effect of the measurements. It increases with VGS</a:t>
            </a:r>
          </a:p>
          <a:p>
            <a:pPr lvl="1"/>
            <a:r>
              <a:rPr lang="en-GB" sz="2400" dirty="0" smtClean="0"/>
              <a:t>Random error arising from noise, decreases with VSG</a:t>
            </a:r>
          </a:p>
          <a:p>
            <a:r>
              <a:rPr lang="en-GB" sz="2400" dirty="0" smtClean="0"/>
              <a:t>DIC parameters can be optimized using synthetic measurements</a:t>
            </a:r>
          </a:p>
          <a:p>
            <a:r>
              <a:rPr lang="en-GB" sz="2400" dirty="0" smtClean="0"/>
              <a:t>Systematic error obtained by using noise free images (reference and synthetically deformed)</a:t>
            </a:r>
          </a:p>
          <a:p>
            <a:r>
              <a:rPr lang="en-GB" sz="2400" dirty="0" smtClean="0"/>
              <a:t>Random error obtained by performing many identification with different copies of noise, taking the mean and subtracting the systematic error </a:t>
            </a:r>
            <a:endParaRPr lang="en-GB" sz="2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57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6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Smoothing </a:t>
            </a:r>
            <a:r>
              <a:rPr lang="en-GB" sz="3200" dirty="0" err="1"/>
              <a:t>vs</a:t>
            </a:r>
            <a:r>
              <a:rPr lang="en-GB" sz="3200" dirty="0"/>
              <a:t> reconstruction error </a:t>
            </a:r>
            <a:r>
              <a:rPr lang="en-GB" sz="3200" dirty="0" smtClean="0"/>
              <a:t>(3/3)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0" y="1611736"/>
            <a:ext cx="7059562" cy="478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582" y="1773722"/>
            <a:ext cx="1582993" cy="150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58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66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Experimental validation – 1/3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Comparison of strain maps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mtClean="0"/>
              <a:t>Prof. F. Pierron – SESG6045 and BSSM Exp. Mech. Course, University of Southampton, April 2018 – Data analysis/filtering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16397" y="1549500"/>
            <a:ext cx="7584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+mj-lt"/>
              </a:rPr>
              <a:t>FE/DIC simulation with noise and reference stiffness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1590" y="6069701"/>
            <a:ext cx="1814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+mj-lt"/>
              </a:rPr>
              <a:t>Experimental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2029824"/>
            <a:ext cx="8324471" cy="18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26" y="3959454"/>
            <a:ext cx="8302247" cy="199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59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41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Performance </a:t>
            </a:r>
            <a:r>
              <a:rPr lang="fr-FR" dirty="0" err="1"/>
              <a:t>evaluation</a:t>
            </a:r>
            <a:r>
              <a:rPr lang="fr-FR" dirty="0"/>
              <a:t> </a:t>
            </a:r>
            <a:r>
              <a:rPr lang="fr-FR" dirty="0" smtClean="0"/>
              <a:t>(4/10)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A newer approach categorizes errors into two types: Type A and Type B</a:t>
            </a:r>
            <a:endParaRPr lang="en-GB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4438" y="4909228"/>
            <a:ext cx="82818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/>
            <a:r>
              <a:rPr lang="en-US" sz="2200" dirty="0" smtClean="0">
                <a:latin typeface="+mj-lt"/>
              </a:rPr>
              <a:t>Mathematical modeling of the experiment taking into account all error sources is a valid and approved method of estimating uncertainty. (Section 3.4.1)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7622" y="4025682"/>
                <a:ext cx="279281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𝑌</m:t>
                    </m:r>
                    <m:r>
                      <a:rPr lang="en-US" sz="2200" b="0" i="1" smtClean="0">
                        <a:latin typeface="Cambria Math"/>
                      </a:rPr>
                      <m:t>=</m:t>
                    </m:r>
                    <m:r>
                      <a:rPr lang="en-US" sz="2200" b="0" i="1" smtClean="0">
                        <a:latin typeface="Cambria Math"/>
                      </a:rPr>
                      <m:t>𝑓</m:t>
                    </m:r>
                    <m:r>
                      <a:rPr lang="en-US" sz="2200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200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 smtClean="0">
                    <a:latin typeface="+mj-lt"/>
                  </a:rPr>
                  <a:t>, 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200" dirty="0" smtClean="0">
                    <a:latin typeface="+mj-lt"/>
                  </a:rPr>
                  <a:t>)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22" y="4025682"/>
                <a:ext cx="2792816" cy="430887"/>
              </a:xfrm>
              <a:prstGeom prst="rect">
                <a:avLst/>
              </a:prstGeom>
              <a:blipFill rotWithShape="1">
                <a:blip r:embed="rId3"/>
                <a:stretch>
                  <a:fillRect l="-218" t="-8451" r="-2183" b="-267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989463" y="3779460"/>
            <a:ext cx="5994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The measurand </a:t>
            </a:r>
            <a:r>
              <a:rPr lang="en-US" i="1" dirty="0" smtClean="0">
                <a:latin typeface="+mj-lt"/>
                <a:cs typeface="Times New Roman" panose="02020603050405020304" pitchFamily="18" charset="0"/>
              </a:rPr>
              <a:t>Y</a:t>
            </a:r>
            <a:r>
              <a:rPr lang="en-US" dirty="0" smtClean="0">
                <a:latin typeface="+mj-lt"/>
              </a:rPr>
              <a:t> is made up of </a:t>
            </a:r>
            <a:r>
              <a:rPr lang="en-US" i="1" dirty="0" smtClean="0">
                <a:latin typeface="+mj-lt"/>
                <a:cs typeface="Times New Roman" panose="02020603050405020304" pitchFamily="18" charset="0"/>
              </a:rPr>
              <a:t>X</a:t>
            </a:r>
            <a:r>
              <a:rPr lang="en-US" dirty="0" smtClean="0">
                <a:latin typeface="+mj-lt"/>
              </a:rPr>
              <a:t> other input quantities. The function may be so complicated that it cannot be written down (Section 4.1.2).  </a:t>
            </a:r>
            <a:endParaRPr lang="en-US" i="1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50925" y="2211609"/>
            <a:ext cx="58953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+mj-lt"/>
              </a:rPr>
              <a:t>Type B – Evaluated by other means</a:t>
            </a:r>
          </a:p>
          <a:p>
            <a:pPr marL="1031875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+mj-lt"/>
              </a:rPr>
              <a:t>Modeling approaches</a:t>
            </a:r>
            <a:endParaRPr lang="en-US" sz="2200" dirty="0">
              <a:latin typeface="+mj-lt"/>
            </a:endParaRPr>
          </a:p>
          <a:p>
            <a:pPr marL="1031875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Assumed probability </a:t>
            </a:r>
            <a:r>
              <a:rPr lang="en-US" sz="2200" dirty="0" smtClean="0">
                <a:latin typeface="+mj-lt"/>
              </a:rPr>
              <a:t>distribution</a:t>
            </a:r>
          </a:p>
          <a:p>
            <a:pPr marL="1031875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+mj-lt"/>
              </a:rPr>
              <a:t>Experimental expertise</a:t>
            </a:r>
            <a:endParaRPr lang="en-US" sz="22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46268" y="6041014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6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22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Experimental validation –2/3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1463" lvl="1" indent="-271463">
              <a:lnSpc>
                <a:spcPct val="100000"/>
              </a:lnSpc>
              <a:spcBef>
                <a:spcPct val="70000"/>
              </a:spcBef>
              <a:buFont typeface="Wingdings" pitchFamily="2" charset="2"/>
              <a:buChar char="§"/>
            </a:pPr>
            <a:r>
              <a:rPr lang="en-GB" dirty="0"/>
              <a:t>Mean, average over 20 repetitions </a:t>
            </a:r>
            <a:br>
              <a:rPr lang="en-GB" dirty="0"/>
            </a:br>
            <a:r>
              <a:rPr lang="en-GB" dirty="0"/>
              <a:t>(results in MPa)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z="1000" smtClean="0">
                <a:solidFill>
                  <a:srgbClr val="FFFFFF"/>
                </a:solidFill>
              </a:rPr>
              <a:t>Prof. F. Pierron – SESG6045 and BSSM Exp. Mech. Course, University of Southampton, April 2018 – Data analysis/filtering</a:t>
            </a:r>
            <a:endParaRPr lang="en-GB" sz="1000" dirty="0">
              <a:solidFill>
                <a:srgbClr val="FFFFFF"/>
              </a:solidFill>
            </a:endParaRPr>
          </a:p>
        </p:txBody>
      </p:sp>
      <p:graphicFrame>
        <p:nvGraphicFramePr>
          <p:cNvPr id="14" name="Chart 13"/>
          <p:cNvGraphicFramePr/>
          <p:nvPr>
            <p:extLst/>
          </p:nvPr>
        </p:nvGraphicFramePr>
        <p:xfrm>
          <a:off x="123824" y="2143125"/>
          <a:ext cx="2209801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09563"/>
            <a:ext cx="15430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292225" y="5568951"/>
          <a:ext cx="4730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66" name="Equation" r:id="rId5" imgW="215640" imgH="228600" progId="Equation.DSMT4">
                  <p:embed/>
                </p:oleObj>
              </mc:Choice>
              <mc:Fallback>
                <p:oleObj name="Equation" r:id="rId5" imgW="215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2225" y="5568951"/>
                        <a:ext cx="47307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2495550" y="2162175"/>
            <a:ext cx="1962150" cy="3852863"/>
            <a:chOff x="2419350" y="2000250"/>
            <a:chExt cx="1962150" cy="3852863"/>
          </a:xfrm>
        </p:grpSpPr>
        <p:graphicFrame>
          <p:nvGraphicFramePr>
            <p:cNvPr id="12" name="Chart 11"/>
            <p:cNvGraphicFramePr/>
            <p:nvPr>
              <p:extLst/>
            </p:nvPr>
          </p:nvGraphicFramePr>
          <p:xfrm>
            <a:off x="2419350" y="2000250"/>
            <a:ext cx="1962150" cy="34194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3436938" y="5349875"/>
            <a:ext cx="528637" cy="503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767" name="Equation" r:id="rId8" imgW="241200" imgH="228600" progId="Equation.DSMT4">
                    <p:embed/>
                  </p:oleObj>
                </mc:Choice>
                <mc:Fallback>
                  <p:oleObj name="Equation" r:id="rId8" imgW="2412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6938" y="5349875"/>
                          <a:ext cx="528637" cy="5032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/>
          <p:cNvGrpSpPr/>
          <p:nvPr/>
        </p:nvGrpSpPr>
        <p:grpSpPr>
          <a:xfrm>
            <a:off x="4600575" y="2130424"/>
            <a:ext cx="2095500" cy="3903664"/>
            <a:chOff x="4181475" y="1930399"/>
            <a:chExt cx="2095500" cy="3903664"/>
          </a:xfrm>
        </p:grpSpPr>
        <p:graphicFrame>
          <p:nvGraphicFramePr>
            <p:cNvPr id="11" name="Chart 10"/>
            <p:cNvGraphicFramePr/>
            <p:nvPr>
              <p:extLst/>
            </p:nvPr>
          </p:nvGraphicFramePr>
          <p:xfrm>
            <a:off x="4181475" y="1930399"/>
            <a:ext cx="2095500" cy="35274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>
              <p:extLst/>
            </p:nvPr>
          </p:nvGraphicFramePr>
          <p:xfrm>
            <a:off x="5280025" y="5330825"/>
            <a:ext cx="500063" cy="503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768" name="Equation" r:id="rId11" imgW="228600" imgH="228600" progId="Equation.DSMT4">
                    <p:embed/>
                  </p:oleObj>
                </mc:Choice>
                <mc:Fallback>
                  <p:oleObj name="Equation" r:id="rId11" imgW="2286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0025" y="5330825"/>
                          <a:ext cx="500063" cy="5032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Group 18"/>
          <p:cNvGrpSpPr/>
          <p:nvPr/>
        </p:nvGrpSpPr>
        <p:grpSpPr>
          <a:xfrm>
            <a:off x="6819900" y="2162175"/>
            <a:ext cx="2038349" cy="3890963"/>
            <a:chOff x="6486525" y="1981200"/>
            <a:chExt cx="2038349" cy="3890963"/>
          </a:xfrm>
        </p:grpSpPr>
        <p:graphicFrame>
          <p:nvGraphicFramePr>
            <p:cNvPr id="7" name="Chart 6"/>
            <p:cNvGraphicFramePr/>
            <p:nvPr>
              <p:extLst/>
            </p:nvPr>
          </p:nvGraphicFramePr>
          <p:xfrm>
            <a:off x="6486525" y="1981200"/>
            <a:ext cx="2038349" cy="35242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/>
            </p:nvPr>
          </p:nvGraphicFramePr>
          <p:xfrm>
            <a:off x="7565231" y="5368925"/>
            <a:ext cx="528637" cy="503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769" name="Equation" r:id="rId14" imgW="241200" imgH="228600" progId="Equation.DSMT4">
                    <p:embed/>
                  </p:oleObj>
                </mc:Choice>
                <mc:Fallback>
                  <p:oleObj name="Equation" r:id="rId14" imgW="2412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65231" y="5368925"/>
                          <a:ext cx="528637" cy="5032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A623A-2F94-48FA-A4BD-F5742EFE3B68}" type="slidenum">
              <a:rPr lang="en-GB" sz="1000" smtClean="0">
                <a:solidFill>
                  <a:srgbClr val="FFFFFF"/>
                </a:solidFill>
              </a:rPr>
              <a:pPr>
                <a:defRPr/>
              </a:pPr>
              <a:t>60</a:t>
            </a:fld>
            <a:r>
              <a:rPr lang="en-GB" sz="1000" dirty="0" smtClean="0">
                <a:solidFill>
                  <a:srgbClr val="FFFFFF"/>
                </a:solidFill>
              </a:rPr>
              <a:t>/62</a:t>
            </a:r>
            <a:endParaRPr lang="en-GB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9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Chart bld="series"/>
        </p:bldSub>
      </p:bldGraphic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Experimental validation – 3/3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1463" lvl="1" indent="-271463">
              <a:lnSpc>
                <a:spcPct val="100000"/>
              </a:lnSpc>
              <a:spcBef>
                <a:spcPct val="70000"/>
              </a:spcBef>
              <a:buFont typeface="Wingdings" pitchFamily="2" charset="2"/>
              <a:buChar char="§"/>
            </a:pPr>
            <a:r>
              <a:rPr lang="en-GB" dirty="0" smtClean="0"/>
              <a:t>Coefficients of variation, average </a:t>
            </a:r>
            <a:br>
              <a:rPr lang="en-GB" dirty="0" smtClean="0"/>
            </a:br>
            <a:r>
              <a:rPr lang="en-GB" dirty="0" smtClean="0"/>
              <a:t>over </a:t>
            </a:r>
            <a:r>
              <a:rPr lang="en-GB" dirty="0"/>
              <a:t>20 </a:t>
            </a:r>
            <a:r>
              <a:rPr lang="en-GB" dirty="0" smtClean="0"/>
              <a:t>repetitions (results in MPa)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z="1000" smtClean="0">
                <a:solidFill>
                  <a:srgbClr val="FFFFFF"/>
                </a:solidFill>
              </a:rPr>
              <a:t>Prof. F. Pierron – SESG6045 and BSSM Exp. Mech. Course, University of Southampton, April 2018 – Data analysis/filtering</a:t>
            </a:r>
            <a:endParaRPr lang="en-GB" sz="1000" dirty="0">
              <a:solidFill>
                <a:srgbClr val="FFFFFF"/>
              </a:solidFill>
            </a:endParaRPr>
          </a:p>
        </p:txBody>
      </p:sp>
      <p:graphicFrame>
        <p:nvGraphicFramePr>
          <p:cNvPr id="14" name="Chart 13"/>
          <p:cNvGraphicFramePr/>
          <p:nvPr>
            <p:extLst/>
          </p:nvPr>
        </p:nvGraphicFramePr>
        <p:xfrm>
          <a:off x="400050" y="2095500"/>
          <a:ext cx="2047876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182688" y="5573713"/>
          <a:ext cx="1112837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90" name="Equation" r:id="rId4" imgW="507960" imgH="241200" progId="Equation.DSMT4">
                  <p:embed/>
                </p:oleObj>
              </mc:Choice>
              <mc:Fallback>
                <p:oleObj name="Equation" r:id="rId4" imgW="5079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5573713"/>
                        <a:ext cx="1112837" cy="531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Chart 11"/>
          <p:cNvGraphicFramePr/>
          <p:nvPr>
            <p:extLst/>
          </p:nvPr>
        </p:nvGraphicFramePr>
        <p:xfrm>
          <a:off x="2543174" y="2133601"/>
          <a:ext cx="1971675" cy="3486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Chart 10"/>
          <p:cNvGraphicFramePr/>
          <p:nvPr>
            <p:extLst/>
          </p:nvPr>
        </p:nvGraphicFramePr>
        <p:xfrm>
          <a:off x="4600575" y="2130424"/>
          <a:ext cx="2095500" cy="3527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" name="Chart 6"/>
          <p:cNvGraphicFramePr/>
          <p:nvPr>
            <p:extLst/>
          </p:nvPr>
        </p:nvGraphicFramePr>
        <p:xfrm>
          <a:off x="6819900" y="2162175"/>
          <a:ext cx="2038349" cy="3524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255963" y="5564188"/>
          <a:ext cx="1139825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91" name="Equation" r:id="rId9" imgW="520560" imgH="241200" progId="Equation.DSMT4">
                  <p:embed/>
                </p:oleObj>
              </mc:Choice>
              <mc:Fallback>
                <p:oleObj name="Equation" r:id="rId9" imgW="5205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63" y="5564188"/>
                        <a:ext cx="1139825" cy="531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5294313" y="5573713"/>
          <a:ext cx="1139825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92" name="Equation" r:id="rId11" imgW="520560" imgH="241200" progId="Equation.DSMT4">
                  <p:embed/>
                </p:oleObj>
              </mc:Choice>
              <mc:Fallback>
                <p:oleObj name="Equation" r:id="rId11" imgW="5205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4313" y="5573713"/>
                        <a:ext cx="1139825" cy="531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7494588" y="5573713"/>
          <a:ext cx="1139825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93" name="Equation" r:id="rId13" imgW="520560" imgH="241200" progId="Equation.DSMT4">
                  <p:embed/>
                </p:oleObj>
              </mc:Choice>
              <mc:Fallback>
                <p:oleObj name="Equation" r:id="rId13" imgW="5205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4588" y="5573713"/>
                        <a:ext cx="1139825" cy="531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437" name="Picture 7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240" y="504824"/>
            <a:ext cx="1688460" cy="14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A623A-2F94-48FA-A4BD-F5742EFE3B68}" type="slidenum">
              <a:rPr lang="en-GB" sz="1000" smtClean="0">
                <a:solidFill>
                  <a:srgbClr val="FFFFFF"/>
                </a:solidFill>
              </a:rPr>
              <a:pPr>
                <a:defRPr/>
              </a:pPr>
              <a:t>61</a:t>
            </a:fld>
            <a:r>
              <a:rPr lang="en-GB" sz="1000" dirty="0" smtClean="0">
                <a:solidFill>
                  <a:srgbClr val="FFFFFF"/>
                </a:solidFill>
              </a:rPr>
              <a:t>/62</a:t>
            </a:r>
            <a:endParaRPr lang="en-GB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9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DIC technique: complex non-linear filter</a:t>
            </a:r>
          </a:p>
          <a:p>
            <a:r>
              <a:rPr lang="en-GB" dirty="0" smtClean="0"/>
              <a:t>Post-processing: another layer of non-linear filtering</a:t>
            </a:r>
          </a:p>
          <a:p>
            <a:r>
              <a:rPr lang="en-GB" dirty="0" smtClean="0"/>
              <a:t>Important to systematically evaluate and report performances (in papers, reports </a:t>
            </a:r>
            <a:r>
              <a:rPr lang="en-GB" dirty="0" err="1" smtClean="0"/>
              <a:t>etc</a:t>
            </a:r>
            <a:r>
              <a:rPr lang="en-GB" dirty="0" smtClean="0"/>
              <a:t>)</a:t>
            </a:r>
          </a:p>
          <a:p>
            <a:r>
              <a:rPr lang="en-GB" dirty="0" smtClean="0"/>
              <a:t>Post-processing depends on objectives</a:t>
            </a:r>
          </a:p>
          <a:p>
            <a:pPr lvl="1"/>
            <a:r>
              <a:rPr lang="en-GB" dirty="0" smtClean="0"/>
              <a:t>Strain evaluation</a:t>
            </a:r>
          </a:p>
          <a:p>
            <a:pPr lvl="1"/>
            <a:r>
              <a:rPr lang="en-GB" dirty="0" smtClean="0"/>
              <a:t>Stiffness / constitutive model identification</a:t>
            </a:r>
          </a:p>
          <a:p>
            <a:pPr lvl="1"/>
            <a:r>
              <a:rPr lang="en-GB" dirty="0" smtClean="0"/>
              <a:t>Acceleration measurements </a:t>
            </a:r>
          </a:p>
          <a:p>
            <a:pPr lvl="1"/>
            <a:r>
              <a:rPr lang="en-GB" dirty="0" smtClean="0"/>
              <a:t>...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62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7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Performance </a:t>
            </a:r>
            <a:r>
              <a:rPr lang="fr-FR" dirty="0" err="1"/>
              <a:t>evaluation</a:t>
            </a:r>
            <a:r>
              <a:rPr lang="fr-FR" dirty="0"/>
              <a:t> </a:t>
            </a:r>
            <a:r>
              <a:rPr lang="fr-FR" dirty="0" smtClean="0"/>
              <a:t>(5/10)</a:t>
            </a:r>
            <a:endParaRPr lang="fr-FR" dirty="0"/>
          </a:p>
        </p:txBody>
      </p:sp>
      <p:sp>
        <p:nvSpPr>
          <p:cNvPr id="573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fr-FR" dirty="0" err="1"/>
              <a:t>Resolution</a:t>
            </a:r>
            <a:endParaRPr lang="fr-FR" dirty="0"/>
          </a:p>
          <a:p>
            <a:pPr lvl="1">
              <a:lnSpc>
                <a:spcPct val="90000"/>
              </a:lnSpc>
            </a:pPr>
            <a:r>
              <a:rPr lang="fr-FR" dirty="0" err="1"/>
              <a:t>Smallest</a:t>
            </a:r>
            <a:r>
              <a:rPr lang="fr-FR" dirty="0"/>
              <a:t> value of the </a:t>
            </a:r>
            <a:r>
              <a:rPr lang="fr-FR" b="1" dirty="0" err="1"/>
              <a:t>measurand</a:t>
            </a:r>
            <a:r>
              <a:rPr lang="fr-FR" dirty="0"/>
              <a:t> (</a:t>
            </a:r>
            <a:r>
              <a:rPr lang="fr-FR" dirty="0" err="1"/>
              <a:t>displacement</a:t>
            </a:r>
            <a:r>
              <a:rPr lang="fr-FR" dirty="0"/>
              <a:t>, </a:t>
            </a:r>
            <a:r>
              <a:rPr lang="fr-FR" dirty="0" err="1"/>
              <a:t>strain</a:t>
            </a:r>
            <a:r>
              <a:rPr lang="fr-FR" dirty="0"/>
              <a:t>, </a:t>
            </a:r>
            <a:r>
              <a:rPr lang="fr-FR" dirty="0" err="1"/>
              <a:t>slope</a:t>
            </a:r>
            <a:r>
              <a:rPr lang="fr-FR" dirty="0"/>
              <a:t> etc…)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detected</a:t>
            </a:r>
            <a:r>
              <a:rPr lang="fr-FR" dirty="0"/>
              <a:t> </a:t>
            </a:r>
            <a:r>
              <a:rPr lang="fr-FR" dirty="0" err="1"/>
              <a:t>above</a:t>
            </a:r>
            <a:r>
              <a:rPr lang="fr-FR" dirty="0"/>
              <a:t> noise</a:t>
            </a:r>
          </a:p>
          <a:p>
            <a:pPr lvl="1">
              <a:lnSpc>
                <a:spcPct val="90000"/>
              </a:lnSpc>
            </a:pP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sensitivity</a:t>
            </a:r>
            <a:r>
              <a:rPr lang="fr-FR" dirty="0"/>
              <a:t>: </a:t>
            </a:r>
            <a:r>
              <a:rPr lang="fr-FR" dirty="0" err="1"/>
              <a:t>smallest</a:t>
            </a:r>
            <a:r>
              <a:rPr lang="fr-FR" dirty="0"/>
              <a:t> value of </a:t>
            </a:r>
            <a:r>
              <a:rPr lang="fr-FR" dirty="0" err="1"/>
              <a:t>measurand</a:t>
            </a:r>
            <a:r>
              <a:rPr lang="fr-FR" dirty="0"/>
              <a:t>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change of signal (</a:t>
            </a:r>
            <a:r>
              <a:rPr lang="fr-FR" dirty="0" err="1"/>
              <a:t>typically</a:t>
            </a:r>
            <a:r>
              <a:rPr lang="fr-FR" dirty="0"/>
              <a:t> </a:t>
            </a:r>
            <a:r>
              <a:rPr lang="fr-FR" dirty="0" err="1"/>
              <a:t>related</a:t>
            </a:r>
            <a:r>
              <a:rPr lang="fr-FR" dirty="0"/>
              <a:t> to CCD </a:t>
            </a:r>
            <a:r>
              <a:rPr lang="fr-FR" dirty="0" err="1"/>
              <a:t>sensitivity</a:t>
            </a:r>
            <a:r>
              <a:rPr lang="fr-FR" dirty="0"/>
              <a:t> and </a:t>
            </a:r>
            <a:r>
              <a:rPr lang="fr-FR" dirty="0" err="1"/>
              <a:t>digitization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)</a:t>
            </a:r>
          </a:p>
          <a:p>
            <a:pPr lvl="1">
              <a:lnSpc>
                <a:spcPct val="90000"/>
              </a:lnSpc>
            </a:pPr>
            <a:r>
              <a:rPr lang="fr-FR" dirty="0" err="1"/>
              <a:t>Resolution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above</a:t>
            </a:r>
            <a:r>
              <a:rPr lang="fr-FR" dirty="0"/>
              <a:t> </a:t>
            </a:r>
            <a:r>
              <a:rPr lang="fr-FR" dirty="0" err="1"/>
              <a:t>sensitivity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of camera </a:t>
            </a:r>
            <a:r>
              <a:rPr lang="fr-FR" dirty="0" smtClean="0"/>
              <a:t>noise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7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2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43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Performance </a:t>
            </a:r>
            <a:r>
              <a:rPr lang="fr-FR" dirty="0" err="1"/>
              <a:t>evaluation</a:t>
            </a:r>
            <a:r>
              <a:rPr lang="fr-FR" dirty="0"/>
              <a:t> </a:t>
            </a:r>
            <a:r>
              <a:rPr lang="fr-FR" dirty="0" smtClean="0"/>
              <a:t>(6/10)</a:t>
            </a:r>
            <a:endParaRPr lang="fr-FR" dirty="0"/>
          </a:p>
        </p:txBody>
      </p:sp>
      <p:sp>
        <p:nvSpPr>
          <p:cNvPr id="573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fr-FR" dirty="0" err="1"/>
              <a:t>Resolution</a:t>
            </a:r>
            <a:endParaRPr lang="fr-FR" dirty="0"/>
          </a:p>
          <a:p>
            <a:pPr lvl="1">
              <a:lnSpc>
                <a:spcPct val="90000"/>
              </a:lnSpc>
            </a:pPr>
            <a:r>
              <a:rPr lang="fr-FR" dirty="0" err="1" smtClean="0"/>
              <a:t>Evaluate</a:t>
            </a:r>
            <a:r>
              <a:rPr lang="fr-FR" dirty="0" smtClean="0"/>
              <a:t> </a:t>
            </a:r>
            <a:r>
              <a:rPr lang="fr-FR" dirty="0"/>
              <a:t>by </a:t>
            </a:r>
            <a:r>
              <a:rPr lang="fr-FR" dirty="0" err="1"/>
              <a:t>mean</a:t>
            </a:r>
            <a:r>
              <a:rPr lang="fr-FR" dirty="0"/>
              <a:t> and standard </a:t>
            </a:r>
            <a:r>
              <a:rPr lang="fr-FR" dirty="0" err="1"/>
              <a:t>deviation</a:t>
            </a:r>
            <a:r>
              <a:rPr lang="fr-FR" dirty="0"/>
              <a:t> of </a:t>
            </a:r>
            <a:r>
              <a:rPr lang="fr-FR" dirty="0" err="1"/>
              <a:t>measurement</a:t>
            </a:r>
            <a:r>
              <a:rPr lang="fr-FR" dirty="0"/>
              <a:t> on a </a:t>
            </a:r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object</a:t>
            </a:r>
            <a:r>
              <a:rPr lang="fr-FR" dirty="0"/>
              <a:t> in real </a:t>
            </a:r>
            <a:r>
              <a:rPr lang="fr-FR" dirty="0" err="1"/>
              <a:t>testing</a:t>
            </a:r>
            <a:r>
              <a:rPr lang="fr-FR" dirty="0"/>
              <a:t> conditions</a:t>
            </a:r>
          </a:p>
          <a:p>
            <a:pPr lvl="2">
              <a:lnSpc>
                <a:spcPct val="90000"/>
              </a:lnSpc>
            </a:pPr>
            <a:r>
              <a:rPr lang="fr-FR" dirty="0" err="1"/>
              <a:t>Error</a:t>
            </a:r>
            <a:r>
              <a:rPr lang="fr-FR" dirty="0"/>
              <a:t> on </a:t>
            </a:r>
            <a:r>
              <a:rPr lang="fr-FR" dirty="0" err="1"/>
              <a:t>geometrical</a:t>
            </a:r>
            <a:r>
              <a:rPr lang="fr-FR" dirty="0"/>
              <a:t> model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accounted</a:t>
            </a:r>
            <a:r>
              <a:rPr lang="fr-FR" dirty="0"/>
              <a:t> for by </a:t>
            </a:r>
            <a:r>
              <a:rPr lang="fr-FR" dirty="0" err="1"/>
              <a:t>performing</a:t>
            </a:r>
            <a:r>
              <a:rPr lang="fr-FR" dirty="0"/>
              <a:t> </a:t>
            </a:r>
            <a:r>
              <a:rPr lang="fr-FR" dirty="0" err="1"/>
              <a:t>rigid</a:t>
            </a:r>
            <a:r>
              <a:rPr lang="fr-FR" dirty="0"/>
              <a:t> body </a:t>
            </a:r>
            <a:r>
              <a:rPr lang="fr-FR" dirty="0" smtClean="0"/>
              <a:t>mouvements</a:t>
            </a:r>
          </a:p>
          <a:p>
            <a:pPr lvl="2">
              <a:lnSpc>
                <a:spcPct val="90000"/>
              </a:lnSpc>
            </a:pPr>
            <a:r>
              <a:rPr lang="fr-FR" dirty="0" err="1" smtClean="0"/>
              <a:t>Bias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evaluated</a:t>
            </a:r>
            <a:r>
              <a:rPr lang="fr-FR" dirty="0" smtClean="0"/>
              <a:t> by a change of magnification (</a:t>
            </a:r>
            <a:r>
              <a:rPr lang="fr-FR" dirty="0" err="1" smtClean="0"/>
              <a:t>see</a:t>
            </a:r>
            <a:r>
              <a:rPr lang="fr-FR" dirty="0" smtClean="0"/>
              <a:t> DIC lecture)</a:t>
            </a:r>
            <a:endParaRPr lang="fr-FR" dirty="0"/>
          </a:p>
          <a:p>
            <a:pPr lvl="1">
              <a:lnSpc>
                <a:spcPct val="90000"/>
              </a:lnSpc>
            </a:pPr>
            <a:r>
              <a:rPr lang="fr-FR" dirty="0" err="1"/>
              <a:t>Always</a:t>
            </a:r>
            <a:r>
              <a:rPr lang="fr-FR" dirty="0"/>
              <a:t> report </a:t>
            </a:r>
            <a:r>
              <a:rPr lang="fr-FR" dirty="0" err="1"/>
              <a:t>these</a:t>
            </a:r>
            <a:r>
              <a:rPr lang="fr-FR" dirty="0"/>
              <a:t> values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communicating</a:t>
            </a:r>
            <a:r>
              <a:rPr lang="fr-FR" dirty="0"/>
              <a:t> </a:t>
            </a:r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8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7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43" grpId="0" uiExpand="1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Performance </a:t>
            </a:r>
            <a:r>
              <a:rPr lang="fr-FR" dirty="0" err="1"/>
              <a:t>evaluation</a:t>
            </a:r>
            <a:r>
              <a:rPr lang="fr-FR" dirty="0"/>
              <a:t> </a:t>
            </a:r>
            <a:r>
              <a:rPr lang="fr-FR" dirty="0" smtClean="0"/>
              <a:t>(7/10)</a:t>
            </a:r>
            <a:endParaRPr lang="fr-FR" dirty="0"/>
          </a:p>
        </p:txBody>
      </p:sp>
      <p:sp>
        <p:nvSpPr>
          <p:cNvPr id="598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Spatial </a:t>
            </a:r>
            <a:r>
              <a:rPr lang="fr-FR" dirty="0" err="1"/>
              <a:t>resolution</a:t>
            </a:r>
            <a:endParaRPr lang="fr-FR" dirty="0"/>
          </a:p>
          <a:p>
            <a:pPr lvl="1"/>
            <a:r>
              <a:rPr lang="fr-FR" dirty="0" err="1"/>
              <a:t>Smallest</a:t>
            </a:r>
            <a:r>
              <a:rPr lang="fr-FR" dirty="0"/>
              <a:t> distance </a:t>
            </a:r>
            <a:r>
              <a:rPr lang="fr-FR" dirty="0" err="1"/>
              <a:t>between</a:t>
            </a:r>
            <a:r>
              <a:rPr lang="fr-FR" dirty="0"/>
              <a:t> to INDEPENDENT </a:t>
            </a:r>
            <a:r>
              <a:rPr lang="fr-FR" dirty="0" err="1"/>
              <a:t>measurements</a:t>
            </a:r>
            <a:endParaRPr lang="fr-FR" dirty="0"/>
          </a:p>
          <a:p>
            <a:pPr lvl="1"/>
            <a:r>
              <a:rPr lang="fr-FR" dirty="0"/>
              <a:t>In DIC: </a:t>
            </a:r>
            <a:r>
              <a:rPr lang="fr-FR" dirty="0" smtClean="0"/>
              <a:t>spatial </a:t>
            </a:r>
            <a:r>
              <a:rPr lang="fr-FR" dirty="0" err="1" smtClean="0"/>
              <a:t>resolution</a:t>
            </a:r>
            <a:r>
              <a:rPr lang="fr-FR" dirty="0" smtClean="0"/>
              <a:t> </a:t>
            </a:r>
            <a:r>
              <a:rPr lang="fr-FR" dirty="0"/>
              <a:t>in </a:t>
            </a:r>
            <a:r>
              <a:rPr lang="fr-FR" dirty="0" err="1"/>
              <a:t>displacement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 smtClean="0"/>
              <a:t>related</a:t>
            </a:r>
            <a:r>
              <a:rPr lang="fr-FR" dirty="0" smtClean="0"/>
              <a:t> to the </a:t>
            </a:r>
            <a:r>
              <a:rPr lang="fr-FR" dirty="0" err="1" smtClean="0"/>
              <a:t>subset</a:t>
            </a:r>
            <a:r>
              <a:rPr lang="fr-FR" dirty="0" smtClean="0"/>
              <a:t> </a:t>
            </a:r>
            <a:r>
              <a:rPr lang="fr-FR" dirty="0"/>
              <a:t>size (not </a:t>
            </a:r>
            <a:r>
              <a:rPr lang="fr-FR" dirty="0" smtClean="0"/>
              <a:t>the shift</a:t>
            </a:r>
            <a:r>
              <a:rPr lang="fr-FR" dirty="0"/>
              <a:t>!)</a:t>
            </a:r>
          </a:p>
          <a:p>
            <a:pPr lvl="1"/>
            <a:endParaRPr lang="fr-FR" dirty="0"/>
          </a:p>
          <a:p>
            <a:pPr marL="450850" lvl="1" indent="0">
              <a:buNone/>
            </a:pPr>
            <a:endParaRPr lang="fr-FR" dirty="0"/>
          </a:p>
          <a:p>
            <a:pPr lvl="1"/>
            <a:r>
              <a:rPr lang="fr-FR" dirty="0"/>
              <a:t>In the </a:t>
            </a:r>
            <a:r>
              <a:rPr lang="fr-FR" dirty="0" err="1"/>
              <a:t>grid</a:t>
            </a:r>
            <a:r>
              <a:rPr lang="fr-FR" dirty="0"/>
              <a:t> </a:t>
            </a:r>
            <a:r>
              <a:rPr lang="fr-FR" dirty="0" err="1"/>
              <a:t>method</a:t>
            </a:r>
            <a:r>
              <a:rPr lang="fr-FR" dirty="0"/>
              <a:t>, spatial </a:t>
            </a:r>
            <a:r>
              <a:rPr lang="fr-FR" dirty="0" err="1"/>
              <a:t>resolution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 smtClean="0"/>
              <a:t>related</a:t>
            </a:r>
            <a:r>
              <a:rPr lang="fr-FR" dirty="0" smtClean="0"/>
              <a:t> to the </a:t>
            </a:r>
            <a:r>
              <a:rPr lang="fr-FR" dirty="0" err="1"/>
              <a:t>grid</a:t>
            </a:r>
            <a:r>
              <a:rPr lang="fr-FR" dirty="0"/>
              <a:t> </a:t>
            </a:r>
            <a:r>
              <a:rPr lang="fr-FR" dirty="0" smtClean="0"/>
              <a:t>pitch</a:t>
            </a:r>
            <a:endParaRPr lang="fr-FR" dirty="0"/>
          </a:p>
          <a:p>
            <a:pPr lvl="1"/>
            <a:r>
              <a:rPr lang="fr-FR" dirty="0"/>
              <a:t>In </a:t>
            </a:r>
            <a:r>
              <a:rPr lang="fr-FR" dirty="0" err="1"/>
              <a:t>interferometry</a:t>
            </a:r>
            <a:r>
              <a:rPr lang="fr-FR" dirty="0"/>
              <a:t>, spatial </a:t>
            </a:r>
            <a:r>
              <a:rPr lang="fr-FR" dirty="0" err="1"/>
              <a:t>resolution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pixel</a:t>
            </a:r>
          </a:p>
        </p:txBody>
      </p:sp>
      <p:sp>
        <p:nvSpPr>
          <p:cNvPr id="598020" name="Rectangle 4" descr="Granit"/>
          <p:cNvSpPr>
            <a:spLocks noChangeArrowheads="1"/>
          </p:cNvSpPr>
          <p:nvPr/>
        </p:nvSpPr>
        <p:spPr bwMode="auto">
          <a:xfrm>
            <a:off x="1806394" y="3417752"/>
            <a:ext cx="790575" cy="75882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98022" name="Rectangle 6" descr="Granit"/>
          <p:cNvSpPr>
            <a:spLocks noChangeArrowheads="1"/>
          </p:cNvSpPr>
          <p:nvPr/>
        </p:nvSpPr>
        <p:spPr bwMode="auto">
          <a:xfrm>
            <a:off x="2188981" y="3417752"/>
            <a:ext cx="790575" cy="75882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98023" name="Rectangle 7" descr="Granit"/>
          <p:cNvSpPr>
            <a:spLocks noChangeArrowheads="1"/>
          </p:cNvSpPr>
          <p:nvPr/>
        </p:nvSpPr>
        <p:spPr bwMode="auto">
          <a:xfrm>
            <a:off x="2595381" y="3426798"/>
            <a:ext cx="790575" cy="749779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3546109" y="3570854"/>
            <a:ext cx="4908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only 2 </a:t>
            </a:r>
            <a:r>
              <a:rPr lang="en-GB" sz="2400" b="0" u="sng" dirty="0" smtClean="0">
                <a:solidFill>
                  <a:schemeClr val="tx1"/>
                </a:solidFill>
                <a:latin typeface="+mj-lt"/>
              </a:rPr>
              <a:t>independent</a:t>
            </a: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 data points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Data analysis/filtering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9</a:t>
            </a:fld>
            <a:r>
              <a:rPr lang="en-GB" smtClean="0">
                <a:solidFill>
                  <a:srgbClr val="005C84"/>
                </a:solidFill>
              </a:rPr>
              <a:t>/62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5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020" grpId="0" animBg="1"/>
      <p:bldP spid="598022" grpId="0" animBg="1"/>
      <p:bldP spid="598023" grpId="0" animBg="1"/>
      <p:bldP spid="2" grpId="0"/>
    </p:bldLst>
  </p:timing>
</p:sld>
</file>

<file path=ppt/theme/theme1.xml><?xml version="1.0" encoding="utf-8"?>
<a:theme xmlns:a="http://schemas.openxmlformats.org/drawingml/2006/main" name="UoSnew3">
  <a:themeElements>
    <a:clrScheme name="UoSnew3 1">
      <a:dk1>
        <a:srgbClr val="005C84"/>
      </a:dk1>
      <a:lt1>
        <a:srgbClr val="DBDFE1"/>
      </a:lt1>
      <a:dk2>
        <a:srgbClr val="005C84"/>
      </a:dk2>
      <a:lt2>
        <a:srgbClr val="A4AEB5"/>
      </a:lt2>
      <a:accent1>
        <a:srgbClr val="005C84"/>
      </a:accent1>
      <a:accent2>
        <a:srgbClr val="007C92"/>
      </a:accent2>
      <a:accent3>
        <a:srgbClr val="EAECEE"/>
      </a:accent3>
      <a:accent4>
        <a:srgbClr val="004D70"/>
      </a:accent4>
      <a:accent5>
        <a:srgbClr val="AAB5C2"/>
      </a:accent5>
      <a:accent6>
        <a:srgbClr val="007084"/>
      </a:accent6>
      <a:hlink>
        <a:srgbClr val="0098C3"/>
      </a:hlink>
      <a:folHlink>
        <a:srgbClr val="6A4061"/>
      </a:folHlink>
    </a:clrScheme>
    <a:fontScheme name="UoSnew3">
      <a:majorFont>
        <a:latin typeface="Lucida Sans"/>
        <a:ea typeface="ＭＳ Ｐゴシック"/>
        <a:cs typeface=""/>
      </a:majorFont>
      <a:minorFont>
        <a:latin typeface="Lucida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ea typeface="ＭＳ Ｐゴシック" pitchFamily="16" charset="-128"/>
            <a:cs typeface="Arial" charset="0"/>
          </a:defRPr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>
          <a:spcBef>
            <a:spcPts val="0"/>
          </a:spcBef>
          <a:spcAft>
            <a:spcPts val="0"/>
          </a:spcAft>
          <a:buNone/>
          <a:defRPr sz="2400" b="0" dirty="0" err="1" smtClean="0">
            <a:solidFill>
              <a:schemeClr val="tx1"/>
            </a:solidFill>
            <a:latin typeface="+mj-lt"/>
          </a:defRPr>
        </a:defPPr>
      </a:lstStyle>
    </a:txDef>
  </a:objectDefaults>
  <a:extraClrSchemeLst>
    <a:extraClrScheme>
      <a:clrScheme name="UoSnew3 1">
        <a:dk1>
          <a:srgbClr val="005C84"/>
        </a:dk1>
        <a:lt1>
          <a:srgbClr val="DBDFE1"/>
        </a:lt1>
        <a:dk2>
          <a:srgbClr val="005C84"/>
        </a:dk2>
        <a:lt2>
          <a:srgbClr val="A4AEB5"/>
        </a:lt2>
        <a:accent1>
          <a:srgbClr val="005C84"/>
        </a:accent1>
        <a:accent2>
          <a:srgbClr val="007C92"/>
        </a:accent2>
        <a:accent3>
          <a:srgbClr val="EAECEE"/>
        </a:accent3>
        <a:accent4>
          <a:srgbClr val="004D70"/>
        </a:accent4>
        <a:accent5>
          <a:srgbClr val="AAB5C2"/>
        </a:accent5>
        <a:accent6>
          <a:srgbClr val="007084"/>
        </a:accent6>
        <a:hlink>
          <a:srgbClr val="0098C3"/>
        </a:hlink>
        <a:folHlink>
          <a:srgbClr val="6A406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oSnew3">
  <a:themeElements>
    <a:clrScheme name="UoSnew3 2">
      <a:dk1>
        <a:srgbClr val="A4AEB5"/>
      </a:dk1>
      <a:lt1>
        <a:srgbClr val="FFFFFF"/>
      </a:lt1>
      <a:dk2>
        <a:srgbClr val="005C84"/>
      </a:dk2>
      <a:lt2>
        <a:srgbClr val="CCE5E9"/>
      </a:lt2>
      <a:accent1>
        <a:srgbClr val="F0AB00"/>
      </a:accent1>
      <a:accent2>
        <a:srgbClr val="0098C3"/>
      </a:accent2>
      <a:accent3>
        <a:srgbClr val="AAB5C2"/>
      </a:accent3>
      <a:accent4>
        <a:srgbClr val="DADADA"/>
      </a:accent4>
      <a:accent5>
        <a:srgbClr val="F6D2AA"/>
      </a:accent5>
      <a:accent6>
        <a:srgbClr val="0089B0"/>
      </a:accent6>
      <a:hlink>
        <a:srgbClr val="CCE5E9"/>
      </a:hlink>
      <a:folHlink>
        <a:srgbClr val="E1D9DF"/>
      </a:folHlink>
    </a:clrScheme>
    <a:fontScheme name="UoSnew3">
      <a:majorFont>
        <a:latin typeface="Lucida Sans"/>
        <a:ea typeface="ＭＳ Ｐゴシック"/>
        <a:cs typeface="Arial"/>
      </a:majorFont>
      <a:minorFont>
        <a:latin typeface="Lucida Sans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99CCFF">
                <a:gamma/>
                <a:tint val="0"/>
                <a:invGamma/>
              </a:srgbClr>
            </a:gs>
            <a:gs pos="100000">
              <a:srgbClr val="99CCFF"/>
            </a:gs>
          </a:gsLst>
          <a:path path="rect">
            <a:fillToRect l="50000" t="50000" r="50000" b="50000"/>
          </a:path>
        </a:gra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99CCFF">
                <a:gamma/>
                <a:tint val="0"/>
                <a:invGamma/>
              </a:srgbClr>
            </a:gs>
            <a:gs pos="100000">
              <a:srgbClr val="99CCFF"/>
            </a:gs>
          </a:gsLst>
          <a:path path="rect">
            <a:fillToRect l="50000" t="50000" r="50000" b="50000"/>
          </a:path>
        </a:gra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000" dirty="0" smtClean="0">
            <a:latin typeface="+mj-lt"/>
          </a:defRPr>
        </a:defPPr>
      </a:lstStyle>
    </a:txDef>
  </a:objectDefaults>
  <a:extraClrSchemeLst>
    <a:extraClrScheme>
      <a:clrScheme name="UoSnew3 1">
        <a:dk1>
          <a:srgbClr val="A4AEB5"/>
        </a:dk1>
        <a:lt1>
          <a:srgbClr val="FFFFFF"/>
        </a:lt1>
        <a:dk2>
          <a:srgbClr val="005C84"/>
        </a:dk2>
        <a:lt2>
          <a:srgbClr val="CCE5E9"/>
        </a:lt2>
        <a:accent1>
          <a:srgbClr val="FCEECC"/>
        </a:accent1>
        <a:accent2>
          <a:srgbClr val="F8DAD0"/>
        </a:accent2>
        <a:accent3>
          <a:srgbClr val="AAB5C2"/>
        </a:accent3>
        <a:accent4>
          <a:srgbClr val="DADADA"/>
        </a:accent4>
        <a:accent5>
          <a:srgbClr val="FDF5E2"/>
        </a:accent5>
        <a:accent6>
          <a:srgbClr val="E1C5BC"/>
        </a:accent6>
        <a:hlink>
          <a:srgbClr val="CCE5E9"/>
        </a:hlink>
        <a:folHlink>
          <a:srgbClr val="E1D9D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oSnew3 2">
        <a:dk1>
          <a:srgbClr val="A4AEB5"/>
        </a:dk1>
        <a:lt1>
          <a:srgbClr val="FFFFFF"/>
        </a:lt1>
        <a:dk2>
          <a:srgbClr val="005C84"/>
        </a:dk2>
        <a:lt2>
          <a:srgbClr val="CCE5E9"/>
        </a:lt2>
        <a:accent1>
          <a:srgbClr val="F0AB00"/>
        </a:accent1>
        <a:accent2>
          <a:srgbClr val="0098C3"/>
        </a:accent2>
        <a:accent3>
          <a:srgbClr val="AAB5C2"/>
        </a:accent3>
        <a:accent4>
          <a:srgbClr val="DADADA"/>
        </a:accent4>
        <a:accent5>
          <a:srgbClr val="F6D2AA"/>
        </a:accent5>
        <a:accent6>
          <a:srgbClr val="0089B0"/>
        </a:accent6>
        <a:hlink>
          <a:srgbClr val="CCE5E9"/>
        </a:hlink>
        <a:folHlink>
          <a:srgbClr val="E1D9D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Soton</Template>
  <TotalTime>17279</TotalTime>
  <Words>3706</Words>
  <Application>Microsoft Office PowerPoint</Application>
  <PresentationFormat>On-screen Show (4:3)</PresentationFormat>
  <Paragraphs>516</Paragraphs>
  <Slides>62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3" baseType="lpstr">
      <vt:lpstr>ＭＳ Ｐゴシック</vt:lpstr>
      <vt:lpstr>Arial</vt:lpstr>
      <vt:lpstr>Calibri</vt:lpstr>
      <vt:lpstr>Cambria Math</vt:lpstr>
      <vt:lpstr>Lucida Sans</vt:lpstr>
      <vt:lpstr>Symbol</vt:lpstr>
      <vt:lpstr>Times New Roman</vt:lpstr>
      <vt:lpstr>Wingdings</vt:lpstr>
      <vt:lpstr>UoSnew3</vt:lpstr>
      <vt:lpstr>1_UoSnew3</vt:lpstr>
      <vt:lpstr>Equation</vt:lpstr>
      <vt:lpstr>Data analysis and filtering</vt:lpstr>
      <vt:lpstr>Summary</vt:lpstr>
      <vt:lpstr>Performance evaluation (1/10)</vt:lpstr>
      <vt:lpstr>Performance evaluation (2/10)</vt:lpstr>
      <vt:lpstr>Performance evaluation (3/10)</vt:lpstr>
      <vt:lpstr>Performance evaluation (4/10)</vt:lpstr>
      <vt:lpstr>Performance evaluation (5/10)</vt:lpstr>
      <vt:lpstr>Performance evaluation (6/10)</vt:lpstr>
      <vt:lpstr>Performance evaluation (7/10)</vt:lpstr>
      <vt:lpstr>Performance evaluation (8/10)</vt:lpstr>
      <vt:lpstr>Performance evaluation (9/10)</vt:lpstr>
      <vt:lpstr>Performance evaluation (10/10)</vt:lpstr>
      <vt:lpstr>Spatial resolution (1/9)</vt:lpstr>
      <vt:lpstr>Spatial resolution (2/9)</vt:lpstr>
      <vt:lpstr>Spatial resolution (3/9)</vt:lpstr>
      <vt:lpstr>Spatial resolution (4/9)</vt:lpstr>
      <vt:lpstr>Spatial resolution (5/9)</vt:lpstr>
      <vt:lpstr>Spatial resolution (6/9)</vt:lpstr>
      <vt:lpstr>Spatial resolution (7/9)</vt:lpstr>
      <vt:lpstr>Spatial resolution (8/9)</vt:lpstr>
      <vt:lpstr>Spatial resolution (9/9)</vt:lpstr>
      <vt:lpstr>Strain calculation (1/20)</vt:lpstr>
      <vt:lpstr>Strain calculation (2/20)</vt:lpstr>
      <vt:lpstr>Strain calculation (3/20)</vt:lpstr>
      <vt:lpstr>Strain calculation (4/20)</vt:lpstr>
      <vt:lpstr>Strain calculation (5/20)</vt:lpstr>
      <vt:lpstr>Strain calculation (6/20)</vt:lpstr>
      <vt:lpstr>Strain calculation (7/20)</vt:lpstr>
      <vt:lpstr>Strain calculation (8/20)</vt:lpstr>
      <vt:lpstr>Strain calculation (9/20)</vt:lpstr>
      <vt:lpstr>Strain calculation (10/20)</vt:lpstr>
      <vt:lpstr>Strain calculation (11/20)</vt:lpstr>
      <vt:lpstr>Strain calculation (12/20)</vt:lpstr>
      <vt:lpstr>Strain calculation (13/20)</vt:lpstr>
      <vt:lpstr>Strain calculation (14/20)</vt:lpstr>
      <vt:lpstr>Strain calculation (15/20)</vt:lpstr>
      <vt:lpstr>Strain calculation (16/20)</vt:lpstr>
      <vt:lpstr>Strain calculation (17/20)</vt:lpstr>
      <vt:lpstr>Strain calculation (18/20)</vt:lpstr>
      <vt:lpstr>Strain calculation (19/20)</vt:lpstr>
      <vt:lpstr>Strain calculation (20/20)</vt:lpstr>
      <vt:lpstr>Performance evaluation</vt:lpstr>
      <vt:lpstr>Reporting</vt:lpstr>
      <vt:lpstr>PowerPoint Presentation</vt:lpstr>
      <vt:lpstr>Statement of the problem</vt:lpstr>
      <vt:lpstr>Speckle deformation simulation (1/2)</vt:lpstr>
      <vt:lpstr>Speckle deformation simulation (2/2)</vt:lpstr>
      <vt:lpstr>Displacement error</vt:lpstr>
      <vt:lpstr>Strain error</vt:lpstr>
      <vt:lpstr>Strain error with noise on images</vt:lpstr>
      <vt:lpstr>UQ on parameters / deformation (1/5)</vt:lpstr>
      <vt:lpstr>UQ on parameters / deformation (2/5)</vt:lpstr>
      <vt:lpstr>UQ on parameters / deformation (3/5)</vt:lpstr>
      <vt:lpstr>UQ on parameters / deformation (4/5)</vt:lpstr>
      <vt:lpstr>UQ on parameters / deformation (5/5)</vt:lpstr>
      <vt:lpstr>Smoothing vs reconstruction error (1/3)</vt:lpstr>
      <vt:lpstr>Smoothing vs reconstruction error (2/3)</vt:lpstr>
      <vt:lpstr>Smoothing vs reconstruction error (3/3)</vt:lpstr>
      <vt:lpstr>Experimental validation – 1/3</vt:lpstr>
      <vt:lpstr>Experimental validation –2/3</vt:lpstr>
      <vt:lpstr>Experimental validation – 3/3</vt:lpstr>
      <vt:lpstr>Conclusion</vt:lpstr>
    </vt:vector>
  </TitlesOfParts>
  <Company>ENSAM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Identification of Orthotropic In-Plane Elastic Properties Using Whole-Field Optical Measurements and the Virtual Fields Method</dc:title>
  <dc:creator>pierron</dc:creator>
  <cp:lastModifiedBy>Pierron F.</cp:lastModifiedBy>
  <cp:revision>1031</cp:revision>
  <cp:lastPrinted>2013-03-07T11:33:59Z</cp:lastPrinted>
  <dcterms:created xsi:type="dcterms:W3CDTF">1999-11-15T09:57:16Z</dcterms:created>
  <dcterms:modified xsi:type="dcterms:W3CDTF">2018-04-09T15:16:53Z</dcterms:modified>
</cp:coreProperties>
</file>