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x-msvideo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gif" ContentType="video/unknown"/>
  <Override PartName="/ppt/media/media3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6" r:id="rId1"/>
  </p:sldMasterIdLst>
  <p:notesMasterIdLst>
    <p:notesMasterId r:id="rId29"/>
  </p:notesMasterIdLst>
  <p:handoutMasterIdLst>
    <p:handoutMasterId r:id="rId30"/>
  </p:handoutMasterIdLst>
  <p:sldIdLst>
    <p:sldId id="256" r:id="rId2"/>
    <p:sldId id="377" r:id="rId3"/>
    <p:sldId id="378" r:id="rId4"/>
    <p:sldId id="379" r:id="rId5"/>
    <p:sldId id="392" r:id="rId6"/>
    <p:sldId id="380" r:id="rId7"/>
    <p:sldId id="393" r:id="rId8"/>
    <p:sldId id="396" r:id="rId9"/>
    <p:sldId id="397" r:id="rId10"/>
    <p:sldId id="381" r:id="rId11"/>
    <p:sldId id="384" r:id="rId12"/>
    <p:sldId id="382" r:id="rId13"/>
    <p:sldId id="383" r:id="rId14"/>
    <p:sldId id="399" r:id="rId15"/>
    <p:sldId id="400" r:id="rId16"/>
    <p:sldId id="401" r:id="rId17"/>
    <p:sldId id="386" r:id="rId18"/>
    <p:sldId id="387" r:id="rId19"/>
    <p:sldId id="388" r:id="rId20"/>
    <p:sldId id="410" r:id="rId21"/>
    <p:sldId id="411" r:id="rId22"/>
    <p:sldId id="409" r:id="rId23"/>
    <p:sldId id="412" r:id="rId24"/>
    <p:sldId id="413" r:id="rId25"/>
    <p:sldId id="414" r:id="rId26"/>
    <p:sldId id="415" r:id="rId27"/>
    <p:sldId id="391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CCC"/>
    <a:srgbClr val="51C15C"/>
    <a:srgbClr val="3366FF"/>
    <a:srgbClr val="FFFF00"/>
    <a:srgbClr val="FFBA4B"/>
    <a:srgbClr val="FFB133"/>
    <a:srgbClr val="CCECFF"/>
    <a:srgbClr val="963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34" autoAdjust="0"/>
    <p:restoredTop sz="94643" autoAdjust="0"/>
  </p:normalViewPr>
  <p:slideViewPr>
    <p:cSldViewPr snapToGrid="0">
      <p:cViewPr varScale="1">
        <p:scale>
          <a:sx n="69" d="100"/>
          <a:sy n="69" d="100"/>
        </p:scale>
        <p:origin x="8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-195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809F288-7F32-4137-8DFA-1FFB21C900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21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AE19B67-71E0-4755-8DDE-F843FE0DED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769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57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71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E19B67-71E0-4755-8DDE-F843FE0DEDB4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24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0DE6B-E452-4303-A0DA-368716719512}" type="slidenum">
              <a:rPr lang="fr-FR"/>
              <a:pPr/>
              <a:t>8</a:t>
            </a:fld>
            <a:endParaRPr lang="fr-FR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65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4CBB46-BB20-4584-B720-D5F21226D54D}" type="slidenum">
              <a:rPr lang="fr-FR"/>
              <a:pPr/>
              <a:t>9</a:t>
            </a:fld>
            <a:endParaRPr lang="fr-FR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13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F47C3-427F-465D-9EBC-E076625ED787}" type="slidenum">
              <a:rPr lang="fr-FR"/>
              <a:pPr/>
              <a:t>15</a:t>
            </a:fld>
            <a:endParaRPr lang="fr-FR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23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DB76-FE84-4CE6-9D5A-27E97FA2CDA5}" type="slidenum">
              <a:rPr lang="fr-FR"/>
              <a:pPr/>
              <a:t>16</a:t>
            </a:fld>
            <a:endParaRPr lang="fr-FR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51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03"/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5" name="Freeform 1704"/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6" name="Freeform 1705"/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7" name="Freeform 1706"/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8" name="Freeform 1707"/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9" name="Freeform 1708"/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0" name="Freeform 1709"/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1" name="Freeform 1710"/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2" name="Freeform 1711"/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3" name="Freeform 1712"/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4" name="Freeform 1713"/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5" name="Freeform 1714"/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6" name="Freeform 1715"/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7" name="Freeform 1716"/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8" name="Freeform 1717"/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19" name="Freeform 1718"/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0" name="Freeform 1719"/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1" name="Freeform 1720"/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2" name="Freeform 1721"/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3" name="Freeform 1722"/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4" name="Freeform 1723"/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5" name="Freeform 1724"/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6" name="Freeform 1725"/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7" name="Freeform 1726"/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  <p:sp>
          <p:nvSpPr>
            <p:cNvPr id="28" name="Freeform 1727"/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spcBef>
                  <a:spcPct val="40000"/>
                </a:spcBef>
                <a:spcAft>
                  <a:spcPct val="20000"/>
                </a:spcAft>
                <a:buClr>
                  <a:srgbClr val="963A68"/>
                </a:buClr>
                <a:buFont typeface="Wingdings" pitchFamily="2" charset="2"/>
                <a:buChar char="§"/>
              </a:pPr>
              <a:endParaRPr lang="en-GB" sz="2000" b="1">
                <a:solidFill>
                  <a:srgbClr val="963A68"/>
                </a:solidFill>
                <a:latin typeface="Symbol" pitchFamily="18" charset="2"/>
              </a:endParaRPr>
            </a:p>
          </p:txBody>
        </p:sp>
      </p:grp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4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4" y="0"/>
            <a:ext cx="8500553" cy="80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358774" y="992038"/>
            <a:ext cx="8509181" cy="547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0"/>
            <a:endParaRPr lang="en-GB" noProof="0" dirty="0" smtClean="0"/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66960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37025" cy="4760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7668763" cy="2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b="1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26083" y="6550025"/>
            <a:ext cx="771855" cy="18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>
                <a:solidFill>
                  <a:srgbClr val="005C84"/>
                </a:solidFill>
              </a:rPr>
              <a:t>/???</a:t>
            </a:r>
          </a:p>
        </p:txBody>
      </p:sp>
    </p:spTree>
    <p:extLst>
      <p:ext uri="{BB962C8B-B14F-4D97-AF65-F5344CB8AC3E}">
        <p14:creationId xmlns:p14="http://schemas.microsoft.com/office/powerpoint/2010/main" val="129759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2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50106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992188"/>
            <a:ext cx="8509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550" y="6550025"/>
            <a:ext cx="8010008" cy="19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000" b="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25293" y="6566960"/>
            <a:ext cx="547245" cy="15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100" smtClean="0">
                <a:solidFill>
                  <a:schemeClr val="tx1"/>
                </a:solidFill>
                <a:latin typeface="+mj-lt"/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‹#›</a:t>
            </a:fld>
            <a:r>
              <a:rPr lang="en-GB" dirty="0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itchFamily="34" charset="0"/>
          <a:ea typeface="ＭＳ Ｐゴシック" pitchFamily="16" charset="-128"/>
        </a:defRPr>
      </a:lvl9pPr>
    </p:titleStyle>
    <p:bodyStyle>
      <a:lvl1pPr marL="271463" indent="-271463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5877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5730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  <a:ea typeface="+mn-ea"/>
        </a:defRPr>
      </a:lvl3pPr>
      <a:lvl4pPr marL="1704975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52650" indent="-26828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098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670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242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81450" indent="-2682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7" Type="http://schemas.openxmlformats.org/officeDocument/2006/relationships/image" Target="../media/image74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7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80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High speed imaging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Professor </a:t>
            </a:r>
            <a:r>
              <a:rPr lang="en-GB" dirty="0" err="1" smtClean="0"/>
              <a:t>Fabrice</a:t>
            </a:r>
            <a:r>
              <a:rPr lang="en-GB" dirty="0" smtClean="0"/>
              <a:t> Pierron</a:t>
            </a:r>
          </a:p>
          <a:p>
            <a:r>
              <a:rPr lang="en-GB" sz="2800" dirty="0" smtClean="0"/>
              <a:t>University of Southampton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</a:t>
            </a:r>
            <a:r>
              <a:rPr lang="en-GB" dirty="0" smtClean="0"/>
              <a:t>camera (1/7)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Each </a:t>
            </a:r>
            <a:r>
              <a:rPr lang="en-GB" dirty="0"/>
              <a:t>sensor captures one image only</a:t>
            </a:r>
          </a:p>
          <a:p>
            <a:r>
              <a:rPr lang="en-GB" dirty="0"/>
              <a:t>Light spread to sensors through </a:t>
            </a:r>
            <a:r>
              <a:rPr lang="en-GB" dirty="0" smtClean="0"/>
              <a:t>prismatic beam splitter</a:t>
            </a:r>
            <a:endParaRPr lang="en-GB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78" y="2477323"/>
            <a:ext cx="5277310" cy="401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10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1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(2/7)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Different sensors:</a:t>
            </a:r>
          </a:p>
          <a:p>
            <a:pPr lvl="1"/>
            <a:r>
              <a:rPr lang="en-GB" dirty="0" smtClean="0"/>
              <a:t>Same issue as rotating mirror technology</a:t>
            </a:r>
          </a:p>
          <a:p>
            <a:pPr lvl="1"/>
            <a:r>
              <a:rPr lang="en-GB" dirty="0"/>
              <a:t>Example: DRS IMACON 200: 16 images at up to 200 </a:t>
            </a:r>
            <a:r>
              <a:rPr lang="en-GB" dirty="0" err="1"/>
              <a:t>Mfps</a:t>
            </a:r>
            <a:r>
              <a:rPr lang="en-GB" dirty="0"/>
              <a:t> </a:t>
            </a:r>
            <a:r>
              <a:rPr lang="en-GB" dirty="0" smtClean="0"/>
              <a:t>(!)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339215" y="4322491"/>
            <a:ext cx="2500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Image of static speckle pattern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14" descr="still_grey_images_re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still_grey_images_re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still_grey_images_rec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still_grey_images_rec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still_grey_images_rec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9" descr="still_grey_images_rec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still_grey_images_rec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3" descr="still_grey_images_rec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21" y="3030280"/>
            <a:ext cx="4064760" cy="341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11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(3/7)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Problem related to grain size </a:t>
            </a:r>
            <a:r>
              <a:rPr lang="en-GB" sz="3200" dirty="0" smtClean="0"/>
              <a:t>of phosphor </a:t>
            </a:r>
            <a:r>
              <a:rPr lang="en-GB" sz="3200" dirty="0"/>
              <a:t>screens (‘</a:t>
            </a:r>
            <a:r>
              <a:rPr lang="en-GB" sz="3200" dirty="0" smtClean="0"/>
              <a:t>leakage</a:t>
            </a:r>
            <a:r>
              <a:rPr lang="en-GB" dirty="0" smtClean="0"/>
              <a:t>’)</a:t>
            </a:r>
            <a:endParaRPr lang="en-GB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13" y="2201551"/>
            <a:ext cx="2634119" cy="216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67" y="2228521"/>
            <a:ext cx="2597168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4640" y="3987262"/>
            <a:ext cx="2500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Image of static speckle pattern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13" y="4402761"/>
            <a:ext cx="266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67" y="4402761"/>
            <a:ext cx="2634119" cy="21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4054" y="3051003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Sequence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054" y="5238728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Sequence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2880" y="1841807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sensor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6815" y="1841807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sensor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12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(4/7)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Correlated noise patterns</a:t>
            </a:r>
            <a:endParaRPr lang="en-GB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7" y="1551631"/>
            <a:ext cx="2634119" cy="216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27737" y="2237214"/>
            <a:ext cx="2500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latin typeface="+mj-lt"/>
              </a:rPr>
              <a:t>Image of static speckle pattern</a:t>
            </a:r>
            <a:endParaRPr lang="en-GB" sz="2400" b="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22" y="1585913"/>
            <a:ext cx="266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5210" y="3623820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sensor 1, seq.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7122" y="3623819"/>
            <a:ext cx="257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sensor 1, seq. 2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05836" y="2546033"/>
            <a:ext cx="477520" cy="21336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72" y="4181178"/>
            <a:ext cx="1282650" cy="23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77" y="4085484"/>
            <a:ext cx="1164318" cy="23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23" y="4203831"/>
            <a:ext cx="1266326" cy="228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2183" y="4916378"/>
            <a:ext cx="1356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Photron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GB" sz="2400" b="0" dirty="0" smtClean="0">
                <a:solidFill>
                  <a:schemeClr val="tx1"/>
                </a:solidFill>
                <a:latin typeface="+mj-lt"/>
              </a:rPr>
            </a:b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SA5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8917" y="4916378"/>
            <a:ext cx="12073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SIM16</a:t>
            </a:r>
            <a:br>
              <a:rPr lang="en-GB" sz="2400" b="0" dirty="0" smtClean="0">
                <a:solidFill>
                  <a:schemeClr val="tx1"/>
                </a:solidFill>
                <a:latin typeface="+mj-lt"/>
              </a:rPr>
            </a:b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(same</a:t>
            </a:r>
            <a:br>
              <a:rPr lang="en-GB" sz="2400" b="0" dirty="0" smtClean="0">
                <a:solidFill>
                  <a:schemeClr val="tx1"/>
                </a:solidFill>
                <a:latin typeface="+mj-lt"/>
              </a:rPr>
            </a:br>
            <a:r>
              <a:rPr lang="en-GB" sz="2400" b="0" dirty="0" err="1" smtClean="0">
                <a:solidFill>
                  <a:schemeClr val="tx1"/>
                </a:solidFill>
                <a:latin typeface="+mj-lt"/>
              </a:rPr>
              <a:t>techn</a:t>
            </a:r>
            <a:r>
              <a:rPr lang="en-GB" sz="2400" b="0" dirty="0" smtClean="0">
                <a:solidFill>
                  <a:schemeClr val="tx1"/>
                </a:solidFill>
                <a:latin typeface="+mj-lt"/>
              </a:rPr>
              <a:t>.)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45783" y="5035233"/>
            <a:ext cx="477520" cy="579120"/>
            <a:chOff x="545783" y="5035233"/>
            <a:chExt cx="477520" cy="57912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545783" y="5035233"/>
              <a:ext cx="477520" cy="21336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itchFamily="34" charset="0"/>
                <a:ea typeface="ＭＳ Ｐゴシック" pitchFamily="16" charset="-128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45783" y="5400993"/>
              <a:ext cx="477520" cy="21336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Sans" pitchFamily="34" charset="0"/>
                <a:ea typeface="ＭＳ Ｐゴシック" pitchFamily="16" charset="-128"/>
                <a:cs typeface="Arial" charset="0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13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 animBg="1"/>
      <p:bldP spid="10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(5/7)</a:t>
            </a:r>
            <a:endParaRPr lang="fr-FR" dirty="0"/>
          </a:p>
        </p:txBody>
      </p:sp>
      <p:sp>
        <p:nvSpPr>
          <p:cNvPr id="62054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Resolution (31 pixels subset)</a:t>
            </a:r>
          </a:p>
          <a:p>
            <a:pPr lvl="1"/>
            <a:r>
              <a:rPr lang="en-US"/>
              <a:t>Diffuse approximation smoothing</a:t>
            </a:r>
          </a:p>
        </p:txBody>
      </p:sp>
      <p:pic>
        <p:nvPicPr>
          <p:cNvPr id="6205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45" y="2254951"/>
            <a:ext cx="6156492" cy="402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05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83" y="2172414"/>
            <a:ext cx="5578617" cy="419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14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(6/7)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474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778250"/>
            <a:ext cx="2768600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650875" y="2552700"/>
            <a:ext cx="38496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47497" name="Rectangle 9"/>
          <p:cNvSpPr>
            <a:spLocks noChangeArrowheads="1"/>
          </p:cNvSpPr>
          <p:nvPr/>
        </p:nvSpPr>
        <p:spPr bwMode="auto">
          <a:xfrm>
            <a:off x="650875" y="2552700"/>
            <a:ext cx="269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47510" name="Picture 22" descr="P10403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3" r="19173" b="15962"/>
          <a:stretch>
            <a:fillRect/>
          </a:stretch>
        </p:blipFill>
        <p:spPr bwMode="auto">
          <a:xfrm>
            <a:off x="1116013" y="908050"/>
            <a:ext cx="5976937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7513" name="Group 25"/>
          <p:cNvGrpSpPr>
            <a:grpSpLocks/>
          </p:cNvGrpSpPr>
          <p:nvPr/>
        </p:nvGrpSpPr>
        <p:grpSpPr bwMode="auto">
          <a:xfrm>
            <a:off x="4787900" y="908050"/>
            <a:ext cx="2160588" cy="3025775"/>
            <a:chOff x="3016" y="572"/>
            <a:chExt cx="1361" cy="1906"/>
          </a:xfrm>
        </p:grpSpPr>
        <p:sp>
          <p:nvSpPr>
            <p:cNvPr id="447511" name="Oval 23"/>
            <p:cNvSpPr>
              <a:spLocks noChangeArrowheads="1"/>
            </p:cNvSpPr>
            <p:nvPr/>
          </p:nvSpPr>
          <p:spPr bwMode="auto">
            <a:xfrm>
              <a:off x="3878" y="572"/>
              <a:ext cx="499" cy="49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0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7512" name="Line 24"/>
            <p:cNvSpPr>
              <a:spLocks noChangeShapeType="1"/>
            </p:cNvSpPr>
            <p:nvPr/>
          </p:nvSpPr>
          <p:spPr bwMode="auto">
            <a:xfrm flipH="1">
              <a:off x="3016" y="1026"/>
              <a:ext cx="998" cy="14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84959" y="4902200"/>
            <a:ext cx="437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Pierron, Sutton, </a:t>
            </a:r>
            <a:r>
              <a:rPr lang="en-GB" sz="2400" dirty="0" err="1" smtClean="0"/>
              <a:t>Tiwari</a:t>
            </a:r>
            <a:endParaRPr lang="en-GB" sz="2400" dirty="0" smtClean="0"/>
          </a:p>
          <a:p>
            <a:r>
              <a:rPr lang="en-GB" sz="2400" dirty="0" smtClean="0"/>
              <a:t>Experimental Mechanics, 2011</a:t>
            </a:r>
            <a:endParaRPr lang="en-GB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15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Intensified gated camera </a:t>
            </a:r>
            <a:r>
              <a:rPr lang="en-GB" dirty="0" smtClean="0"/>
              <a:t>(7/7)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Displacement map: </a:t>
            </a:r>
            <a:r>
              <a:rPr lang="en-GB" dirty="0" err="1"/>
              <a:t>u</a:t>
            </a:r>
            <a:r>
              <a:rPr lang="en-GB" baseline="-25000" dirty="0" err="1"/>
              <a:t>y</a:t>
            </a:r>
            <a:r>
              <a:rPr lang="en-GB" dirty="0"/>
              <a:t> in </a:t>
            </a:r>
            <a:r>
              <a:rPr lang="en-GB" dirty="0" smtClean="0"/>
              <a:t>mm</a:t>
            </a:r>
            <a:endParaRPr lang="en-GB" dirty="0"/>
          </a:p>
        </p:txBody>
      </p:sp>
      <p:sp>
        <p:nvSpPr>
          <p:cNvPr id="443396" name="Text Box 4"/>
          <p:cNvSpPr txBox="1">
            <a:spLocks noChangeArrowheads="1"/>
          </p:cNvSpPr>
          <p:nvPr/>
        </p:nvSpPr>
        <p:spPr bwMode="auto">
          <a:xfrm>
            <a:off x="1908175" y="15494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/>
              <a:t>Raw</a:t>
            </a:r>
            <a:endParaRPr lang="fr-FR" dirty="0"/>
          </a:p>
        </p:txBody>
      </p:sp>
      <p:sp>
        <p:nvSpPr>
          <p:cNvPr id="443397" name="Text Box 5"/>
          <p:cNvSpPr txBox="1">
            <a:spLocks noChangeArrowheads="1"/>
          </p:cNvSpPr>
          <p:nvPr/>
        </p:nvSpPr>
        <p:spPr bwMode="auto">
          <a:xfrm>
            <a:off x="5867400" y="1549400"/>
            <a:ext cx="246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DA Smoothed (R=24)</a:t>
            </a:r>
          </a:p>
        </p:txBody>
      </p:sp>
      <p:grpSp>
        <p:nvGrpSpPr>
          <p:cNvPr id="443398" name="Group 6"/>
          <p:cNvGrpSpPr>
            <a:grpSpLocks/>
          </p:cNvGrpSpPr>
          <p:nvPr/>
        </p:nvGrpSpPr>
        <p:grpSpPr bwMode="auto">
          <a:xfrm>
            <a:off x="4429125" y="3357563"/>
            <a:ext cx="915988" cy="1446212"/>
            <a:chOff x="3378" y="1502"/>
            <a:chExt cx="1746" cy="2217"/>
          </a:xfrm>
        </p:grpSpPr>
        <p:sp>
          <p:nvSpPr>
            <p:cNvPr id="443399" name="Line 7"/>
            <p:cNvSpPr>
              <a:spLocks noChangeShapeType="1"/>
            </p:cNvSpPr>
            <p:nvPr/>
          </p:nvSpPr>
          <p:spPr bwMode="auto">
            <a:xfrm>
              <a:off x="3783" y="2265"/>
              <a:ext cx="7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3400" name="Text Box 8"/>
            <p:cNvSpPr txBox="1">
              <a:spLocks noChangeArrowheads="1"/>
            </p:cNvSpPr>
            <p:nvPr/>
          </p:nvSpPr>
          <p:spPr bwMode="auto">
            <a:xfrm>
              <a:off x="4531" y="2220"/>
              <a:ext cx="593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0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x</a:t>
              </a:r>
            </a:p>
          </p:txBody>
        </p:sp>
        <p:sp>
          <p:nvSpPr>
            <p:cNvPr id="443401" name="Line 9"/>
            <p:cNvSpPr>
              <a:spLocks noChangeShapeType="1"/>
            </p:cNvSpPr>
            <p:nvPr/>
          </p:nvSpPr>
          <p:spPr bwMode="auto">
            <a:xfrm flipH="1">
              <a:off x="3784" y="2283"/>
              <a:ext cx="0" cy="105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3402" name="Text Box 10"/>
            <p:cNvSpPr txBox="1">
              <a:spLocks noChangeArrowheads="1"/>
            </p:cNvSpPr>
            <p:nvPr/>
          </p:nvSpPr>
          <p:spPr bwMode="auto">
            <a:xfrm>
              <a:off x="3844" y="3157"/>
              <a:ext cx="593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0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/>
                <a:t>y</a:t>
              </a:r>
            </a:p>
          </p:txBody>
        </p:sp>
        <p:sp>
          <p:nvSpPr>
            <p:cNvPr id="443403" name="Rectangle 11"/>
            <p:cNvSpPr>
              <a:spLocks noChangeArrowheads="1"/>
            </p:cNvSpPr>
            <p:nvPr/>
          </p:nvSpPr>
          <p:spPr bwMode="auto">
            <a:xfrm>
              <a:off x="3784" y="1502"/>
              <a:ext cx="552" cy="149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99CCFF">
                          <a:gamma/>
                          <a:tint val="0"/>
                          <a:invGamma/>
                        </a:srgbClr>
                      </a:gs>
                      <a:gs pos="100000">
                        <a:srgbClr val="99CCFF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43404" name="Group 12"/>
            <p:cNvGrpSpPr>
              <a:grpSpLocks/>
            </p:cNvGrpSpPr>
            <p:nvPr/>
          </p:nvGrpSpPr>
          <p:grpSpPr bwMode="auto">
            <a:xfrm>
              <a:off x="3378" y="1907"/>
              <a:ext cx="401" cy="696"/>
              <a:chOff x="3378" y="1907"/>
              <a:chExt cx="401" cy="696"/>
            </a:xfrm>
          </p:grpSpPr>
          <p:sp>
            <p:nvSpPr>
              <p:cNvPr id="443405" name="Arc 13"/>
              <p:cNvSpPr>
                <a:spLocks/>
              </p:cNvSpPr>
              <p:nvPr/>
            </p:nvSpPr>
            <p:spPr bwMode="auto">
              <a:xfrm>
                <a:off x="3378" y="1907"/>
                <a:ext cx="397" cy="3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99CC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99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3406" name="Arc 14"/>
              <p:cNvSpPr>
                <a:spLocks/>
              </p:cNvSpPr>
              <p:nvPr/>
            </p:nvSpPr>
            <p:spPr bwMode="auto">
              <a:xfrm flipV="1">
                <a:off x="3382" y="2253"/>
                <a:ext cx="397" cy="3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99CCFF">
                            <a:gamma/>
                            <a:tint val="0"/>
                            <a:invGamma/>
                          </a:srgbClr>
                        </a:gs>
                        <a:gs pos="100000">
                          <a:srgbClr val="99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443442" name="Picture 50" descr="v_raw_recadre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3" name="Picture 51" descr="Uy_24 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4" name="Picture 52" descr="v_raw_recadre 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5" name="Picture 53" descr="Uy_24 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6" name="Picture 54" descr="v_raw_recadre 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7" name="Picture 55" descr="Uy_24 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48" name="Picture 56" descr="v_raw_recadre 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0" name="Picture 58" descr="Uy_24 0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1" name="Picture 59" descr="v_raw_recadre 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2" name="Picture 60" descr="Uy_24 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3" name="Picture 61" descr="v_raw_recadre 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4" name="Picture 62" descr="Uy_24 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5" name="Picture 63" descr="v_raw_recadre 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6" name="Picture 64" descr="Uy_24 0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7" name="Picture 65" descr="v_raw_recadre 0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8" name="Picture 66" descr="Uy_24 0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59" name="Picture 67" descr="v_raw_recadre 0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0" name="Picture 68" descr="Uy_24 0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1" name="Picture 69" descr="v_raw_recad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2" name="Picture 70" descr="Uy_24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3" name="Picture 71" descr="v_raw_recadre 1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4" name="Picture 72" descr="Uy_24 1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5" name="Picture 73" descr="v_raw_recadre 1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6" name="Picture 74" descr="Uy_24 1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7" name="Picture 75" descr="v_raw_recadre 13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8" name="Picture 76" descr="Uy_24 1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69" name="Picture 77" descr="v_raw_recadre 1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70" name="Picture 78" descr="Uy_24 1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71" name="Picture 79" descr="v_raw_recadre 1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72" name="Picture 80" descr="Uy_24 1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75" name="Picture 83" descr="v_raw_recadre 16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3468688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476" name="Picture 84" descr="Uy_24 16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060575"/>
            <a:ext cx="3448050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16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In-Situ Image Storage cameras (</a:t>
            </a:r>
            <a:r>
              <a:rPr lang="en-GB" dirty="0" smtClean="0"/>
              <a:t>1/6)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In-Situ Image Storage (ISIS) or (IS-CCD) cameras</a:t>
            </a:r>
          </a:p>
          <a:p>
            <a:pPr lvl="1"/>
            <a:r>
              <a:rPr lang="en-GB" dirty="0" smtClean="0"/>
              <a:t>Dedicated chip with on-board solid state memory</a:t>
            </a:r>
          </a:p>
          <a:p>
            <a:pPr lvl="1"/>
            <a:r>
              <a:rPr lang="en-GB" dirty="0" smtClean="0"/>
              <a:t>Example: Shimadzu HPV2</a:t>
            </a:r>
          </a:p>
          <a:p>
            <a:pPr lvl="2"/>
            <a:r>
              <a:rPr lang="en-GB" dirty="0" smtClean="0"/>
              <a:t>102 images at 2 </a:t>
            </a:r>
            <a:r>
              <a:rPr lang="en-GB" dirty="0" err="1" smtClean="0"/>
              <a:t>Mfps</a:t>
            </a:r>
            <a:r>
              <a:rPr lang="en-GB" dirty="0" smtClean="0"/>
              <a:t> </a:t>
            </a:r>
          </a:p>
          <a:p>
            <a:pPr lvl="2"/>
            <a:r>
              <a:rPr lang="en-GB" dirty="0" smtClean="0"/>
              <a:t>312 by 260 pixels</a:t>
            </a:r>
          </a:p>
          <a:p>
            <a:pPr lvl="2"/>
            <a:r>
              <a:rPr lang="en-GB" dirty="0" smtClean="0"/>
              <a:t>Very large pixel, </a:t>
            </a:r>
            <a:br>
              <a:rPr lang="en-GB" dirty="0" smtClean="0"/>
            </a:br>
            <a:r>
              <a:rPr lang="en-GB" dirty="0" smtClean="0"/>
              <a:t>small </a:t>
            </a:r>
            <a:r>
              <a:rPr lang="en-GB" dirty="0" err="1" smtClean="0"/>
              <a:t>photogate</a:t>
            </a:r>
            <a:endParaRPr lang="en-GB" dirty="0" smtClean="0"/>
          </a:p>
          <a:p>
            <a:pPr lvl="2"/>
            <a:r>
              <a:rPr lang="en-GB" dirty="0" smtClean="0"/>
              <a:t>Very low fill factor</a:t>
            </a:r>
            <a:br>
              <a:rPr lang="en-GB" dirty="0" smtClean="0"/>
            </a:br>
            <a:r>
              <a:rPr lang="en-GB" dirty="0" smtClean="0"/>
              <a:t>14% in x, 76% in y</a:t>
            </a:r>
          </a:p>
          <a:p>
            <a:pPr lvl="1"/>
            <a:endParaRPr lang="en-GB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20" y="2506345"/>
            <a:ext cx="2683140" cy="3874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17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Image Storage cameras </a:t>
            </a:r>
            <a:r>
              <a:rPr lang="en-GB" dirty="0" smtClean="0"/>
              <a:t>(</a:t>
            </a:r>
            <a:r>
              <a:rPr lang="en-GB" dirty="0" smtClean="0"/>
              <a:t>2/6)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low fill factor</a:t>
            </a:r>
          </a:p>
          <a:p>
            <a:pPr lvl="1"/>
            <a:r>
              <a:rPr lang="en-GB" dirty="0" smtClean="0"/>
              <a:t>Critical image distortion (very bad for strain measurements</a:t>
            </a:r>
          </a:p>
        </p:txBody>
      </p:sp>
      <p:pic>
        <p:nvPicPr>
          <p:cNvPr id="7" name="Picture 22" descr="grille_long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4" y="3026096"/>
            <a:ext cx="3317875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92" y="2978471"/>
            <a:ext cx="3079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724393" y="3675383"/>
            <a:ext cx="2743201" cy="1465262"/>
          </a:xfrm>
          <a:prstGeom prst="rect">
            <a:avLst/>
          </a:prstGeom>
          <a:pattFill prst="smGrid">
            <a:fgClr>
              <a:schemeClr val="accent1"/>
            </a:fgClr>
            <a:bgClr>
              <a:schemeClr val="bg1"/>
            </a:bgClr>
          </a:patt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0800000">
            <a:off x="7538713" y="4107501"/>
            <a:ext cx="934720" cy="59944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  <a:ea typeface="ＭＳ Ｐゴシック" pitchFamily="16" charset="-128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18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Image Storage cameras </a:t>
            </a:r>
            <a:r>
              <a:rPr lang="en-GB" dirty="0" smtClean="0"/>
              <a:t>(</a:t>
            </a:r>
            <a:r>
              <a:rPr lang="en-GB" dirty="0" smtClean="0"/>
              <a:t>3/6)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Effect of low fill factor</a:t>
            </a:r>
          </a:p>
          <a:p>
            <a:pPr lvl="1"/>
            <a:r>
              <a:rPr lang="en-GB" dirty="0" smtClean="0"/>
              <a:t>Possible solutions: defocus image</a:t>
            </a:r>
          </a:p>
          <a:p>
            <a:pPr lvl="2"/>
            <a:endParaRPr lang="en-GB" dirty="0" smtClean="0"/>
          </a:p>
        </p:txBody>
      </p:sp>
      <p:pic>
        <p:nvPicPr>
          <p:cNvPr id="57346" name="Picture 2" descr="C:\Users\fp1m09\VFM\Dynamique_rapide\Spall_Forquin\Cylindrique\03_05_2011\F1dry_2us_gain1-5.Dat\F1dry_2us_gain1-5.Tif\Tif0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" y="2332988"/>
            <a:ext cx="4665980" cy="38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p1m09\VFM\Dynamique_rapide\Spall_Forquin\Cylindrique\03_05_2011\F1dry_2us_gain1-5.Dat\F1dry_2us_gain1-5.Tif\Tif00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2" t="24660" r="9363" b="40326"/>
          <a:stretch/>
        </p:blipFill>
        <p:spPr bwMode="auto">
          <a:xfrm>
            <a:off x="346075" y="2091437"/>
            <a:ext cx="4273550" cy="43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71" y="2454221"/>
            <a:ext cx="3929416" cy="364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19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2857" b="12931"/>
          <a:stretch/>
        </p:blipFill>
        <p:spPr>
          <a:xfrm>
            <a:off x="174171" y="1020493"/>
            <a:ext cx="8499566" cy="5589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vs Ultra-high speed imaging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17134" y="765903"/>
            <a:ext cx="8583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10000"/>
                  </a:schemeClr>
                </a:solidFill>
              </a:rPr>
              <a:t>Reu, P. L., &amp; Miller, T. J. (2008). </a:t>
            </a:r>
            <a:r>
              <a:rPr lang="en-GB" sz="1400" dirty="0" smtClean="0">
                <a:solidFill>
                  <a:schemeClr val="bg1">
                    <a:lumMod val="10000"/>
                  </a:schemeClr>
                </a:solidFill>
              </a:rPr>
              <a:t>Journal </a:t>
            </a:r>
            <a:r>
              <a:rPr lang="en-GB" sz="1400" dirty="0">
                <a:solidFill>
                  <a:schemeClr val="bg1">
                    <a:lumMod val="10000"/>
                  </a:schemeClr>
                </a:solidFill>
              </a:rPr>
              <a:t>of Strain Analysis for Engineering Design, 43(8), 673-688. 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 rot="3306687">
            <a:off x="1417710" y="674631"/>
            <a:ext cx="1707128" cy="3501058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2947193" y="3695778"/>
            <a:ext cx="5387975" cy="2311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Oval 30"/>
          <p:cNvSpPr>
            <a:spLocks noChangeArrowheads="1"/>
          </p:cNvSpPr>
          <p:nvPr/>
        </p:nvSpPr>
        <p:spPr bwMode="auto">
          <a:xfrm>
            <a:off x="1698941" y="5504434"/>
            <a:ext cx="826543" cy="506412"/>
          </a:xfrm>
          <a:prstGeom prst="ellips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5916413" y="5478308"/>
            <a:ext cx="1172363" cy="5064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Image Storage cameras </a:t>
            </a:r>
            <a:r>
              <a:rPr lang="en-GB" dirty="0" smtClean="0"/>
              <a:t>(4/6)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Specialized Imaging Ltd </a:t>
            </a:r>
            <a:r>
              <a:rPr lang="en-GB" dirty="0" err="1" smtClean="0"/>
              <a:t>Kirana</a:t>
            </a:r>
            <a:endParaRPr lang="en-GB" dirty="0" smtClean="0"/>
          </a:p>
          <a:p>
            <a:pPr lvl="1"/>
            <a:r>
              <a:rPr lang="en-GB" dirty="0" smtClean="0"/>
              <a:t>‘CCD in CMOS’</a:t>
            </a:r>
            <a:r>
              <a:rPr lang="en-GB" baseline="30000" dirty="0"/>
              <a:t>*</a:t>
            </a:r>
            <a:r>
              <a:rPr lang="en-GB" dirty="0" smtClean="0"/>
              <a:t> sensor (on-board electron storage)</a:t>
            </a:r>
          </a:p>
          <a:p>
            <a:pPr lvl="1"/>
            <a:r>
              <a:rPr lang="en-GB" dirty="0" smtClean="0"/>
              <a:t>924 x 768 pixels</a:t>
            </a:r>
          </a:p>
          <a:p>
            <a:pPr lvl="1"/>
            <a:r>
              <a:rPr lang="en-GB" dirty="0"/>
              <a:t>Pixel size: 30x30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m</a:t>
            </a:r>
          </a:p>
          <a:p>
            <a:pPr lvl="1"/>
            <a:r>
              <a:rPr lang="en-GB" dirty="0"/>
              <a:t>Fill factor: 40%</a:t>
            </a:r>
          </a:p>
          <a:p>
            <a:pPr lvl="1"/>
            <a:r>
              <a:rPr lang="en-GB" dirty="0" smtClean="0"/>
              <a:t>180 images in a film</a:t>
            </a:r>
          </a:p>
          <a:p>
            <a:pPr lvl="1"/>
            <a:r>
              <a:rPr lang="en-GB" dirty="0" smtClean="0"/>
              <a:t>5 </a:t>
            </a:r>
            <a:r>
              <a:rPr lang="en-GB" dirty="0" err="1" smtClean="0"/>
              <a:t>Mfps</a:t>
            </a: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626" y="2645725"/>
            <a:ext cx="3414299" cy="2129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868" y="5649972"/>
            <a:ext cx="8805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GB" sz="1600" dirty="0" smtClean="0">
                <a:latin typeface="Segoe UI" panose="020B0502040204020203" pitchFamily="34" charset="0"/>
              </a:rPr>
              <a:t>* Crooks</a:t>
            </a:r>
            <a:r>
              <a:rPr lang="en-GB" sz="1600" dirty="0">
                <a:latin typeface="Segoe UI" panose="020B0502040204020203" pitchFamily="34" charset="0"/>
              </a:rPr>
              <a:t>, J., Marsh, B., </a:t>
            </a:r>
            <a:r>
              <a:rPr lang="en-GB" sz="1600" dirty="0" err="1">
                <a:latin typeface="Segoe UI" panose="020B0502040204020203" pitchFamily="34" charset="0"/>
              </a:rPr>
              <a:t>Turchetta</a:t>
            </a:r>
            <a:r>
              <a:rPr lang="en-GB" sz="1600" dirty="0">
                <a:latin typeface="Segoe UI" panose="020B0502040204020203" pitchFamily="34" charset="0"/>
              </a:rPr>
              <a:t>, R., Taylor, K., Chan, W., </a:t>
            </a:r>
            <a:r>
              <a:rPr lang="en-GB" sz="1600" dirty="0" err="1">
                <a:latin typeface="Segoe UI" panose="020B0502040204020203" pitchFamily="34" charset="0"/>
              </a:rPr>
              <a:t>Lahav</a:t>
            </a:r>
            <a:r>
              <a:rPr lang="en-GB" sz="1600" dirty="0">
                <a:latin typeface="Segoe UI" panose="020B0502040204020203" pitchFamily="34" charset="0"/>
              </a:rPr>
              <a:t>, A., &amp; </a:t>
            </a:r>
            <a:r>
              <a:rPr lang="en-GB" sz="1600" dirty="0" err="1">
                <a:latin typeface="Segoe UI" panose="020B0502040204020203" pitchFamily="34" charset="0"/>
              </a:rPr>
              <a:t>Fenigstein</a:t>
            </a:r>
            <a:r>
              <a:rPr lang="en-GB" sz="1600" dirty="0">
                <a:latin typeface="Segoe UI" panose="020B0502040204020203" pitchFamily="34" charset="0"/>
              </a:rPr>
              <a:t>, A. (2013). </a:t>
            </a:r>
            <a:r>
              <a:rPr lang="en-GB" sz="1600" i="1" dirty="0" err="1">
                <a:latin typeface="Segoe UI" panose="020B0502040204020203" pitchFamily="34" charset="0"/>
              </a:rPr>
              <a:t>Kirana</a:t>
            </a:r>
            <a:r>
              <a:rPr lang="en-GB" sz="1600" i="1" dirty="0">
                <a:latin typeface="Segoe UI" panose="020B0502040204020203" pitchFamily="34" charset="0"/>
              </a:rPr>
              <a:t>: A solid-state megapixel </a:t>
            </a:r>
            <a:r>
              <a:rPr lang="en-GB" sz="1600" i="1" dirty="0" err="1">
                <a:latin typeface="Segoe UI" panose="020B0502040204020203" pitchFamily="34" charset="0"/>
              </a:rPr>
              <a:t>uCMOS</a:t>
            </a:r>
            <a:r>
              <a:rPr lang="en-GB" sz="1600" i="1" dirty="0">
                <a:latin typeface="Segoe UI" panose="020B0502040204020203" pitchFamily="34" charset="0"/>
              </a:rPr>
              <a:t> image sensor for ultrahigh speed imaging. Paper presented at the Proceedings of SPIE - The International Society for Optical Engineering.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20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Image Storage cameras </a:t>
            </a:r>
            <a:r>
              <a:rPr lang="en-GB" dirty="0" smtClean="0"/>
              <a:t>(5/6)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Shimadzu HPV-X</a:t>
            </a:r>
          </a:p>
          <a:p>
            <a:pPr lvl="1"/>
            <a:r>
              <a:rPr lang="en-GB" dirty="0" smtClean="0"/>
              <a:t>FTCMOS</a:t>
            </a:r>
            <a:r>
              <a:rPr lang="en-GB" baseline="30000" dirty="0" smtClean="0"/>
              <a:t>*</a:t>
            </a:r>
            <a:r>
              <a:rPr lang="en-GB" dirty="0" smtClean="0"/>
              <a:t> sensor (on-board electron storage)</a:t>
            </a:r>
          </a:p>
          <a:p>
            <a:pPr lvl="1"/>
            <a:r>
              <a:rPr lang="en-GB" dirty="0" smtClean="0"/>
              <a:t>400 x 250 pixels</a:t>
            </a:r>
          </a:p>
          <a:p>
            <a:pPr lvl="1"/>
            <a:r>
              <a:rPr lang="en-GB" dirty="0"/>
              <a:t>Pixel size: </a:t>
            </a:r>
            <a:r>
              <a:rPr lang="en-GB" dirty="0" smtClean="0"/>
              <a:t>32x32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</a:t>
            </a:r>
            <a:endParaRPr lang="en-GB" dirty="0"/>
          </a:p>
          <a:p>
            <a:pPr lvl="1"/>
            <a:r>
              <a:rPr lang="en-GB" dirty="0"/>
              <a:t>Fill factor: </a:t>
            </a:r>
            <a:r>
              <a:rPr lang="en-GB" dirty="0" smtClean="0"/>
              <a:t>40%</a:t>
            </a:r>
          </a:p>
          <a:p>
            <a:pPr lvl="1"/>
            <a:r>
              <a:rPr lang="en-GB" dirty="0" smtClean="0"/>
              <a:t>120 images in a film</a:t>
            </a:r>
          </a:p>
          <a:p>
            <a:pPr lvl="1"/>
            <a:r>
              <a:rPr lang="en-GB" dirty="0" smtClean="0"/>
              <a:t>5 Mfps</a:t>
            </a:r>
            <a:r>
              <a:rPr lang="en-GB" dirty="0"/>
              <a:t> </a:t>
            </a:r>
            <a:r>
              <a:rPr lang="en-GB" dirty="0" smtClean="0"/>
              <a:t>(10 Mfps at ½ </a:t>
            </a:r>
            <a:r>
              <a:rPr lang="en-GB" dirty="0" smtClean="0"/>
              <a:t>image)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09034" y="5641241"/>
            <a:ext cx="8805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n-GB" sz="1600" dirty="0">
                <a:latin typeface="Segoe UI" panose="020B0502040204020203" pitchFamily="34" charset="0"/>
              </a:rPr>
              <a:t>* Tochigi, Y., </a:t>
            </a:r>
            <a:r>
              <a:rPr lang="en-GB" sz="1600" dirty="0" err="1">
                <a:latin typeface="Segoe UI" panose="020B0502040204020203" pitchFamily="34" charset="0"/>
              </a:rPr>
              <a:t>Hanzawa</a:t>
            </a:r>
            <a:r>
              <a:rPr lang="en-GB" sz="1600" dirty="0">
                <a:latin typeface="Segoe UI" panose="020B0502040204020203" pitchFamily="34" charset="0"/>
              </a:rPr>
              <a:t>, K., Kato, Y., Kuroda, R., Mutoh, H., Hirose, R., . . . </a:t>
            </a:r>
            <a:r>
              <a:rPr lang="en-GB" sz="1600" dirty="0" err="1">
                <a:latin typeface="Segoe UI" panose="020B0502040204020203" pitchFamily="34" charset="0"/>
              </a:rPr>
              <a:t>Sugawa</a:t>
            </a:r>
            <a:r>
              <a:rPr lang="en-GB" sz="1600" dirty="0">
                <a:latin typeface="Segoe UI" panose="020B0502040204020203" pitchFamily="34" charset="0"/>
              </a:rPr>
              <a:t>, S. (2013). A global-shutter CMOS image sensor with readout speed of 1-tpixel/s burst and 780-mpixel/s continuous. IEEE Journal of Solid-State Circuits, 48(1), 329-338.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877" y="2030203"/>
            <a:ext cx="2828038" cy="207441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21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7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In-Situ Image Storage cameras </a:t>
            </a:r>
            <a:r>
              <a:rPr lang="en-GB" dirty="0" smtClean="0"/>
              <a:t>(6/6)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Raw images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pic>
        <p:nvPicPr>
          <p:cNvPr id="6" name="Zoomed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7843" y="1664494"/>
            <a:ext cx="4027382" cy="4038600"/>
          </a:xfrm>
          <a:prstGeom prst="rect">
            <a:avLst/>
          </a:prstGeom>
        </p:spPr>
      </p:pic>
      <p:pic>
        <p:nvPicPr>
          <p:cNvPr id="7" name="Zoom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54" y="1664494"/>
            <a:ext cx="4061037" cy="403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246" y="5893535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+mj-lt"/>
              </a:rPr>
              <a:t>HPV-X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99202" y="5893535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latin typeface="+mj-lt"/>
              </a:rPr>
              <a:t>Kirana</a:t>
            </a:r>
            <a:endParaRPr lang="en-GB" sz="2400" dirty="0" smtClean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22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 (1/4)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Material: Tungsten Carbide </a:t>
            </a:r>
          </a:p>
          <a:p>
            <a:pPr lvl="1"/>
            <a:r>
              <a:rPr lang="en-GB" sz="2400" dirty="0"/>
              <a:t>13% Cobalt Binder, Fine Grain </a:t>
            </a:r>
          </a:p>
          <a:p>
            <a:r>
              <a:rPr lang="en-GB" sz="2400" dirty="0"/>
              <a:t>Full-Field Measurement: Grid, 0.7mm, 5px/period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grpSp>
        <p:nvGrpSpPr>
          <p:cNvPr id="67" name="Group 66"/>
          <p:cNvGrpSpPr/>
          <p:nvPr/>
        </p:nvGrpSpPr>
        <p:grpSpPr>
          <a:xfrm>
            <a:off x="0" y="2572222"/>
            <a:ext cx="5328833" cy="3499599"/>
            <a:chOff x="-10739" y="1991066"/>
            <a:chExt cx="7105110" cy="4666132"/>
          </a:xfrm>
        </p:grpSpPr>
        <p:sp>
          <p:nvSpPr>
            <p:cNvPr id="40" name="TextBox 39"/>
            <p:cNvSpPr txBox="1"/>
            <p:nvPr/>
          </p:nvSpPr>
          <p:spPr>
            <a:xfrm>
              <a:off x="3639531" y="5698894"/>
              <a:ext cx="267499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+mj-lt"/>
                </a:rPr>
                <a:t>Waveguide</a:t>
              </a:r>
            </a:p>
            <a:p>
              <a:pPr algn="ctr"/>
              <a:r>
                <a:rPr lang="en-GB" sz="2000" dirty="0">
                  <a:latin typeface="+mj-lt"/>
                </a:rPr>
                <a:t>HS Steel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V="1">
              <a:off x="1395413" y="3649362"/>
              <a:ext cx="2105668" cy="8238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0" t="28334" r="5714" b="16007"/>
            <a:stretch/>
          </p:blipFill>
          <p:spPr>
            <a:xfrm>
              <a:off x="842652" y="2979635"/>
              <a:ext cx="4924697" cy="249500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99857" y="5713350"/>
              <a:ext cx="199595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+mj-lt"/>
                </a:rPr>
                <a:t>Specimen</a:t>
              </a:r>
            </a:p>
            <a:p>
              <a:pPr algn="ctr"/>
              <a:r>
                <a:rPr lang="en-GB" sz="2000" dirty="0">
                  <a:latin typeface="+mj-lt"/>
                </a:rPr>
                <a:t>WC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56591" y="1991066"/>
              <a:ext cx="203778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Contact Trigger</a:t>
              </a:r>
            </a:p>
          </p:txBody>
        </p:sp>
        <p:cxnSp>
          <p:nvCxnSpPr>
            <p:cNvPr id="53" name="Straight Arrow Connector 52"/>
            <p:cNvCxnSpPr>
              <a:stCxn id="39" idx="0"/>
            </p:cNvCxnSpPr>
            <p:nvPr/>
          </p:nvCxnSpPr>
          <p:spPr bwMode="auto">
            <a:xfrm flipH="1" flipV="1">
              <a:off x="2229394" y="4867903"/>
              <a:ext cx="15556" cy="882638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>
              <a:stCxn id="40" idx="0"/>
            </p:cNvCxnSpPr>
            <p:nvPr/>
          </p:nvCxnSpPr>
          <p:spPr bwMode="auto">
            <a:xfrm flipH="1" flipV="1">
              <a:off x="4252977" y="4452399"/>
              <a:ext cx="274772" cy="1246494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stCxn id="46" idx="2"/>
            </p:cNvCxnSpPr>
            <p:nvPr/>
          </p:nvCxnSpPr>
          <p:spPr bwMode="auto">
            <a:xfrm flipH="1">
              <a:off x="5461686" y="2934914"/>
              <a:ext cx="613796" cy="837467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Box 70"/>
            <p:cNvSpPr txBox="1"/>
            <p:nvPr/>
          </p:nvSpPr>
          <p:spPr>
            <a:xfrm>
              <a:off x="1550482" y="3170057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60mm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-10739" y="4671236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30mm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919698" y="3629146"/>
              <a:ext cx="108972" cy="148783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974184" y="3811718"/>
              <a:ext cx="54486" cy="954925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239188" y="3151718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5mm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V="1">
              <a:off x="1052957" y="3641125"/>
              <a:ext cx="2159800" cy="25336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" name="Group 67"/>
          <p:cNvGrpSpPr/>
          <p:nvPr/>
        </p:nvGrpSpPr>
        <p:grpSpPr>
          <a:xfrm>
            <a:off x="3403866" y="3341597"/>
            <a:ext cx="5713422" cy="3036018"/>
            <a:chOff x="4527749" y="3016898"/>
            <a:chExt cx="7617895" cy="40480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" t="25834" r="6942" b="17285"/>
            <a:stretch/>
          </p:blipFill>
          <p:spPr>
            <a:xfrm>
              <a:off x="6567246" y="3016898"/>
              <a:ext cx="5094514" cy="2429692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8933354" y="5710704"/>
              <a:ext cx="243966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Projectile</a:t>
              </a:r>
            </a:p>
            <a:p>
              <a:r>
                <a:rPr lang="en-GB" sz="2000" dirty="0">
                  <a:latin typeface="+mj-lt"/>
                </a:rPr>
                <a:t>HS Steel 15CDV65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80317" y="5617143"/>
              <a:ext cx="1649481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latin typeface="+mj-lt"/>
                </a:rPr>
                <a:t>Oilon</a:t>
              </a:r>
              <a:r>
                <a:rPr lang="en-GB" sz="2000" dirty="0">
                  <a:latin typeface="+mj-lt"/>
                </a:rPr>
                <a:t> Sabot</a:t>
              </a:r>
            </a:p>
          </p:txBody>
        </p:sp>
        <p:cxnSp>
          <p:nvCxnSpPr>
            <p:cNvPr id="49" name="Straight Arrow Connector 48"/>
            <p:cNvCxnSpPr>
              <a:stCxn id="41" idx="0"/>
            </p:cNvCxnSpPr>
            <p:nvPr/>
          </p:nvCxnSpPr>
          <p:spPr bwMode="auto">
            <a:xfrm flipV="1">
              <a:off x="10555748" y="5095861"/>
              <a:ext cx="138247" cy="603032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>
              <a:stCxn id="42" idx="0"/>
            </p:cNvCxnSpPr>
            <p:nvPr/>
          </p:nvCxnSpPr>
          <p:spPr bwMode="auto">
            <a:xfrm flipV="1">
              <a:off x="8656269" y="5115532"/>
              <a:ext cx="492896" cy="772555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10223361" y="4547286"/>
              <a:ext cx="1247909" cy="123948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6614022" y="3772381"/>
              <a:ext cx="560861" cy="1343151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72"/>
            <p:cNvSpPr txBox="1"/>
            <p:nvPr/>
          </p:nvSpPr>
          <p:spPr>
            <a:xfrm>
              <a:off x="6816981" y="3190485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45mm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237955" y="3755699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45mm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V="1">
              <a:off x="6627954" y="3361038"/>
              <a:ext cx="1420414" cy="321899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6075482" y="4590560"/>
              <a:ext cx="1374816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+mj-lt"/>
                </a:rPr>
                <a:t>60mm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>
              <a:off x="11471270" y="4725419"/>
              <a:ext cx="30162" cy="273284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46"/>
            <p:cNvSpPr txBox="1"/>
            <p:nvPr/>
          </p:nvSpPr>
          <p:spPr>
            <a:xfrm>
              <a:off x="10686980" y="5667314"/>
              <a:ext cx="1458664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latin typeface="+mj-lt"/>
                </a:rPr>
                <a:t>10 mm</a:t>
              </a:r>
              <a:endParaRPr lang="en-GB" sz="2000" dirty="0">
                <a:latin typeface="+mj-lt"/>
              </a:endParaRPr>
            </a:p>
          </p:txBody>
        </p:sp>
        <p:cxnSp>
          <p:nvCxnSpPr>
            <p:cNvPr id="56" name="Straight Arrow Connector 55"/>
            <p:cNvCxnSpPr>
              <a:stCxn id="47" idx="0"/>
            </p:cNvCxnSpPr>
            <p:nvPr/>
          </p:nvCxnSpPr>
          <p:spPr bwMode="auto">
            <a:xfrm flipH="1" flipV="1">
              <a:off x="11513074" y="5011406"/>
              <a:ext cx="125402" cy="655908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40" idx="0"/>
            </p:cNvCxnSpPr>
            <p:nvPr/>
          </p:nvCxnSpPr>
          <p:spPr bwMode="auto">
            <a:xfrm flipV="1">
              <a:off x="4527749" y="5115533"/>
              <a:ext cx="2776818" cy="583360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23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3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</a:t>
            </a:r>
            <a:r>
              <a:rPr lang="en-GB" dirty="0" smtClean="0"/>
              <a:t>(2/4)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8" y="2469035"/>
            <a:ext cx="2700614" cy="3614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547" y="1518739"/>
            <a:ext cx="464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Gas Gun Impact Rig</a:t>
            </a:r>
          </a:p>
          <a:p>
            <a:r>
              <a:rPr lang="en-GB" sz="2400" dirty="0">
                <a:latin typeface="+mj-lt"/>
              </a:rPr>
              <a:t>Projectile Speed: 40-45ms</a:t>
            </a:r>
            <a:r>
              <a:rPr lang="en-GB" sz="2400" baseline="30000" dirty="0">
                <a:latin typeface="+mj-lt"/>
              </a:rPr>
              <a:t>-1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377323" y="1264985"/>
            <a:ext cx="6658595" cy="5154579"/>
            <a:chOff x="3158112" y="-89767"/>
            <a:chExt cx="8878123" cy="68727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98" r="-652"/>
            <a:stretch/>
          </p:blipFill>
          <p:spPr>
            <a:xfrm>
              <a:off x="6804536" y="1458387"/>
              <a:ext cx="4978370" cy="455057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24516" y="2924716"/>
              <a:ext cx="2215262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+mj-lt"/>
                </a:rPr>
                <a:t>Shimadzu HPV-X 400x250px 5Mfps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81309" y="632738"/>
              <a:ext cx="225095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Specimen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63274" y="-89767"/>
              <a:ext cx="249171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Waveguide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27199" y="6167452"/>
              <a:ext cx="218945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Flash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884373" y="58294"/>
              <a:ext cx="21518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Contact Trigger</a:t>
              </a:r>
            </a:p>
          </p:txBody>
        </p:sp>
        <p:cxnSp>
          <p:nvCxnSpPr>
            <p:cNvPr id="20" name="Straight Arrow Connector 19"/>
            <p:cNvCxnSpPr>
              <a:stCxn id="11" idx="1"/>
            </p:cNvCxnSpPr>
            <p:nvPr/>
          </p:nvCxnSpPr>
          <p:spPr bwMode="auto">
            <a:xfrm flipH="1" flipV="1">
              <a:off x="3158112" y="2132882"/>
              <a:ext cx="1266404" cy="1299666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>
              <a:stCxn id="11" idx="3"/>
            </p:cNvCxnSpPr>
            <p:nvPr/>
          </p:nvCxnSpPr>
          <p:spPr bwMode="auto">
            <a:xfrm>
              <a:off x="6639779" y="3432548"/>
              <a:ext cx="530159" cy="1039373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Arrow Connector 25"/>
            <p:cNvCxnSpPr>
              <a:stCxn id="15" idx="2"/>
            </p:cNvCxnSpPr>
            <p:nvPr/>
          </p:nvCxnSpPr>
          <p:spPr bwMode="auto">
            <a:xfrm flipH="1">
              <a:off x="9905041" y="1219767"/>
              <a:ext cx="633766" cy="659824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>
              <a:stCxn id="14" idx="0"/>
            </p:cNvCxnSpPr>
            <p:nvPr/>
          </p:nvCxnSpPr>
          <p:spPr bwMode="auto">
            <a:xfrm flipH="1" flipV="1">
              <a:off x="10206681" y="5428736"/>
              <a:ext cx="192416" cy="801371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8661932" y="579262"/>
              <a:ext cx="884403" cy="1300328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35"/>
            <p:cNvCxnSpPr>
              <a:stCxn id="12" idx="2"/>
            </p:cNvCxnSpPr>
            <p:nvPr/>
          </p:nvCxnSpPr>
          <p:spPr bwMode="auto">
            <a:xfrm>
              <a:off x="7717377" y="1265934"/>
              <a:ext cx="1397314" cy="685314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TextBox 41"/>
            <p:cNvSpPr txBox="1"/>
            <p:nvPr/>
          </p:nvSpPr>
          <p:spPr>
            <a:xfrm>
              <a:off x="10081640" y="3112873"/>
              <a:ext cx="18660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FFFFFF"/>
                  </a:solidFill>
                  <a:latin typeface="+mj-lt"/>
                </a:rPr>
                <a:t>Barrel</a:t>
              </a:r>
            </a:p>
            <a:p>
              <a:pPr algn="ctr"/>
              <a:r>
                <a:rPr lang="en-GB" sz="2400" dirty="0">
                  <a:solidFill>
                    <a:srgbClr val="FFFFFF"/>
                  </a:solidFill>
                  <a:latin typeface="+mj-lt"/>
                </a:rPr>
                <a:t>Exit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H="1" flipV="1">
              <a:off x="10886020" y="2225964"/>
              <a:ext cx="373107" cy="785091"/>
            </a:xfrm>
            <a:prstGeom prst="straightConnector1">
              <a:avLst/>
            </a:prstGeom>
            <a:gradFill rotWithShape="0">
              <a:gsLst>
                <a:gs pos="0">
                  <a:srgbClr val="99CCFF">
                    <a:gamma/>
                    <a:tint val="0"/>
                    <a:invGamma/>
                  </a:srgbClr>
                </a:gs>
                <a:gs pos="100000">
                  <a:srgbClr val="99CCFF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24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4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</a:t>
            </a:r>
            <a:r>
              <a:rPr lang="en-GB" dirty="0" smtClean="0"/>
              <a:t>(3/4)</a:t>
            </a:r>
            <a:endParaRPr lang="en-GB" dirty="0"/>
          </a:p>
        </p:txBody>
      </p:sp>
      <p:pic>
        <p:nvPicPr>
          <p:cNvPr id="6" name="WC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361" y="2555449"/>
            <a:ext cx="5189062" cy="32431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pic>
        <p:nvPicPr>
          <p:cNvPr id="8" name="ImpactTest_RealTim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3503" t="-1" r="33371" b="-1"/>
          <a:stretch/>
        </p:blipFill>
        <p:spPr>
          <a:xfrm>
            <a:off x="1021827" y="2208208"/>
            <a:ext cx="2191374" cy="3749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1667" y="1377211"/>
            <a:ext cx="3097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Real Time: Mobile Phone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3996" y="1792709"/>
            <a:ext cx="4315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Shimadzu HPV-X: 5Mfps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25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</a:t>
            </a:r>
            <a:r>
              <a:rPr lang="en-GB" dirty="0" smtClean="0"/>
              <a:t>(4/4)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Prof. F. Pierron – SESG6045 and BSSM Exp. Mech. Course, University of Southampton, April 2018 – High speed imaging imaging</a:t>
            </a:r>
            <a:endParaRPr lang="en-GB" dirty="0"/>
          </a:p>
        </p:txBody>
      </p:sp>
      <p:pic>
        <p:nvPicPr>
          <p:cNvPr id="3" name="PresentationVid_Maps_SSCur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966" y="1092047"/>
            <a:ext cx="8041034" cy="511519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26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of performances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471373"/>
              </p:ext>
            </p:extLst>
          </p:nvPr>
        </p:nvGraphicFramePr>
        <p:xfrm>
          <a:off x="272717" y="1094042"/>
          <a:ext cx="8654715" cy="4973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7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7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7804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Temporal</a:t>
                      </a:r>
                      <a:r>
                        <a:rPr lang="en-GB" baseline="0" dirty="0" smtClean="0"/>
                        <a:t> resolution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Strain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resolution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Spatial resolution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 images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Ease of use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73">
                <a:tc>
                  <a:txBody>
                    <a:bodyPr/>
                    <a:lstStyle/>
                    <a:p>
                      <a:r>
                        <a:rPr lang="en-GB" dirty="0" smtClean="0"/>
                        <a:t>I-CCD cameras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++++</a:t>
                      </a:r>
                      <a:endParaRPr lang="en-GB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---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GB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682">
                <a:tc>
                  <a:txBody>
                    <a:bodyPr/>
                    <a:lstStyle/>
                    <a:p>
                      <a:r>
                        <a:rPr lang="en-GB" dirty="0" smtClean="0"/>
                        <a:t>Rotating mirro</a:t>
                      </a:r>
                      <a:r>
                        <a:rPr lang="en-GB" baseline="0" dirty="0" smtClean="0"/>
                        <a:t>r cameras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--</a:t>
                      </a:r>
                      <a:endParaRPr lang="en-GB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682">
                <a:tc>
                  <a:txBody>
                    <a:bodyPr/>
                    <a:lstStyle/>
                    <a:p>
                      <a:r>
                        <a:rPr lang="en-GB" dirty="0" smtClean="0"/>
                        <a:t>ISIS sensors</a:t>
                      </a:r>
                    </a:p>
                    <a:p>
                      <a:r>
                        <a:rPr lang="en-GB" dirty="0" smtClean="0"/>
                        <a:t>HPV 1/2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GB" sz="3600" dirty="0" smtClean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GB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937">
                <a:tc>
                  <a:txBody>
                    <a:bodyPr/>
                    <a:lstStyle/>
                    <a:p>
                      <a:r>
                        <a:rPr lang="en-GB" dirty="0" smtClean="0"/>
                        <a:t>ISIS sensors</a:t>
                      </a:r>
                    </a:p>
                    <a:p>
                      <a:r>
                        <a:rPr lang="en-GB" dirty="0" smtClean="0"/>
                        <a:t>HPV-X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8974">
                <a:tc>
                  <a:txBody>
                    <a:bodyPr/>
                    <a:lstStyle/>
                    <a:p>
                      <a:r>
                        <a:rPr lang="en-GB" dirty="0" smtClean="0"/>
                        <a:t>ISIS sensors</a:t>
                      </a:r>
                      <a:br>
                        <a:rPr lang="en-GB" dirty="0" smtClean="0"/>
                      </a:br>
                      <a:r>
                        <a:rPr lang="en-GB" dirty="0" err="1" smtClean="0"/>
                        <a:t>Kirana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 smtClean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GB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 smtClean="0">
                          <a:solidFill>
                            <a:srgbClr val="FF0000"/>
                          </a:solidFill>
                        </a:rPr>
                        <a:t>++</a:t>
                      </a:r>
                      <a:endParaRPr lang="en-GB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rgbClr val="FF0000"/>
                          </a:solidFill>
                        </a:rPr>
                        <a:t>+++</a:t>
                      </a:r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112065" y="3518036"/>
            <a:ext cx="8927432" cy="2871537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2065" y="4439157"/>
            <a:ext cx="8927432" cy="195041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2065" y="2599953"/>
            <a:ext cx="8927432" cy="3497179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27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speed </a:t>
            </a:r>
            <a:r>
              <a:rPr lang="en-GB" dirty="0" smtClean="0"/>
              <a:t>cameras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Standard single sensor high speed camera</a:t>
            </a:r>
          </a:p>
          <a:p>
            <a:pPr lvl="1"/>
            <a:r>
              <a:rPr lang="en-GB" dirty="0" smtClean="0"/>
              <a:t>CMOS (mainly) or CCD sensors</a:t>
            </a:r>
          </a:p>
          <a:p>
            <a:pPr lvl="1"/>
            <a:r>
              <a:rPr lang="en-GB" dirty="0" smtClean="0"/>
              <a:t>Limitation for frame rate: memory read-out</a:t>
            </a:r>
          </a:p>
          <a:p>
            <a:pPr lvl="1"/>
            <a:r>
              <a:rPr lang="en-GB" dirty="0" smtClean="0"/>
              <a:t>Possible to compromise spatial resolution for temporal resolution</a:t>
            </a:r>
          </a:p>
          <a:p>
            <a:pPr lvl="2"/>
            <a:r>
              <a:rPr lang="en-GB" dirty="0" smtClean="0"/>
              <a:t>Image with less pixels can be transferred more quickly into memory</a:t>
            </a:r>
          </a:p>
          <a:p>
            <a:pPr lvl="1"/>
            <a:r>
              <a:rPr lang="en-GB" dirty="0"/>
              <a:t>Current state of the art: </a:t>
            </a:r>
            <a:br>
              <a:rPr lang="en-GB" dirty="0"/>
            </a:br>
            <a:r>
              <a:rPr lang="en-GB" dirty="0"/>
              <a:t>Vision Research Phantom </a:t>
            </a:r>
            <a:r>
              <a:rPr lang="en-GB" dirty="0" smtClean="0"/>
              <a:t>v2511</a:t>
            </a:r>
            <a:endParaRPr lang="en-GB" dirty="0"/>
          </a:p>
          <a:p>
            <a:pPr lvl="2"/>
            <a:r>
              <a:rPr lang="en-GB" dirty="0"/>
              <a:t>1280 x 800 </a:t>
            </a:r>
            <a:r>
              <a:rPr lang="en-GB" dirty="0" smtClean="0"/>
              <a:t>resolution - 25,600 fps</a:t>
            </a:r>
          </a:p>
          <a:p>
            <a:pPr lvl="2"/>
            <a:r>
              <a:rPr lang="en-GB" dirty="0" smtClean="0"/>
              <a:t>28 </a:t>
            </a:r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m pixel size !</a:t>
            </a:r>
          </a:p>
          <a:p>
            <a:pPr lvl="1"/>
            <a:r>
              <a:rPr lang="en-GB" dirty="0" smtClean="0"/>
              <a:t>Equivalent specs with </a:t>
            </a:r>
            <a:r>
              <a:rPr lang="en-GB" dirty="0" err="1" smtClean="0"/>
              <a:t>Photron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3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Ultra-high </a:t>
            </a:r>
            <a:r>
              <a:rPr lang="en-GB" dirty="0"/>
              <a:t>speed </a:t>
            </a:r>
            <a:r>
              <a:rPr lang="en-GB" dirty="0" smtClean="0"/>
              <a:t>imaging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Different strategies to overcome the memory read-out issue</a:t>
            </a:r>
          </a:p>
          <a:p>
            <a:r>
              <a:rPr lang="en-GB" dirty="0" smtClean="0"/>
              <a:t>Each sensor captures one image only</a:t>
            </a:r>
          </a:p>
          <a:p>
            <a:pPr lvl="1"/>
            <a:r>
              <a:rPr lang="en-GB" dirty="0" smtClean="0"/>
              <a:t>Light spread to sensors through rotating mirror</a:t>
            </a:r>
          </a:p>
          <a:p>
            <a:pPr lvl="1"/>
            <a:r>
              <a:rPr lang="en-GB" dirty="0" smtClean="0"/>
              <a:t>Beam-splitter (gated intensified cameras, ICCD)</a:t>
            </a:r>
          </a:p>
          <a:p>
            <a:r>
              <a:rPr lang="en-GB" dirty="0" smtClean="0"/>
              <a:t>The data is stored on the sensor</a:t>
            </a:r>
          </a:p>
          <a:p>
            <a:pPr lvl="1"/>
            <a:r>
              <a:rPr lang="en-GB" dirty="0" smtClean="0"/>
              <a:t>In-situ storage CCD (IS-CCD)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4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4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mirror </a:t>
            </a:r>
            <a:r>
              <a:rPr lang="en-GB" dirty="0" smtClean="0"/>
              <a:t>camera (1/5)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Each sensor captures one image only</a:t>
            </a:r>
          </a:p>
          <a:p>
            <a:r>
              <a:rPr lang="en-GB" dirty="0" smtClean="0"/>
              <a:t>Light spread to sensors through rotating mirror</a:t>
            </a:r>
          </a:p>
          <a:p>
            <a:pPr lvl="1"/>
            <a:endParaRPr lang="en-GB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666" y="2553165"/>
            <a:ext cx="5588987" cy="32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5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mirror camera </a:t>
            </a:r>
            <a:r>
              <a:rPr lang="en-GB" dirty="0" smtClean="0"/>
              <a:t>(2/5)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Example: </a:t>
            </a:r>
            <a:r>
              <a:rPr lang="en-GB" dirty="0" err="1" smtClean="0"/>
              <a:t>Cordin</a:t>
            </a:r>
            <a:r>
              <a:rPr lang="en-GB" dirty="0" smtClean="0"/>
              <a:t> 550-62</a:t>
            </a:r>
          </a:p>
          <a:p>
            <a:pPr lvl="1"/>
            <a:r>
              <a:rPr lang="en-GB" dirty="0" smtClean="0"/>
              <a:t>62 1Mpixel sensors</a:t>
            </a:r>
          </a:p>
          <a:p>
            <a:pPr lvl="1"/>
            <a:r>
              <a:rPr lang="en-GB" dirty="0" smtClean="0"/>
              <a:t>Up to 4 </a:t>
            </a:r>
            <a:r>
              <a:rPr lang="en-GB" dirty="0" err="1" smtClean="0"/>
              <a:t>Mfps</a:t>
            </a:r>
            <a:endParaRPr lang="en-GB" dirty="0" smtClean="0"/>
          </a:p>
          <a:p>
            <a:r>
              <a:rPr lang="en-GB" dirty="0" smtClean="0"/>
              <a:t>Problems</a:t>
            </a:r>
          </a:p>
          <a:p>
            <a:pPr lvl="1"/>
            <a:r>
              <a:rPr lang="en-GB" dirty="0" smtClean="0"/>
              <a:t>Different sensors: </a:t>
            </a:r>
            <a:br>
              <a:rPr lang="en-GB" dirty="0" smtClean="0"/>
            </a:br>
            <a:r>
              <a:rPr lang="en-GB" dirty="0" smtClean="0"/>
              <a:t>different field of view</a:t>
            </a:r>
            <a:br>
              <a:rPr lang="en-GB" dirty="0" smtClean="0"/>
            </a:br>
            <a:r>
              <a:rPr lang="en-GB" dirty="0" smtClean="0"/>
              <a:t>different brightness</a:t>
            </a:r>
          </a:p>
          <a:p>
            <a:r>
              <a:rPr lang="en-GB" dirty="0" smtClean="0"/>
              <a:t>Example: </a:t>
            </a:r>
          </a:p>
          <a:p>
            <a:pPr lvl="1"/>
            <a:r>
              <a:rPr lang="en-GB" dirty="0" smtClean="0"/>
              <a:t>image of a stationary </a:t>
            </a:r>
            <a:br>
              <a:rPr lang="en-GB" dirty="0" smtClean="0"/>
            </a:br>
            <a:r>
              <a:rPr lang="en-GB" dirty="0" smtClean="0"/>
              <a:t>grid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73" y="1251673"/>
            <a:ext cx="3059946" cy="19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frameH_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ameH_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rameH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rameH_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frameH_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frameH_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40" y="3382318"/>
            <a:ext cx="2945219" cy="29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6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mirror camera </a:t>
            </a:r>
            <a:r>
              <a:rPr lang="en-GB" dirty="0" smtClean="0"/>
              <a:t>(3/5)</a:t>
            </a:r>
            <a:endParaRPr lang="fr-FR" dirty="0"/>
          </a:p>
        </p:txBody>
      </p:sp>
      <p:sp>
        <p:nvSpPr>
          <p:cNvPr id="61747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sz="3200" dirty="0" smtClean="0"/>
              <a:t>Need to compare images from the same sensor</a:t>
            </a:r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dirty="0"/>
          </a:p>
        </p:txBody>
      </p:sp>
      <p:pic>
        <p:nvPicPr>
          <p:cNvPr id="6174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19" y="2250429"/>
            <a:ext cx="2859088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" b="1106"/>
          <a:stretch>
            <a:fillRect/>
          </a:stretch>
        </p:blipFill>
        <p:spPr bwMode="auto">
          <a:xfrm>
            <a:off x="5218482" y="2266304"/>
            <a:ext cx="2917825" cy="32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484" name="Text Box 12"/>
          <p:cNvSpPr txBox="1">
            <a:spLocks noChangeArrowheads="1"/>
          </p:cNvSpPr>
          <p:nvPr/>
        </p:nvSpPr>
        <p:spPr bwMode="auto">
          <a:xfrm>
            <a:off x="4073894" y="3439892"/>
            <a:ext cx="10887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 err="1">
                <a:latin typeface="+mj-lt"/>
              </a:rPr>
              <a:t>Ux</a:t>
            </a:r>
            <a:r>
              <a:rPr lang="fr-FR" sz="2400" b="1" dirty="0">
                <a:latin typeface="+mj-lt"/>
              </a:rPr>
              <a:t> in </a:t>
            </a:r>
          </a:p>
          <a:p>
            <a:r>
              <a:rPr lang="fr-FR" sz="2400" b="1" dirty="0">
                <a:latin typeface="Symbol" pitchFamily="18" charset="2"/>
              </a:rPr>
              <a:t>m</a:t>
            </a:r>
            <a:r>
              <a:rPr lang="fr-FR" sz="2400" b="1" dirty="0">
                <a:latin typeface="+mj-lt"/>
              </a:rPr>
              <a:t>m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371488" y="5691186"/>
            <a:ext cx="25026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+mj-lt"/>
              </a:rPr>
              <a:t>Range: 120 </a:t>
            </a:r>
            <a:r>
              <a:rPr lang="fr-FR" sz="2400" b="1" dirty="0" smtClean="0">
                <a:latin typeface="Symbol" pitchFamily="18" charset="2"/>
              </a:rPr>
              <a:t>m</a:t>
            </a:r>
            <a:r>
              <a:rPr lang="fr-FR" sz="2400" b="1" dirty="0" smtClean="0">
                <a:latin typeface="+mj-lt"/>
              </a:rPr>
              <a:t>m</a:t>
            </a:r>
            <a:endParaRPr lang="fr-FR" sz="2400" b="1" dirty="0">
              <a:latin typeface="+mj-lt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95019" y="5691185"/>
            <a:ext cx="2305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+mj-lt"/>
              </a:rPr>
              <a:t>Range: 10 </a:t>
            </a:r>
            <a:r>
              <a:rPr lang="fr-FR" sz="2400" b="1" dirty="0" smtClean="0">
                <a:latin typeface="Symbol" pitchFamily="18" charset="2"/>
              </a:rPr>
              <a:t>m</a:t>
            </a:r>
            <a:r>
              <a:rPr lang="fr-FR" sz="2400" b="1" dirty="0" smtClean="0">
                <a:latin typeface="+mj-lt"/>
              </a:rPr>
              <a:t>m</a:t>
            </a:r>
            <a:endParaRPr lang="fr-FR" sz="2400" b="1" dirty="0"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7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0" name="Rectangle 118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Rotating mirror camera </a:t>
            </a:r>
            <a:r>
              <a:rPr lang="en-GB" dirty="0" smtClean="0"/>
              <a:t>(4/5)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pic>
        <p:nvPicPr>
          <p:cNvPr id="17576" name="Picture 1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67" y="5312868"/>
            <a:ext cx="3953456" cy="119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79" name="Picture 11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49" y="1513072"/>
            <a:ext cx="6975741" cy="380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80" name="Text Box 1196"/>
          <p:cNvSpPr txBox="1">
            <a:spLocks noChangeArrowheads="1"/>
          </p:cNvSpPr>
          <p:nvPr/>
        </p:nvSpPr>
        <p:spPr bwMode="auto">
          <a:xfrm>
            <a:off x="6383855" y="2629491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Dimensions: mm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8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Rotating mirror camera </a:t>
            </a:r>
            <a:r>
              <a:rPr lang="en-GB" dirty="0" smtClean="0"/>
              <a:t>(5/5)</a:t>
            </a:r>
            <a:endParaRPr lang="en-GB" dirty="0"/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GB" dirty="0"/>
              <a:t>Longitudinal displacement</a:t>
            </a:r>
          </a:p>
        </p:txBody>
      </p:sp>
      <p:sp>
        <p:nvSpPr>
          <p:cNvPr id="359430" name="Text Box 6"/>
          <p:cNvSpPr txBox="1">
            <a:spLocks noChangeArrowheads="1"/>
          </p:cNvSpPr>
          <p:nvPr/>
        </p:nvSpPr>
        <p:spPr bwMode="auto">
          <a:xfrm>
            <a:off x="6363913" y="5444093"/>
            <a:ext cx="1842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2400" dirty="0" err="1"/>
              <a:t>Ux</a:t>
            </a:r>
            <a:r>
              <a:rPr lang="fr-FR" sz="2400" dirty="0"/>
              <a:t> in </a:t>
            </a:r>
            <a:r>
              <a:rPr lang="fr-FR" sz="2400" dirty="0">
                <a:latin typeface="Symbol" pitchFamily="18" charset="2"/>
              </a:rPr>
              <a:t>m</a:t>
            </a:r>
            <a:r>
              <a:rPr lang="fr-FR" sz="2400" dirty="0"/>
              <a:t>m</a:t>
            </a:r>
            <a:endParaRPr lang="fr-FR" sz="2400" dirty="0">
              <a:latin typeface="Symbol" pitchFamily="18" charset="2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086725" y="6553200"/>
            <a:ext cx="698500" cy="1746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16" charset="-128"/>
                <a:cs typeface="+mn-cs"/>
              </a:defRPr>
            </a:lvl9pPr>
          </a:lstStyle>
          <a:p>
            <a:pPr>
              <a:defRPr/>
            </a:pPr>
            <a:endParaRPr lang="en-GB" dirty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35097" y="5989147"/>
            <a:ext cx="82718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99CCFF">
                        <a:gamma/>
                        <a:tint val="0"/>
                        <a:invGamma/>
                      </a:srgbClr>
                    </a:gs>
                    <a:gs pos="100000">
                      <a:srgbClr val="99CC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GB" dirty="0" err="1"/>
              <a:t>Moulart</a:t>
            </a:r>
            <a:r>
              <a:rPr lang="en-GB" dirty="0"/>
              <a:t> R., Pierron F., </a:t>
            </a:r>
            <a:r>
              <a:rPr lang="en-GB" dirty="0" err="1"/>
              <a:t>Hallett</a:t>
            </a:r>
            <a:r>
              <a:rPr lang="en-GB" dirty="0"/>
              <a:t> S.R., Wisnom M.R., </a:t>
            </a:r>
            <a:r>
              <a:rPr lang="en-GB" b="1" i="1" dirty="0"/>
              <a:t>Experimental Mechanics</a:t>
            </a:r>
            <a:r>
              <a:rPr lang="en-GB" dirty="0"/>
              <a:t>, 2011.</a:t>
            </a:r>
            <a:r>
              <a:rPr lang="fr-FR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20000"/>
              </a:spcAft>
              <a:buClr>
                <a:srgbClr val="963A68"/>
              </a:buClr>
              <a:defRPr/>
            </a:pPr>
            <a:r>
              <a:rPr lang="en-GB" smtClean="0">
                <a:solidFill>
                  <a:srgbClr val="005C84"/>
                </a:solidFill>
              </a:rPr>
              <a:t>Prof. F. Pierron – SESG6045 and BSSM Exp. Mech. Course, University of Southampton, April 2018 – High speed imaging imaging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gr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77975"/>
            <a:ext cx="9144000" cy="37020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A740333-F185-44CA-A730-364621714735}" type="slidenum">
              <a:rPr lang="en-GB" smtClean="0">
                <a:solidFill>
                  <a:srgbClr val="005C84"/>
                </a:solidFill>
              </a:rPr>
              <a:pPr>
                <a:defRPr/>
              </a:pPr>
              <a:t>9</a:t>
            </a:fld>
            <a:r>
              <a:rPr lang="en-GB" smtClean="0">
                <a:solidFill>
                  <a:srgbClr val="005C84"/>
                </a:solidFill>
              </a:rPr>
              <a:t>/27</a:t>
            </a:r>
            <a:endParaRPr lang="en-GB" dirty="0">
              <a:solidFill>
                <a:srgbClr val="005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oSnew3">
  <a:themeElements>
    <a:clrScheme name="UoSnew3 1">
      <a:dk1>
        <a:srgbClr val="005C84"/>
      </a:dk1>
      <a:lt1>
        <a:srgbClr val="DBDFE1"/>
      </a:lt1>
      <a:dk2>
        <a:srgbClr val="005C84"/>
      </a:dk2>
      <a:lt2>
        <a:srgbClr val="A4AEB5"/>
      </a:lt2>
      <a:accent1>
        <a:srgbClr val="005C84"/>
      </a:accent1>
      <a:accent2>
        <a:srgbClr val="007C92"/>
      </a:accent2>
      <a:accent3>
        <a:srgbClr val="EAECEE"/>
      </a:accent3>
      <a:accent4>
        <a:srgbClr val="004D70"/>
      </a:accent4>
      <a:accent5>
        <a:srgbClr val="AAB5C2"/>
      </a:accent5>
      <a:accent6>
        <a:srgbClr val="007084"/>
      </a:accent6>
      <a:hlink>
        <a:srgbClr val="0098C3"/>
      </a:hlink>
      <a:folHlink>
        <a:srgbClr val="6A4061"/>
      </a:folHlink>
    </a:clrScheme>
    <a:fontScheme name="UoSnew3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  <a:ea typeface="ＭＳ Ｐゴシック" pitchFamily="16" charset="-128"/>
            <a:cs typeface="Arial" charset="0"/>
          </a:defRPr>
        </a:defPPr>
      </a:lstStyle>
    </a:spDef>
    <a:ln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spcBef>
            <a:spcPts val="0"/>
          </a:spcBef>
          <a:spcAft>
            <a:spcPts val="0"/>
          </a:spcAft>
          <a:buNone/>
          <a:defRPr sz="2400" b="0" dirty="0" err="1" smtClean="0">
            <a:solidFill>
              <a:schemeClr val="tx1"/>
            </a:solidFill>
            <a:latin typeface="+mj-lt"/>
          </a:defRPr>
        </a:defPPr>
      </a:lstStyle>
    </a:txDef>
  </a:objectDefaults>
  <a:extraClrSchemeLst>
    <a:extraClrScheme>
      <a:clrScheme name="UoSnew3 1">
        <a:dk1>
          <a:srgbClr val="005C84"/>
        </a:dk1>
        <a:lt1>
          <a:srgbClr val="DBDFE1"/>
        </a:lt1>
        <a:dk2>
          <a:srgbClr val="005C84"/>
        </a:dk2>
        <a:lt2>
          <a:srgbClr val="A4AEB5"/>
        </a:lt2>
        <a:accent1>
          <a:srgbClr val="005C84"/>
        </a:accent1>
        <a:accent2>
          <a:srgbClr val="007C92"/>
        </a:accent2>
        <a:accent3>
          <a:srgbClr val="EAECEE"/>
        </a:accent3>
        <a:accent4>
          <a:srgbClr val="004D70"/>
        </a:accent4>
        <a:accent5>
          <a:srgbClr val="AAB5C2"/>
        </a:accent5>
        <a:accent6>
          <a:srgbClr val="007084"/>
        </a:accent6>
        <a:hlink>
          <a:srgbClr val="0098C3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Soton</Template>
  <TotalTime>11867</TotalTime>
  <Words>1544</Words>
  <Application>Microsoft Office PowerPoint</Application>
  <PresentationFormat>On-screen Show (4:3)</PresentationFormat>
  <Paragraphs>246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Calibri</vt:lpstr>
      <vt:lpstr>Lucida Sans</vt:lpstr>
      <vt:lpstr>Segoe UI</vt:lpstr>
      <vt:lpstr>Symbol</vt:lpstr>
      <vt:lpstr>Times New Roman</vt:lpstr>
      <vt:lpstr>Wingdings</vt:lpstr>
      <vt:lpstr>UoSnew3</vt:lpstr>
      <vt:lpstr>High speed imaging</vt:lpstr>
      <vt:lpstr>High vs Ultra-high speed imaging</vt:lpstr>
      <vt:lpstr>High speed cameras</vt:lpstr>
      <vt:lpstr>Ultra-high speed imaging</vt:lpstr>
      <vt:lpstr>Rotating mirror camera (1/5)</vt:lpstr>
      <vt:lpstr>Rotating mirror camera (2/5)</vt:lpstr>
      <vt:lpstr>Rotating mirror camera (3/5)</vt:lpstr>
      <vt:lpstr>Rotating mirror camera (4/5)</vt:lpstr>
      <vt:lpstr>Rotating mirror camera (5/5)</vt:lpstr>
      <vt:lpstr>Intensified gated camera (1/7)</vt:lpstr>
      <vt:lpstr>Intensified gated camera (2/7)</vt:lpstr>
      <vt:lpstr>Intensified gated camera (3/7)</vt:lpstr>
      <vt:lpstr>Intensified gated camera (4/7)</vt:lpstr>
      <vt:lpstr>Intensified gated camera (5/7)</vt:lpstr>
      <vt:lpstr>Intensified gated camera (6/7)</vt:lpstr>
      <vt:lpstr>Intensified gated camera (7/7)</vt:lpstr>
      <vt:lpstr>In-Situ Image Storage cameras (1/6)</vt:lpstr>
      <vt:lpstr>In-Situ Image Storage cameras (2/6)</vt:lpstr>
      <vt:lpstr>In-Situ Image Storage cameras (3/6)</vt:lpstr>
      <vt:lpstr>In-Situ Image Storage cameras (4/6)</vt:lpstr>
      <vt:lpstr>In-Situ Image Storage cameras (5/6)</vt:lpstr>
      <vt:lpstr>In-Situ Image Storage cameras (6/6)</vt:lpstr>
      <vt:lpstr>Application (1/4)</vt:lpstr>
      <vt:lpstr>Application (2/4)</vt:lpstr>
      <vt:lpstr>Application (3/4)</vt:lpstr>
      <vt:lpstr>Application (4/4)</vt:lpstr>
      <vt:lpstr>Summary of performances</vt:lpstr>
    </vt:vector>
  </TitlesOfParts>
  <Company>ENSAM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Identification of Orthotropic In-Plane Elastic Properties Using Whole-Field Optical Measurements and the Virtual Fields Method</dc:title>
  <dc:creator>pierron</dc:creator>
  <cp:lastModifiedBy>Pierron F.</cp:lastModifiedBy>
  <cp:revision>971</cp:revision>
  <cp:lastPrinted>1999-11-15T18:36:15Z</cp:lastPrinted>
  <dcterms:created xsi:type="dcterms:W3CDTF">1999-11-15T09:57:16Z</dcterms:created>
  <dcterms:modified xsi:type="dcterms:W3CDTF">2018-04-12T21:39:56Z</dcterms:modified>
</cp:coreProperties>
</file>