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12" r:id="rId5"/>
    <p:sldMasterId id="2147483725" r:id="rId6"/>
  </p:sldMasterIdLst>
  <p:notesMasterIdLst>
    <p:notesMasterId r:id="rId62"/>
  </p:notesMasterIdLst>
  <p:sldIdLst>
    <p:sldId id="274" r:id="rId7"/>
    <p:sldId id="286" r:id="rId8"/>
    <p:sldId id="324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326" r:id="rId18"/>
    <p:sldId id="329" r:id="rId19"/>
    <p:sldId id="328" r:id="rId20"/>
    <p:sldId id="327" r:id="rId21"/>
    <p:sldId id="295" r:id="rId22"/>
    <p:sldId id="325" r:id="rId23"/>
    <p:sldId id="296" r:id="rId24"/>
    <p:sldId id="301" r:id="rId25"/>
    <p:sldId id="302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31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30" r:id="rId52"/>
    <p:sldId id="341" r:id="rId53"/>
    <p:sldId id="342" r:id="rId54"/>
    <p:sldId id="343" r:id="rId55"/>
    <p:sldId id="344" r:id="rId56"/>
    <p:sldId id="345" r:id="rId57"/>
    <p:sldId id="346" r:id="rId58"/>
    <p:sldId id="347" r:id="rId59"/>
    <p:sldId id="348" r:id="rId60"/>
    <p:sldId id="349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ugh R.C." initials="WR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commentAuthors" Target="commentAuthor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fr103\Desktop\20110321-MSE\MSEdata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1469936855832"/>
          <c:y val="3.3905512657571885E-2"/>
          <c:w val="0.80760527974123097"/>
          <c:h val="0.75564697365258304"/>
        </c:manualLayout>
      </c:layout>
      <c:scatterChart>
        <c:scatterStyle val="lineMarker"/>
        <c:varyColors val="0"/>
        <c:ser>
          <c:idx val="0"/>
          <c:order val="1"/>
          <c:tx>
            <c:v>AA2024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00B05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('2024 - T'!$G$5,'2024 - T'!$G$8,'2024 - T'!$G$11,'2024 - T'!$G$14,'2024 - T'!$G$17,'2024 - T'!$G$20)</c:f>
              <c:numCache>
                <c:formatCode>General</c:formatCode>
                <c:ptCount val="6"/>
                <c:pt idx="0">
                  <c:v>53.333333333333336</c:v>
                </c:pt>
                <c:pt idx="1">
                  <c:v>93.333333333333258</c:v>
                </c:pt>
                <c:pt idx="2">
                  <c:v>133.33333333333408</c:v>
                </c:pt>
                <c:pt idx="3">
                  <c:v>173.33333333333408</c:v>
                </c:pt>
                <c:pt idx="4">
                  <c:v>213.33333333333408</c:v>
                </c:pt>
                <c:pt idx="5">
                  <c:v>253.33333333333408</c:v>
                </c:pt>
              </c:numCache>
            </c:numRef>
          </c:xVal>
          <c:yVal>
            <c:numRef>
              <c:f>('2024 - T'!$R$5,'2024 - T'!$R$8,'2024 - T'!$R$11,'2024 - T'!$R$14,'2024 - T'!$R$17,'2024 - T'!$R$20)</c:f>
              <c:numCache>
                <c:formatCode>General</c:formatCode>
                <c:ptCount val="6"/>
                <c:pt idx="0">
                  <c:v>7.7363038054896092E-4</c:v>
                </c:pt>
                <c:pt idx="1">
                  <c:v>7.7907907619071933E-4</c:v>
                </c:pt>
                <c:pt idx="2">
                  <c:v>7.8664455340058835E-4</c:v>
                </c:pt>
                <c:pt idx="3">
                  <c:v>8.0059110253838264E-4</c:v>
                </c:pt>
                <c:pt idx="4">
                  <c:v>8.1186986608003701E-4</c:v>
                </c:pt>
                <c:pt idx="5">
                  <c:v>8.154424412308175E-4</c:v>
                </c:pt>
              </c:numCache>
            </c:numRef>
          </c:yVal>
          <c:smooth val="0"/>
        </c:ser>
        <c:ser>
          <c:idx val="5"/>
          <c:order val="0"/>
          <c:tx>
            <c:v>AA7085</c:v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('7085 - T'!$G$4,'7085 - T'!$G$7,'7085 - T'!$G$10,'7085 - T'!$G$13,'7085 - T'!$G$16,'7085 - T'!$G$19,'7085 - T'!$G$22,'7085 - T'!$G$25,'7085 - T'!$G$28,'7085 - T'!$G$31)</c:f>
              <c:numCache>
                <c:formatCode>General</c:formatCode>
                <c:ptCount val="10"/>
                <c:pt idx="0">
                  <c:v>53.333333333333336</c:v>
                </c:pt>
                <c:pt idx="1">
                  <c:v>93.333333333333258</c:v>
                </c:pt>
                <c:pt idx="2">
                  <c:v>133.33333333333408</c:v>
                </c:pt>
                <c:pt idx="3">
                  <c:v>173.33333333333408</c:v>
                </c:pt>
                <c:pt idx="4">
                  <c:v>213.33333333333408</c:v>
                </c:pt>
                <c:pt idx="5">
                  <c:v>253.33333333333408</c:v>
                </c:pt>
                <c:pt idx="6">
                  <c:v>293.33333333333331</c:v>
                </c:pt>
                <c:pt idx="7">
                  <c:v>333.33333333333331</c:v>
                </c:pt>
                <c:pt idx="8">
                  <c:v>373.33333333333331</c:v>
                </c:pt>
                <c:pt idx="9">
                  <c:v>413.33333333333331</c:v>
                </c:pt>
              </c:numCache>
            </c:numRef>
          </c:xVal>
          <c:yVal>
            <c:numRef>
              <c:f>('7085 - T'!$R$5,'7085 - T'!$R$8,'7085 - T'!$R$11,'7085 - T'!$R$14,'7085 - T'!$R$17,'7085 - T'!$R$20,'7085 - T'!$R$23,'7085 - T'!$R$26,'7085 - T'!$R$29,'7085 - T'!$R$32)</c:f>
              <c:numCache>
                <c:formatCode>General</c:formatCode>
                <c:ptCount val="10"/>
                <c:pt idx="0">
                  <c:v>7.6953933518348521E-4</c:v>
                </c:pt>
                <c:pt idx="1">
                  <c:v>7.8407591243996697E-4</c:v>
                </c:pt>
                <c:pt idx="2">
                  <c:v>7.8998805335057194E-4</c:v>
                </c:pt>
                <c:pt idx="3">
                  <c:v>8.0699578873071574E-4</c:v>
                </c:pt>
                <c:pt idx="4">
                  <c:v>8.1552780973198765E-4</c:v>
                </c:pt>
                <c:pt idx="5">
                  <c:v>8.2041381833207656E-4</c:v>
                </c:pt>
                <c:pt idx="6">
                  <c:v>8.3171157364035327E-4</c:v>
                </c:pt>
                <c:pt idx="7">
                  <c:v>8.3825065897114687E-4</c:v>
                </c:pt>
                <c:pt idx="8">
                  <c:v>8.5028366704521113E-4</c:v>
                </c:pt>
                <c:pt idx="9">
                  <c:v>8.5456338851568579E-4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8393472"/>
        <c:axId val="558387592"/>
      </c:scatterChart>
      <c:valAx>
        <c:axId val="558393472"/>
        <c:scaling>
          <c:orientation val="minMax"/>
          <c:max val="45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200" b="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1200" b="0" dirty="0" smtClean="0">
                    <a:latin typeface="Times New Roman" pitchFamily="18" charset="0"/>
                    <a:cs typeface="Times New Roman" pitchFamily="18" charset="0"/>
                  </a:rPr>
                  <a:t>Mean Stress (MPa)</a:t>
                </a:r>
                <a:endParaRPr lang="en-US" sz="1200" b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38519983040433126"/>
              <c:y val="0.862289247554870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558387592"/>
        <c:crosses val="autoZero"/>
        <c:crossBetween val="midCat"/>
        <c:majorUnit val="50"/>
        <c:minorUnit val="25"/>
      </c:valAx>
      <c:valAx>
        <c:axId val="558387592"/>
        <c:scaling>
          <c:orientation val="minMax"/>
          <c:max val="1.0000000000000041E-3"/>
          <c:min val="6.0000000000000407E-4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1200" b="0"/>
                </a:pPr>
                <a:r>
                  <a:rPr lang="en-US" sz="1200" b="0">
                    <a:latin typeface="Times New Roman"/>
                    <a:cs typeface="Times New Roman"/>
                  </a:rPr>
                  <a:t>∆T / T</a:t>
                </a:r>
                <a:endParaRPr lang="en-US" sz="1200" b="0"/>
              </a:p>
            </c:rich>
          </c:tx>
          <c:layout>
            <c:manualLayout>
              <c:xMode val="edge"/>
              <c:yMode val="edge"/>
              <c:x val="0"/>
              <c:y val="0.3956994450759033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558393472"/>
        <c:crosses val="autoZero"/>
        <c:crossBetween val="midCat"/>
        <c:majorUnit val="5.0000000000001202E-5"/>
        <c:minorUnit val="1.0000000000002151E-5"/>
      </c:valAx>
      <c:spPr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1206226519048906"/>
          <c:y val="0.93150641308053894"/>
          <c:w val="0.75450265050879328"/>
          <c:h val="5.9371063381765961E-2"/>
        </c:manualLayout>
      </c:layout>
      <c:overlay val="0"/>
      <c:txPr>
        <a:bodyPr/>
        <a:lstStyle/>
        <a:p>
          <a:pPr>
            <a:defRPr sz="1000" b="1"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ln w="3175">
      <a:solidFill>
        <a:schemeClr val="tx1"/>
      </a:solidFill>
    </a:ln>
  </c:sp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8-26T15:24:32.393" idx="3">
    <p:pos x="10" y="10"/>
    <p:text>stress sum data to illustrate stress levels in weld 1.1 where max stess occurs.</p:tex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5" Type="http://schemas.openxmlformats.org/officeDocument/2006/relationships/image" Target="../media/image60.wmf"/><Relationship Id="rId4" Type="http://schemas.openxmlformats.org/officeDocument/2006/relationships/image" Target="../media/image1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13.wmf"/><Relationship Id="rId7" Type="http://schemas.openxmlformats.org/officeDocument/2006/relationships/image" Target="../media/image17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4" Type="http://schemas.openxmlformats.org/officeDocument/2006/relationships/image" Target="../media/image4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ED3F6-FC59-4F30-93CF-E49FDBABA146}" type="datetimeFigureOut">
              <a:rPr lang="en-GB" smtClean="0"/>
              <a:t>13/04/2018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DC6FA-0E35-4CE1-8527-6463B27C38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912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4AF043BB-4353-4219-AD2B-07F5D99A9226}" type="slidenum">
              <a:rPr lang="en-GB" sz="1200">
                <a:solidFill>
                  <a:prstClr val="black"/>
                </a:solidFill>
                <a:latin typeface="Arial" charset="0"/>
              </a:rPr>
              <a:pPr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Please use the dd month yyyy format for the date for example 11 January 2008. The main title can be one or two lines long. </a:t>
            </a:r>
          </a:p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0948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FE6715E-9A76-4D5C-9B84-1E596C61B9EA}" type="slidenum">
              <a:rPr lang="en-US" sz="1200">
                <a:latin typeface="Arial" charset="0"/>
              </a:rPr>
              <a:pPr/>
              <a:t>11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039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9pPr>
          </a:lstStyle>
          <a:p>
            <a:fld id="{5CFA2607-DEB0-43A3-B80D-68DCC6F681B5}" type="slidenum">
              <a:rPr lang="en-GB" altLang="en-US" smtClean="0">
                <a:latin typeface="Arial" charset="0"/>
              </a:rPr>
              <a:pPr/>
              <a:t>12</a:t>
            </a:fld>
            <a:endParaRPr lang="en-GB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951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B9FF559-6136-48DA-8F20-DD00E920C9B4}" type="slidenum">
              <a:rPr lang="en-US" sz="1200">
                <a:latin typeface="Arial" charset="0"/>
              </a:rPr>
              <a:pPr/>
              <a:t>16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426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18737AF4-5866-4285-AF9C-5D2DA1CD3B2A}" type="slidenum">
              <a:rPr lang="en-GB" sz="1200" smtClean="0">
                <a:latin typeface="Arial" charset="0"/>
              </a:rPr>
              <a:pPr/>
              <a:t>17</a:t>
            </a:fld>
            <a:endParaRPr lang="en-GB" sz="1200" smtClean="0">
              <a:latin typeface="Arial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03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2F4ECDF-2A68-4408-89D6-9454A3B93B57}" type="slidenum">
              <a:rPr lang="en-US" sz="1200">
                <a:latin typeface="Arial" charset="0"/>
              </a:rPr>
              <a:pPr/>
              <a:t>18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996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74AFFC5-809E-46A5-850D-BA8BE9D78C6D}" type="slidenum">
              <a:rPr lang="en-US" sz="1200">
                <a:latin typeface="Arial" charset="0"/>
              </a:rPr>
              <a:pPr/>
              <a:t>19</a:t>
            </a:fld>
            <a:endParaRPr lang="en-US" sz="1200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813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51D352E-7D66-458E-AAB9-8078BA5B1611}" type="slidenum">
              <a:rPr lang="en-US" sz="1200">
                <a:latin typeface="Arial" charset="0"/>
              </a:rPr>
              <a:pPr/>
              <a:t>20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292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C192963-7ED2-454A-A49E-57EB24159B79}" type="slidenum">
              <a:rPr lang="en-US" sz="1200">
                <a:latin typeface="Arial" charset="0"/>
              </a:rPr>
              <a:pPr/>
              <a:t>21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953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EF558E0-ED0E-4A6F-A485-A38A3BA55C37}" type="slidenum">
              <a:rPr lang="en-US" sz="1200">
                <a:latin typeface="Arial" charset="0"/>
              </a:rPr>
              <a:pPr/>
              <a:t>22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962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8D0B84D-29FA-4E3B-9275-76E02C8947D1}" type="slidenum">
              <a:rPr lang="en-US" sz="1200">
                <a:latin typeface="Arial" charset="0"/>
              </a:rPr>
              <a:pPr/>
              <a:t>23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726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B22BA93-5ECA-4B05-AE4C-B6054A26A483}" type="slidenum">
              <a:rPr lang="en-US" sz="1200">
                <a:latin typeface="Arial" charset="0"/>
              </a:rPr>
              <a:pPr/>
              <a:t>2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348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668D0A-E60D-4402-89FD-BFDDB338CCC3}" type="slidenum">
              <a:rPr lang="en-US" sz="1200">
                <a:latin typeface="Arial" charset="0"/>
              </a:rPr>
              <a:pPr/>
              <a:t>24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1222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A4254F6-7B43-4622-9B48-CBC8D6076C36}" type="slidenum">
              <a:rPr lang="en-US" sz="1200">
                <a:latin typeface="Arial" charset="0"/>
              </a:rPr>
              <a:pPr/>
              <a:t>25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824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90BE931-285A-4B84-A2FD-743F6FCACF71}" type="slidenum">
              <a:rPr lang="en-US" sz="1200">
                <a:latin typeface="Arial" charset="0"/>
              </a:rPr>
              <a:pPr/>
              <a:t>26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87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D34B590-FC82-494C-8C94-3E2B36CCF953}" type="slidenum">
              <a:rPr lang="en-US" sz="1200">
                <a:latin typeface="Arial" charset="0"/>
              </a:rPr>
              <a:pPr/>
              <a:t>27</a:t>
            </a:fld>
            <a:endParaRPr lang="en-US" sz="1200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811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91C2CB4-9351-4520-AAA7-E002EE6798B8}" type="slidenum">
              <a:rPr lang="en-US" sz="1200">
                <a:latin typeface="Arial" charset="0"/>
              </a:rPr>
              <a:pPr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2921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304A3E6-1CDB-4BC3-A202-D77177422A47}" type="slidenum">
              <a:rPr lang="en-US" sz="1200">
                <a:latin typeface="Arial" charset="0"/>
              </a:rPr>
              <a:pPr/>
              <a:t>29</a:t>
            </a:fld>
            <a:endParaRPr lang="en-US" sz="1200">
              <a:latin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2048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E0398AD-AF7C-4D3E-914E-B750D34C679D}" type="slidenum">
              <a:rPr lang="en-US" sz="1200">
                <a:latin typeface="Arial" charset="0"/>
              </a:rPr>
              <a:pPr/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188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ED50EBD-E899-4FB5-B716-5ADE98DB5C31}" type="slidenum">
              <a:rPr lang="en-US" sz="1200">
                <a:latin typeface="Arial" charset="0"/>
              </a:rPr>
              <a:pPr/>
              <a:t>31</a:t>
            </a:fld>
            <a:endParaRPr lang="en-US" sz="1200">
              <a:latin typeface="Arial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1498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AE9C5E5-9C93-4220-822B-22318858E37D}" type="slidenum">
              <a:rPr lang="en-US" sz="1200">
                <a:latin typeface="Arial" charset="0"/>
              </a:rPr>
              <a:pPr/>
              <a:t>32</a:t>
            </a:fld>
            <a:endParaRPr lang="en-US" sz="1200">
              <a:latin typeface="Arial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3620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545037D-A07B-4671-9D3C-F580F339A006}" type="slidenum">
              <a:rPr lang="en-US" sz="1200">
                <a:latin typeface="Arial" charset="0"/>
              </a:rPr>
              <a:pPr/>
              <a:t>33</a:t>
            </a:fld>
            <a:endParaRPr lang="en-US" sz="1200">
              <a:latin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885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193BED1-461A-4CA0-8700-87331EB63769}" type="slidenum">
              <a:rPr lang="en-US" sz="1200">
                <a:latin typeface="Arial" charset="0"/>
              </a:rPr>
              <a:pPr/>
              <a:t>4</a:t>
            </a:fld>
            <a:endParaRPr lang="en-US" sz="1200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966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F49CADE-D148-4EF0-9973-041D2998400F}" type="slidenum">
              <a:rPr lang="en-US" sz="1200">
                <a:latin typeface="Arial" charset="0"/>
              </a:rPr>
              <a:pPr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730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9784860-DD92-4430-B883-895B00C9EE0D}" type="slidenum">
              <a:rPr lang="en-US" sz="1200">
                <a:latin typeface="Arial" charset="0"/>
              </a:rPr>
              <a:pPr/>
              <a:t>35</a:t>
            </a:fld>
            <a:endParaRPr lang="en-US" sz="1200">
              <a:latin typeface="Arial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493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A48EFD2D-951E-459D-85E2-F34E38152966}" type="slidenum">
              <a:rPr lang="en-GB" sz="1200" smtClean="0">
                <a:latin typeface="Arial" charset="0"/>
              </a:rPr>
              <a:pPr/>
              <a:t>37</a:t>
            </a:fld>
            <a:endParaRPr lang="en-GB" sz="1200" smtClean="0">
              <a:latin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2026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49F52C62-C0ED-4EEA-AFD2-8ABEBD5EEF8D}" type="slidenum">
              <a:rPr lang="en-GB" sz="1200" smtClean="0">
                <a:latin typeface="Arial" charset="0"/>
              </a:rPr>
              <a:pPr/>
              <a:t>38</a:t>
            </a:fld>
            <a:endParaRPr lang="en-GB" sz="1200" smtClean="0">
              <a:latin typeface="Arial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6022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B7D811C3-8735-42DD-94A4-0FD385E335CF}" type="slidenum">
              <a:rPr lang="en-GB" sz="1200" smtClean="0">
                <a:latin typeface="Arial" charset="0"/>
              </a:rPr>
              <a:pPr/>
              <a:t>39</a:t>
            </a:fld>
            <a:endParaRPr lang="en-GB" sz="1200" smtClean="0"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4287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0A8DA02C-92B1-4B34-9B65-347A73264EFD}" type="slidenum">
              <a:rPr lang="en-GB" sz="1200" smtClean="0">
                <a:latin typeface="Arial" charset="0"/>
              </a:rPr>
              <a:pPr/>
              <a:t>40</a:t>
            </a:fld>
            <a:endParaRPr lang="en-GB" sz="1200" smtClean="0"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8943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11D950D8-59E5-4DDB-8B12-70F665617B3C}" type="slidenum">
              <a:rPr lang="en-GB" sz="1200" smtClean="0">
                <a:latin typeface="Arial" charset="0"/>
              </a:rPr>
              <a:pPr/>
              <a:t>41</a:t>
            </a:fld>
            <a:endParaRPr lang="en-GB" sz="1200" smtClean="0">
              <a:latin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324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C544692E-7323-409F-84C7-132AB70F8444}" type="slidenum">
              <a:rPr lang="en-GB" sz="1200" smtClean="0">
                <a:latin typeface="Arial" charset="0"/>
              </a:rPr>
              <a:pPr/>
              <a:t>42</a:t>
            </a:fld>
            <a:endParaRPr lang="en-GB" sz="1200" smtClean="0">
              <a:latin typeface="Arial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1302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6F3AA50B-A80E-4C5C-B20A-BEB13BB9E4D9}" type="slidenum">
              <a:rPr lang="en-GB" sz="1200" smtClean="0">
                <a:latin typeface="Arial" charset="0"/>
              </a:rPr>
              <a:pPr/>
              <a:t>43</a:t>
            </a:fld>
            <a:endParaRPr lang="en-GB" sz="1200" smtClean="0">
              <a:latin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4607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77CD6A22-5822-4864-9F69-5359F586B747}" type="slidenum">
              <a:rPr lang="en-GB" sz="1200" smtClean="0">
                <a:latin typeface="Arial" charset="0"/>
              </a:rPr>
              <a:pPr/>
              <a:t>44</a:t>
            </a:fld>
            <a:endParaRPr lang="en-GB" sz="1200" smtClean="0">
              <a:latin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925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A4C2090-2759-4BAC-AFFA-1FC8F0E41719}" type="slidenum">
              <a:rPr lang="en-US" sz="1200">
                <a:latin typeface="Arial" charset="0"/>
              </a:rPr>
              <a:pPr/>
              <a:t>5</a:t>
            </a:fld>
            <a:endParaRPr lang="en-US" sz="1200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6428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DE10E4A0-7C91-4240-8277-DC6B7118C2F7}" type="slidenum">
              <a:rPr lang="en-GB" sz="1200" smtClean="0">
                <a:latin typeface="Arial" charset="0"/>
              </a:rPr>
              <a:pPr/>
              <a:t>45</a:t>
            </a:fld>
            <a:endParaRPr lang="en-GB" sz="1200" smtClean="0"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6020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D6D0A846-5EC4-41B3-93BC-890F4B37F5D0}" type="slidenum">
              <a:rPr lang="en-GB" altLang="en-US" sz="1200" smtClean="0">
                <a:latin typeface="Arial" charset="0"/>
              </a:rPr>
              <a:pPr/>
              <a:t>46</a:t>
            </a:fld>
            <a:endParaRPr lang="en-GB" altLang="en-US" sz="1200" smtClean="0">
              <a:latin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5981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0770E4-0F36-485F-BC10-0E60A22D5398}" type="slidenum">
              <a:rPr lang="en-GB">
                <a:solidFill>
                  <a:prstClr val="black"/>
                </a:solidFill>
              </a:rPr>
              <a:pPr/>
              <a:t>52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1100" dirty="0" smtClean="0"/>
          </a:p>
        </p:txBody>
      </p:sp>
    </p:spTree>
    <p:extLst>
      <p:ext uri="{BB962C8B-B14F-4D97-AF65-F5344CB8AC3E}">
        <p14:creationId xmlns:p14="http://schemas.microsoft.com/office/powerpoint/2010/main" val="22319622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0770E4-0F36-485F-BC10-0E60A22D5398}" type="slidenum">
              <a:rPr lang="en-GB">
                <a:solidFill>
                  <a:prstClr val="black"/>
                </a:solidFill>
              </a:rPr>
              <a:pPr/>
              <a:t>53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1100" dirty="0" smtClean="0"/>
          </a:p>
        </p:txBody>
      </p:sp>
    </p:spTree>
    <p:extLst>
      <p:ext uri="{BB962C8B-B14F-4D97-AF65-F5344CB8AC3E}">
        <p14:creationId xmlns:p14="http://schemas.microsoft.com/office/powerpoint/2010/main" val="13419663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0770E4-0F36-485F-BC10-0E60A22D5398}" type="slidenum">
              <a:rPr lang="en-GB">
                <a:solidFill>
                  <a:prstClr val="black"/>
                </a:solidFill>
              </a:rPr>
              <a:pPr/>
              <a:t>54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1100" dirty="0" smtClean="0"/>
          </a:p>
        </p:txBody>
      </p:sp>
    </p:spTree>
    <p:extLst>
      <p:ext uri="{BB962C8B-B14F-4D97-AF65-F5344CB8AC3E}">
        <p14:creationId xmlns:p14="http://schemas.microsoft.com/office/powerpoint/2010/main" val="2247622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CED3E6D-808A-4F60-9955-044ED56D8121}" type="slidenum">
              <a:rPr lang="en-US" sz="1200">
                <a:latin typeface="Arial" charset="0"/>
              </a:rPr>
              <a:pPr/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313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BDD893E-B659-4BD3-BBDF-8856CDFE0177}" type="slidenum">
              <a:rPr lang="en-US" sz="1200">
                <a:latin typeface="Arial" charset="0"/>
              </a:rPr>
              <a:pPr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508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35DD63F-8580-454F-BCAF-9A58543BFFB0}" type="slidenum">
              <a:rPr lang="en-US" sz="1200">
                <a:latin typeface="Arial" charset="0"/>
              </a:rPr>
              <a:pPr/>
              <a:t>8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175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0E012DC-D897-477E-B77F-A5AA19DB8C8E}" type="slidenum">
              <a:rPr lang="en-US" sz="1200">
                <a:latin typeface="Arial" charset="0"/>
              </a:rPr>
              <a:pPr/>
              <a:t>9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598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DC55D5C-2E24-4261-B2A1-145129DC67C4}" type="slidenum">
              <a:rPr lang="en-US" sz="1200">
                <a:latin typeface="Arial" charset="0"/>
              </a:rPr>
              <a:pPr/>
              <a:t>10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27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31"/>
          <p:cNvSpPr>
            <a:spLocks noChangeArrowheads="1"/>
          </p:cNvSpPr>
          <p:nvPr userDrawn="1"/>
        </p:nvSpPr>
        <p:spPr bwMode="auto">
          <a:xfrm>
            <a:off x="-79375" y="3200400"/>
            <a:ext cx="9223375" cy="3657600"/>
          </a:xfrm>
          <a:prstGeom prst="rect">
            <a:avLst/>
          </a:prstGeom>
          <a:gradFill rotWithShape="0">
            <a:gsLst>
              <a:gs pos="0">
                <a:srgbClr val="014359"/>
              </a:gs>
              <a:gs pos="100000">
                <a:srgbClr val="00727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323D43"/>
              </a:solidFill>
            </a:endParaRPr>
          </a:p>
        </p:txBody>
      </p:sp>
      <p:sp>
        <p:nvSpPr>
          <p:cNvPr id="4" name="Rectangle 1032"/>
          <p:cNvSpPr>
            <a:spLocks noChangeArrowheads="1"/>
          </p:cNvSpPr>
          <p:nvPr userDrawn="1"/>
        </p:nvSpPr>
        <p:spPr bwMode="auto">
          <a:xfrm>
            <a:off x="-79375" y="0"/>
            <a:ext cx="9223375" cy="3276600"/>
          </a:xfrm>
          <a:prstGeom prst="rect">
            <a:avLst/>
          </a:prstGeom>
          <a:solidFill>
            <a:srgbClr val="0143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323D43"/>
              </a:solidFill>
              <a:latin typeface="Arial" charset="0"/>
            </a:endParaRPr>
          </a:p>
        </p:txBody>
      </p:sp>
      <p:pic>
        <p:nvPicPr>
          <p:cNvPr id="5" name="Picture 1040" descr="engineering scien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63"/>
          <a:stretch>
            <a:fillRect/>
          </a:stretch>
        </p:blipFill>
        <p:spPr bwMode="auto">
          <a:xfrm>
            <a:off x="6011863" y="411163"/>
            <a:ext cx="27368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9D1041E8-6C71-4D82-9379-55BAB0E05C6F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62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D8E8D-2786-4D32-99FC-6985B2090D69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50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4906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4906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AD3DE-50DE-4943-804B-01FA5A737FF3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55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79375" y="3200400"/>
            <a:ext cx="9223375" cy="3657600"/>
          </a:xfrm>
          <a:prstGeom prst="rect">
            <a:avLst/>
          </a:prstGeom>
          <a:gradFill rotWithShape="0">
            <a:gsLst>
              <a:gs pos="0">
                <a:srgbClr val="014359"/>
              </a:gs>
              <a:gs pos="100000">
                <a:srgbClr val="00727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200">
              <a:solidFill>
                <a:srgbClr val="323D43"/>
              </a:solidFill>
              <a:latin typeface="Lucida Sans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79375" y="0"/>
            <a:ext cx="9223375" cy="3276600"/>
          </a:xfrm>
          <a:prstGeom prst="rect">
            <a:avLst/>
          </a:prstGeom>
          <a:solidFill>
            <a:srgbClr val="01435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323D43"/>
              </a:solidFill>
              <a:latin typeface="Arial" charset="0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2160587"/>
          </a:xfrm>
        </p:spPr>
        <p:txBody>
          <a:bodyPr lIns="91440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933825"/>
            <a:ext cx="8496300" cy="1752600"/>
          </a:xfrm>
        </p:spPr>
        <p:txBody>
          <a:bodyPr lIns="91440"/>
          <a:lstStyle>
            <a:lvl1pPr marL="0" indent="0">
              <a:buFontTx/>
              <a:buNone/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3E0FADB-5EAF-4A7C-9F90-098CF68E81FD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  <p:pic>
        <p:nvPicPr>
          <p:cNvPr id="8" name="Picture 2" descr="E:\PhD meetings\uoswhitetrans_jp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653" y="387656"/>
            <a:ext cx="35941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480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6480D-6823-48F0-A547-4C987EE81407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24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C40FF-E270-4093-A978-54357D48D6E3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68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2A02-3F14-4A08-BCEB-231BD4255F54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809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6B3AE-781E-4B39-A394-26B7FA1BB790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92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8E767-0BC8-479A-B0AE-378FBA37AC87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32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55416-FC04-43EF-9EC2-DE3ED4FE29D4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78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B1BDC-5F18-4EBE-9A74-EEA5BE6D9F66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65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5005E-CDBE-4950-9535-6682969BE742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15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C1A19-2E5C-4366-AC4D-FA2732B5CA47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432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96A84-11E0-4E62-A406-7608957F7D80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62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4906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4906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98E6-C5F1-4A76-87D7-B8BA027F0A8F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296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79375" y="3200400"/>
            <a:ext cx="9223375" cy="3657600"/>
          </a:xfrm>
          <a:prstGeom prst="rect">
            <a:avLst/>
          </a:prstGeom>
          <a:gradFill rotWithShape="0">
            <a:gsLst>
              <a:gs pos="0">
                <a:srgbClr val="014359"/>
              </a:gs>
              <a:gs pos="100000">
                <a:srgbClr val="00727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200">
              <a:solidFill>
                <a:srgbClr val="323D43"/>
              </a:solidFill>
              <a:latin typeface="Lucida Sans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79375" y="0"/>
            <a:ext cx="9223375" cy="3276600"/>
          </a:xfrm>
          <a:prstGeom prst="rect">
            <a:avLst/>
          </a:prstGeom>
          <a:solidFill>
            <a:srgbClr val="01435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323D43"/>
              </a:solidFill>
              <a:latin typeface="Arial" charset="0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2160587"/>
          </a:xfrm>
        </p:spPr>
        <p:txBody>
          <a:bodyPr lIns="91440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933825"/>
            <a:ext cx="8496300" cy="1752600"/>
          </a:xfrm>
        </p:spPr>
        <p:txBody>
          <a:bodyPr lIns="91440"/>
          <a:lstStyle>
            <a:lvl1pPr marL="0" indent="0">
              <a:buFontTx/>
              <a:buNone/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3E0FADB-5EAF-4A7C-9F90-098CF68E81FD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  <p:pic>
        <p:nvPicPr>
          <p:cNvPr id="8" name="Picture 2" descr="E:\PhD meetings\uoswhitetrans_jp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653" y="387656"/>
            <a:ext cx="35941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013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6480D-6823-48F0-A547-4C987EE81407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289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C40FF-E270-4093-A978-54357D48D6E3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03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2A02-3F14-4A08-BCEB-231BD4255F54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15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6B3AE-781E-4B39-A394-26B7FA1BB790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82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8E767-0BC8-479A-B0AE-378FBA37AC87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41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55416-FC04-43EF-9EC2-DE3ED4FE29D4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55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915ED-4172-4177-B939-426336072926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92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B1BDC-5F18-4EBE-9A74-EEA5BE6D9F66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83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C1A19-2E5C-4366-AC4D-FA2732B5CA47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369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96A84-11E0-4E62-A406-7608957F7D80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4217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4906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4906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98E6-C5F1-4A76-87D7-B8BA027F0A8F}" type="slidenum">
              <a:rPr lang="en-US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75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31"/>
          <p:cNvSpPr>
            <a:spLocks noChangeArrowheads="1"/>
          </p:cNvSpPr>
          <p:nvPr userDrawn="1"/>
        </p:nvSpPr>
        <p:spPr bwMode="auto">
          <a:xfrm>
            <a:off x="-79375" y="3200400"/>
            <a:ext cx="9223375" cy="3657600"/>
          </a:xfrm>
          <a:prstGeom prst="rect">
            <a:avLst/>
          </a:prstGeom>
          <a:gradFill rotWithShape="0">
            <a:gsLst>
              <a:gs pos="0">
                <a:srgbClr val="014359"/>
              </a:gs>
              <a:gs pos="100000">
                <a:srgbClr val="00727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323D43"/>
              </a:solidFill>
            </a:endParaRPr>
          </a:p>
        </p:txBody>
      </p:sp>
      <p:sp>
        <p:nvSpPr>
          <p:cNvPr id="4" name="Rectangle 1032"/>
          <p:cNvSpPr>
            <a:spLocks noChangeArrowheads="1"/>
          </p:cNvSpPr>
          <p:nvPr userDrawn="1"/>
        </p:nvSpPr>
        <p:spPr bwMode="auto">
          <a:xfrm>
            <a:off x="-79375" y="0"/>
            <a:ext cx="9223375" cy="3276600"/>
          </a:xfrm>
          <a:prstGeom prst="rect">
            <a:avLst/>
          </a:prstGeom>
          <a:solidFill>
            <a:srgbClr val="0143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323D43"/>
              </a:solidFill>
              <a:latin typeface="Arial" charset="0"/>
            </a:endParaRPr>
          </a:p>
        </p:txBody>
      </p:sp>
      <p:pic>
        <p:nvPicPr>
          <p:cNvPr id="5" name="Picture 1040" descr="engineering scien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63"/>
          <a:stretch>
            <a:fillRect/>
          </a:stretch>
        </p:blipFill>
        <p:spPr bwMode="auto">
          <a:xfrm>
            <a:off x="6011863" y="411163"/>
            <a:ext cx="27368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9D1041E8-6C71-4D82-9379-55BAB0E05C6F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154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5005E-CDBE-4950-9535-6682969BE742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83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915ED-4172-4177-B939-426336072926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807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99BBA-7E37-443C-B4E2-DCEFAC7D91D3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18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3F0B6-7140-4C6E-B905-8759E05F1879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31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41896-C5B4-408D-B4A6-FDA69B0D6AA5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8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99BBA-7E37-443C-B4E2-DCEFAC7D91D3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16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B180B-8BD3-42C9-9899-6A325DF754B3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7262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3C955-BEB4-4439-91B3-84897D7BDF13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425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F7F3E-1E89-4F35-A7A6-BD4803956F4D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9072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D8E8D-2786-4D32-99FC-6985B2090D69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492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4906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4906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AD3DE-50DE-4943-804B-01FA5A737FF3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703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268413"/>
            <a:ext cx="4208463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688" y="1268413"/>
            <a:ext cx="420846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19425-C559-4D28-BD95-2D5516D9B7B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8848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383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BB4321-B5FC-4275-9270-BFE4D458954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2671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31"/>
          <p:cNvSpPr>
            <a:spLocks noChangeArrowheads="1"/>
          </p:cNvSpPr>
          <p:nvPr userDrawn="1"/>
        </p:nvSpPr>
        <p:spPr bwMode="auto">
          <a:xfrm>
            <a:off x="-79375" y="3200400"/>
            <a:ext cx="9223375" cy="3657600"/>
          </a:xfrm>
          <a:prstGeom prst="rect">
            <a:avLst/>
          </a:prstGeom>
          <a:gradFill rotWithShape="0">
            <a:gsLst>
              <a:gs pos="0">
                <a:srgbClr val="014359"/>
              </a:gs>
              <a:gs pos="100000">
                <a:srgbClr val="00727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323D43"/>
              </a:solidFill>
            </a:endParaRPr>
          </a:p>
        </p:txBody>
      </p:sp>
      <p:sp>
        <p:nvSpPr>
          <p:cNvPr id="4" name="Rectangle 1032"/>
          <p:cNvSpPr>
            <a:spLocks noChangeArrowheads="1"/>
          </p:cNvSpPr>
          <p:nvPr userDrawn="1"/>
        </p:nvSpPr>
        <p:spPr bwMode="auto">
          <a:xfrm>
            <a:off x="-79375" y="0"/>
            <a:ext cx="9223375" cy="3276600"/>
          </a:xfrm>
          <a:prstGeom prst="rect">
            <a:avLst/>
          </a:prstGeom>
          <a:solidFill>
            <a:srgbClr val="0143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323D43"/>
              </a:solidFill>
              <a:latin typeface="Arial" charset="0"/>
            </a:endParaRPr>
          </a:p>
        </p:txBody>
      </p:sp>
      <p:pic>
        <p:nvPicPr>
          <p:cNvPr id="5" name="Picture 1040" descr="engineering scien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63"/>
          <a:stretch>
            <a:fillRect/>
          </a:stretch>
        </p:blipFill>
        <p:spPr bwMode="auto">
          <a:xfrm>
            <a:off x="6011863" y="411163"/>
            <a:ext cx="27368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9D1041E8-6C71-4D82-9379-55BAB0E05C6F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867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5005E-CDBE-4950-9535-6682969BE742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1161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915ED-4172-4177-B939-426336072926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85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3F0B6-7140-4C6E-B905-8759E05F1879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551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99BBA-7E37-443C-B4E2-DCEFAC7D91D3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7350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3F0B6-7140-4C6E-B905-8759E05F1879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964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41896-C5B4-408D-B4A6-FDA69B0D6AA5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868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B180B-8BD3-42C9-9899-6A325DF754B3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0402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3C955-BEB4-4439-91B3-84897D7BDF13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418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F7F3E-1E89-4F35-A7A6-BD4803956F4D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157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D8E8D-2786-4D32-99FC-6985B2090D69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699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4906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4906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AD3DE-50DE-4943-804B-01FA5A737FF3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1772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081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31"/>
          <p:cNvSpPr>
            <a:spLocks noChangeArrowheads="1"/>
          </p:cNvSpPr>
          <p:nvPr/>
        </p:nvSpPr>
        <p:spPr bwMode="auto">
          <a:xfrm>
            <a:off x="-79375" y="3200400"/>
            <a:ext cx="9223375" cy="3657600"/>
          </a:xfrm>
          <a:prstGeom prst="rect">
            <a:avLst/>
          </a:prstGeom>
          <a:gradFill rotWithShape="0">
            <a:gsLst>
              <a:gs pos="0">
                <a:srgbClr val="014359"/>
              </a:gs>
              <a:gs pos="100000">
                <a:srgbClr val="00727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>
              <a:solidFill>
                <a:srgbClr val="323D43"/>
              </a:solidFill>
              <a:latin typeface="Lucida Sans" pitchFamily="34" charset="0"/>
            </a:endParaRPr>
          </a:p>
        </p:txBody>
      </p:sp>
      <p:sp>
        <p:nvSpPr>
          <p:cNvPr id="10248" name="Rectangle 1032"/>
          <p:cNvSpPr>
            <a:spLocks noChangeArrowheads="1"/>
          </p:cNvSpPr>
          <p:nvPr/>
        </p:nvSpPr>
        <p:spPr bwMode="auto">
          <a:xfrm>
            <a:off x="-79375" y="0"/>
            <a:ext cx="9223375" cy="3276600"/>
          </a:xfrm>
          <a:prstGeom prst="rect">
            <a:avLst/>
          </a:prstGeom>
          <a:solidFill>
            <a:srgbClr val="0143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323D43"/>
              </a:solidFill>
              <a:latin typeface="Arial" charset="0"/>
            </a:endParaRPr>
          </a:p>
        </p:txBody>
      </p:sp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2160587"/>
          </a:xfrm>
        </p:spPr>
        <p:txBody>
          <a:bodyPr lIns="91440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933825"/>
            <a:ext cx="8496300" cy="1752600"/>
          </a:xfrm>
        </p:spPr>
        <p:txBody>
          <a:bodyPr lIns="91440"/>
          <a:lstStyle>
            <a:lvl1pPr marL="0" indent="0">
              <a:buFontTx/>
              <a:buNone/>
              <a:defRPr sz="3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10246" name="Rectangle 103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defRPr>
                <a:latin typeface="Arial" charset="0"/>
              </a:defRPr>
            </a:lvl1pPr>
          </a:lstStyle>
          <a:p>
            <a:fld id="{BB006A22-672B-46F0-A908-38FFFD309B51}" type="slidenum">
              <a:rPr lang="en-GB">
                <a:solidFill>
                  <a:srgbClr val="323D43"/>
                </a:solidFill>
              </a:rPr>
              <a:pPr/>
              <a:t>‹#›</a:t>
            </a:fld>
            <a:endParaRPr lang="en-GB">
              <a:solidFill>
                <a:srgbClr val="323D43"/>
              </a:solidFill>
            </a:endParaRPr>
          </a:p>
        </p:txBody>
      </p:sp>
      <p:pic>
        <p:nvPicPr>
          <p:cNvPr id="10256" name="Picture 1040" descr="engineering sciences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27"/>
          <a:stretch/>
        </p:blipFill>
        <p:spPr bwMode="auto">
          <a:xfrm>
            <a:off x="6011863" y="411163"/>
            <a:ext cx="2736850" cy="6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822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41896-C5B4-408D-B4A6-FDA69B0D6AA5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841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80F45-5C9A-4A76-8966-BB99E70E7BA8}" type="slidenum">
              <a:rPr lang="en-GB">
                <a:solidFill>
                  <a:srgbClr val="323D43"/>
                </a:solidFill>
              </a:rPr>
              <a:pPr/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05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42C27-4152-4CBC-B513-A28BC9C3990B}" type="slidenum">
              <a:rPr lang="en-GB">
                <a:solidFill>
                  <a:srgbClr val="323D43"/>
                </a:solidFill>
              </a:rPr>
              <a:pPr/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39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E0D8B-27F7-4A2F-9BDC-F4FB26302799}" type="slidenum">
              <a:rPr lang="en-GB">
                <a:solidFill>
                  <a:srgbClr val="323D43"/>
                </a:solidFill>
              </a:rPr>
              <a:pPr/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599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24F0A-5EBE-4292-9CBD-4F9569C7C2A6}" type="slidenum">
              <a:rPr lang="en-GB">
                <a:solidFill>
                  <a:srgbClr val="323D43"/>
                </a:solidFill>
              </a:rPr>
              <a:pPr/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788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90FF1-9714-42A7-AE9B-46B86E89F5D2}" type="slidenum">
              <a:rPr lang="en-GB">
                <a:solidFill>
                  <a:srgbClr val="323D43"/>
                </a:solidFill>
              </a:rPr>
              <a:pPr/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617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B9A07-6843-4905-BFF1-50D29FE93114}" type="slidenum">
              <a:rPr lang="en-GB">
                <a:solidFill>
                  <a:srgbClr val="323D43"/>
                </a:solidFill>
              </a:rPr>
              <a:pPr/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86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DC6DF-ECF5-44DE-8616-DD61891BC8F9}" type="slidenum">
              <a:rPr lang="en-GB">
                <a:solidFill>
                  <a:srgbClr val="323D43"/>
                </a:solidFill>
              </a:rPr>
              <a:pPr/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44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2A88B-0EE8-4EBA-862D-1FCBCCB36BE6}" type="slidenum">
              <a:rPr lang="en-GB">
                <a:solidFill>
                  <a:srgbClr val="323D43"/>
                </a:solidFill>
              </a:rPr>
              <a:pPr/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371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FFCF09-0F0D-459D-9BFA-25E0C2E86927}" type="slidenum">
              <a:rPr lang="en-GB">
                <a:solidFill>
                  <a:srgbClr val="323D43"/>
                </a:solidFill>
              </a:rPr>
              <a:pPr/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57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4906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4906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7148B-7D61-487E-B99C-0DE698AD25AD}" type="slidenum">
              <a:rPr lang="en-GB">
                <a:solidFill>
                  <a:srgbClr val="323D43"/>
                </a:solidFill>
              </a:rPr>
              <a:pPr/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20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B180B-8BD3-42C9-9899-6A325DF754B3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1685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7050" y="63087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B17C7CD-E174-4EE3-B35D-D4917713ADB0}" type="slidenum">
              <a:rPr lang="en-GB">
                <a:solidFill>
                  <a:srgbClr val="323D43"/>
                </a:solidFill>
              </a:rPr>
              <a:pPr/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5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00213"/>
            <a:ext cx="417195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33813"/>
            <a:ext cx="417195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323D43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877050" y="63087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02BBD1C-6A8C-4A78-8F36-19207E566859}" type="slidenum">
              <a:rPr lang="en-GB">
                <a:solidFill>
                  <a:srgbClr val="323D43"/>
                </a:solidFill>
              </a:rPr>
              <a:pPr/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53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3C955-BEB4-4439-91B3-84897D7BDF13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16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F7F3E-1E89-4F35-A7A6-BD4803956F4D}" type="slidenum">
              <a:rPr lang="en-GB">
                <a:solidFill>
                  <a:srgbClr val="323D43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616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323D43"/>
              </a:solidFill>
              <a:latin typeface="Arial" charset="0"/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-79375" y="3048000"/>
            <a:ext cx="9223375" cy="3810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DCDED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323D43"/>
              </a:solidFill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CCDBB6-004C-428F-A86F-6652151FE876}" type="slidenum">
              <a:rPr lang="en-GB">
                <a:solidFill>
                  <a:srgbClr val="323D43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  <p:pic>
        <p:nvPicPr>
          <p:cNvPr id="1032" name="Picture 11" descr="engineering science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24"/>
          <a:stretch>
            <a:fillRect/>
          </a:stretch>
        </p:blipFill>
        <p:spPr bwMode="auto">
          <a:xfrm>
            <a:off x="6659563" y="306388"/>
            <a:ext cx="2081212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14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11213" indent="-288925" algn="l" rtl="0" eaLnBrk="0" fontAlgn="base" hangingPunct="0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219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27188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323D43"/>
              </a:solidFill>
              <a:latin typeface="Arial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-79375" y="3048000"/>
            <a:ext cx="9223375" cy="3810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DCDEDE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200">
              <a:solidFill>
                <a:srgbClr val="323D43"/>
              </a:solidFill>
              <a:latin typeface="Lucida Sans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6EEB655-82D8-4AB4-9DDA-305C8DEF9298}" type="slidenum">
              <a:rPr lang="en-US">
                <a:solidFill>
                  <a:srgbClr val="323D43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  <p:pic>
        <p:nvPicPr>
          <p:cNvPr id="10" name="Picture 3" descr="E:\PhD meetings\uosblue_jpg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376" y="344370"/>
            <a:ext cx="2160588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99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11213" indent="-288925" algn="l" rtl="0" eaLnBrk="0" fontAlgn="base" hangingPunct="0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219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27188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323D43"/>
              </a:solidFill>
              <a:latin typeface="Arial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-79375" y="3048000"/>
            <a:ext cx="9223375" cy="3810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DCDEDE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200">
              <a:solidFill>
                <a:srgbClr val="323D43"/>
              </a:solidFill>
              <a:latin typeface="Lucida Sans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84162" y="273269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204686"/>
            <a:ext cx="8496300" cy="461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6EEB655-82D8-4AB4-9DDA-305C8DEF9298}" type="slidenum">
              <a:rPr lang="en-US">
                <a:solidFill>
                  <a:srgbClr val="323D43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323D43"/>
              </a:solidFill>
            </a:endParaRPr>
          </a:p>
        </p:txBody>
      </p:sp>
      <p:pic>
        <p:nvPicPr>
          <p:cNvPr id="10" name="Picture 3" descr="E:\PhD meetings\uosblue_jpg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376" y="344370"/>
            <a:ext cx="2160588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97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11213" indent="-288925" algn="l" rtl="0" eaLnBrk="0" fontAlgn="base" hangingPunct="0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219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27188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323D43"/>
              </a:solidFill>
              <a:latin typeface="Arial" charset="0"/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-79375" y="3048000"/>
            <a:ext cx="9223375" cy="3810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DCDED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323D43"/>
              </a:solidFill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CCDBB6-004C-428F-A86F-6652151FE876}" type="slidenum">
              <a:rPr lang="en-GB">
                <a:solidFill>
                  <a:srgbClr val="323D43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  <p:pic>
        <p:nvPicPr>
          <p:cNvPr id="1032" name="Picture 11" descr="engineering science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24"/>
          <a:stretch>
            <a:fillRect/>
          </a:stretch>
        </p:blipFill>
        <p:spPr bwMode="auto">
          <a:xfrm>
            <a:off x="6659563" y="306388"/>
            <a:ext cx="2081212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97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1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11213" indent="-288925" algn="l" rtl="0" eaLnBrk="0" fontAlgn="base" hangingPunct="0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219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27188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323D43"/>
              </a:solidFill>
              <a:latin typeface="Arial" charset="0"/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-79375" y="3048000"/>
            <a:ext cx="9223375" cy="3810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DCDED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323D43"/>
              </a:solidFill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323D43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CCDBB6-004C-428F-A86F-6652151FE876}" type="slidenum">
              <a:rPr lang="en-GB">
                <a:solidFill>
                  <a:srgbClr val="323D43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  <p:pic>
        <p:nvPicPr>
          <p:cNvPr id="1032" name="Picture 11" descr="engineering science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24"/>
          <a:stretch>
            <a:fillRect/>
          </a:stretch>
        </p:blipFill>
        <p:spPr bwMode="auto">
          <a:xfrm>
            <a:off x="6659563" y="306388"/>
            <a:ext cx="2081212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17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16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11213" indent="-288925" algn="l" rtl="0" eaLnBrk="0" fontAlgn="base" hangingPunct="0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219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27188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323D43"/>
              </a:solidFill>
              <a:latin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-79375" y="3048000"/>
            <a:ext cx="9223375" cy="3810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DCDED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>
              <a:solidFill>
                <a:srgbClr val="323D43"/>
              </a:solidFill>
              <a:latin typeface="Lucida Sans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323D43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74469D8-A5CE-4ED7-8EC3-7A973F8B2092}" type="slidenum">
              <a:rPr lang="en-GB">
                <a:solidFill>
                  <a:srgbClr val="323D43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323D43"/>
              </a:solidFill>
            </a:endParaRPr>
          </a:p>
        </p:txBody>
      </p:sp>
      <p:pic>
        <p:nvPicPr>
          <p:cNvPr id="1035" name="Picture 11" descr="engineering sciences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85"/>
          <a:stretch/>
        </p:blipFill>
        <p:spPr bwMode="auto">
          <a:xfrm>
            <a:off x="6659563" y="306388"/>
            <a:ext cx="2081212" cy="47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171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9pPr>
    </p:titleStyle>
    <p:bodyStyle>
      <a:lvl1pPr marL="342900" indent="-342900" algn="l" rtl="0" fontAlgn="base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11213" indent="-288925" algn="l" rtl="0" fontAlgn="base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219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27188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0.jpeg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44.wmf"/><Relationship Id="rId5" Type="http://schemas.openxmlformats.org/officeDocument/2006/relationships/image" Target="../media/image41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43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45.wmf"/><Relationship Id="rId10" Type="http://schemas.openxmlformats.org/officeDocument/2006/relationships/image" Target="../media/image48.png"/><Relationship Id="rId4" Type="http://schemas.openxmlformats.org/officeDocument/2006/relationships/oleObject" Target="../embeddings/oleObject30.bin"/><Relationship Id="rId9" Type="http://schemas.openxmlformats.org/officeDocument/2006/relationships/image" Target="../media/image4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52.emf"/><Relationship Id="rId4" Type="http://schemas.openxmlformats.org/officeDocument/2006/relationships/oleObject" Target="../embeddings/oleObject34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60.wm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8.wmf"/><Relationship Id="rId12" Type="http://schemas.openxmlformats.org/officeDocument/2006/relationships/oleObject" Target="../embeddings/oleObject39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18.wmf"/><Relationship Id="rId5" Type="http://schemas.openxmlformats.org/officeDocument/2006/relationships/image" Target="../media/image57.w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59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41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9.emf"/><Relationship Id="rId5" Type="http://schemas.openxmlformats.org/officeDocument/2006/relationships/image" Target="../media/image68.wmf"/><Relationship Id="rId4" Type="http://schemas.openxmlformats.org/officeDocument/2006/relationships/oleObject" Target="../embeddings/oleObject4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70.emf"/><Relationship Id="rId4" Type="http://schemas.openxmlformats.org/officeDocument/2006/relationships/oleObject" Target="../embeddings/oleObject44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71.emf"/><Relationship Id="rId4" Type="http://schemas.openxmlformats.org/officeDocument/2006/relationships/oleObject" Target="../embeddings/oleObject4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72.emf"/><Relationship Id="rId4" Type="http://schemas.openxmlformats.org/officeDocument/2006/relationships/oleObject" Target="../embeddings/oleObject4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4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6.wmf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0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0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5" Type="http://schemas.openxmlformats.org/officeDocument/2006/relationships/image" Target="../media/image9.w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5.wmf"/><Relationship Id="rId18" Type="http://schemas.openxmlformats.org/officeDocument/2006/relationships/oleObject" Target="../embeddings/oleObject11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w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17.wmf"/><Relationship Id="rId2" Type="http://schemas.openxmlformats.org/officeDocument/2006/relationships/slideLayout" Target="../slideLayouts/slideLayout35.xml"/><Relationship Id="rId16" Type="http://schemas.openxmlformats.org/officeDocument/2006/relationships/oleObject" Target="../embeddings/oleObject10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4.wmf"/><Relationship Id="rId5" Type="http://schemas.openxmlformats.org/officeDocument/2006/relationships/image" Target="../media/image11.wmf"/><Relationship Id="rId15" Type="http://schemas.openxmlformats.org/officeDocument/2006/relationships/image" Target="../media/image16.wmf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18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3.wmf"/><Relationship Id="rId14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23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wmf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25.wmf"/><Relationship Id="rId2" Type="http://schemas.openxmlformats.org/officeDocument/2006/relationships/slideLayout" Target="../slideLayouts/slideLayout39.xml"/><Relationship Id="rId16" Type="http://schemas.openxmlformats.org/officeDocument/2006/relationships/oleObject" Target="../embeddings/oleObject18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2.wmf"/><Relationship Id="rId5" Type="http://schemas.openxmlformats.org/officeDocument/2006/relationships/image" Target="../media/image19.wmf"/><Relationship Id="rId15" Type="http://schemas.openxmlformats.org/officeDocument/2006/relationships/image" Target="../media/image24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1.wmf"/><Relationship Id="rId14" Type="http://schemas.openxmlformats.org/officeDocument/2006/relationships/oleObject" Target="../embeddings/oleObject1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29.wmf"/><Relationship Id="rId5" Type="http://schemas.openxmlformats.org/officeDocument/2006/relationships/image" Target="../media/image26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2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3"/>
          <p:cNvSpPr>
            <a:spLocks noGrp="1" noChangeArrowheads="1"/>
          </p:cNvSpPr>
          <p:nvPr>
            <p:ph type="ctrTitle"/>
          </p:nvPr>
        </p:nvSpPr>
        <p:spPr>
          <a:xfrm>
            <a:off x="304800" y="1847850"/>
            <a:ext cx="8496300" cy="1452563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Thermoelastic</a:t>
            </a:r>
            <a:r>
              <a:rPr lang="en-US" sz="4000" dirty="0" smtClean="0"/>
              <a:t> stress analysis</a:t>
            </a:r>
            <a:endParaRPr lang="en-GB" sz="4000" dirty="0" smtClean="0"/>
          </a:p>
        </p:txBody>
      </p:sp>
      <p:sp>
        <p:nvSpPr>
          <p:cNvPr id="7171" name="Text Box 25"/>
          <p:cNvSpPr txBox="1">
            <a:spLocks noChangeArrowheads="1"/>
          </p:cNvSpPr>
          <p:nvPr/>
        </p:nvSpPr>
        <p:spPr bwMode="auto">
          <a:xfrm>
            <a:off x="381000" y="5851525"/>
            <a:ext cx="8367713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B2D5D5"/>
                </a:solidFill>
              </a:rPr>
              <a:t>Janice </a:t>
            </a:r>
            <a:r>
              <a:rPr lang="en-GB" sz="2000" dirty="0" err="1" smtClean="0">
                <a:solidFill>
                  <a:srgbClr val="B2D5D5"/>
                </a:solidFill>
              </a:rPr>
              <a:t>Dulieu</a:t>
            </a:r>
            <a:r>
              <a:rPr lang="en-GB" sz="2000" dirty="0" smtClean="0">
                <a:solidFill>
                  <a:srgbClr val="B2D5D5"/>
                </a:solidFill>
              </a:rPr>
              <a:t>-Barton </a:t>
            </a:r>
            <a:endParaRPr lang="en-GB" sz="2000" dirty="0">
              <a:solidFill>
                <a:srgbClr val="B2D5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3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Temperature dependence</a:t>
            </a:r>
            <a:endParaRPr lang="en-US" smtClean="0"/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3322792" y="1631507"/>
            <a:ext cx="1753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en-GB" sz="2400" i="1" dirty="0" err="1"/>
              <a:t>N</a:t>
            </a:r>
            <a:r>
              <a:rPr lang="en-GB" sz="2400" i="1" baseline="-25000" dirty="0" err="1"/>
              <a:t>b</a:t>
            </a:r>
            <a:r>
              <a:rPr lang="en-GB" sz="2400" i="1" baseline="-25000" dirty="0"/>
              <a:t> </a:t>
            </a:r>
            <a:r>
              <a:rPr lang="en-GB" sz="2400" dirty="0">
                <a:sym typeface="Symbol" pitchFamily="18" charset="2"/>
              </a:rPr>
              <a:t></a:t>
            </a:r>
            <a:r>
              <a:rPr lang="en-GB" sz="2400" dirty="0"/>
              <a:t> </a:t>
            </a:r>
            <a:r>
              <a:rPr lang="en-GB" sz="2400" i="1" dirty="0" err="1">
                <a:sym typeface="Symbol" pitchFamily="18" charset="2"/>
              </a:rPr>
              <a:t>T</a:t>
            </a:r>
            <a:r>
              <a:rPr lang="en-GB" sz="2400" i="1" baseline="30000" dirty="0" err="1">
                <a:sym typeface="Symbol" pitchFamily="18" charset="2"/>
              </a:rPr>
              <a:t>n</a:t>
            </a:r>
            <a:r>
              <a:rPr lang="en-US" sz="2400" dirty="0">
                <a:sym typeface="Symbol" pitchFamily="18" charset="2"/>
              </a:rPr>
              <a:t> 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034775"/>
              </p:ext>
            </p:extLst>
          </p:nvPr>
        </p:nvGraphicFramePr>
        <p:xfrm>
          <a:off x="3275856" y="2382589"/>
          <a:ext cx="1512887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" name="Equation" r:id="rId4" imgW="660113" imgH="266584" progId="Equation.3">
                  <p:embed/>
                </p:oleObj>
              </mc:Choice>
              <mc:Fallback>
                <p:oleObj name="Equation" r:id="rId4" imgW="660113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2382589"/>
                        <a:ext cx="1512887" cy="614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Rectangle 8"/>
          <p:cNvSpPr>
            <a:spLocks noChangeArrowheads="1"/>
          </p:cNvSpPr>
          <p:nvPr/>
        </p:nvSpPr>
        <p:spPr bwMode="auto">
          <a:xfrm>
            <a:off x="493052" y="2996952"/>
            <a:ext cx="76247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GB" sz="2000" i="1" dirty="0">
                <a:latin typeface="Arial" charset="0"/>
                <a:cs typeface="Times New Roman" pitchFamily="18" charset="0"/>
              </a:rPr>
              <a:t>B</a:t>
            </a:r>
            <a:r>
              <a:rPr lang="en-GB" sz="2000" dirty="0">
                <a:latin typeface="Arial" charset="0"/>
                <a:cs typeface="Times New Roman" pitchFamily="18" charset="0"/>
              </a:rPr>
              <a:t> = 6.322 x 10</a:t>
            </a:r>
            <a:r>
              <a:rPr lang="en-GB" sz="2000" baseline="30000" dirty="0">
                <a:latin typeface="Arial" charset="0"/>
                <a:cs typeface="Times New Roman" pitchFamily="18" charset="0"/>
              </a:rPr>
              <a:t>6</a:t>
            </a:r>
            <a:r>
              <a:rPr lang="en-GB" sz="2000" dirty="0">
                <a:latin typeface="Arial" charset="0"/>
                <a:cs typeface="Times New Roman" pitchFamily="18" charset="0"/>
              </a:rPr>
              <a:t> photons s</a:t>
            </a:r>
            <a:r>
              <a:rPr lang="en-GB" sz="2000" baseline="30000" dirty="0">
                <a:latin typeface="Arial" charset="0"/>
                <a:cs typeface="Times New Roman" pitchFamily="18" charset="0"/>
              </a:rPr>
              <a:t>-1</a:t>
            </a:r>
            <a:r>
              <a:rPr lang="en-GB" sz="2000" dirty="0">
                <a:latin typeface="Arial" charset="0"/>
                <a:cs typeface="Times New Roman" pitchFamily="18" charset="0"/>
              </a:rPr>
              <a:t> m</a:t>
            </a:r>
            <a:r>
              <a:rPr lang="en-GB" sz="2000" baseline="30000" dirty="0">
                <a:latin typeface="Arial" charset="0"/>
                <a:cs typeface="Times New Roman" pitchFamily="18" charset="0"/>
              </a:rPr>
              <a:t>-3</a:t>
            </a:r>
            <a:r>
              <a:rPr lang="en-GB" sz="2000" dirty="0">
                <a:latin typeface="Arial" charset="0"/>
                <a:cs typeface="Times New Roman" pitchFamily="18" charset="0"/>
              </a:rPr>
              <a:t> sr</a:t>
            </a:r>
            <a:r>
              <a:rPr lang="en-GB" sz="2000" baseline="30000" dirty="0">
                <a:latin typeface="Arial" charset="0"/>
                <a:cs typeface="Times New Roman" pitchFamily="18" charset="0"/>
              </a:rPr>
              <a:t>-1</a:t>
            </a:r>
            <a:r>
              <a:rPr lang="en-GB" sz="2000" dirty="0">
                <a:latin typeface="Arial" charset="0"/>
                <a:cs typeface="Times New Roman" pitchFamily="18" charset="0"/>
              </a:rPr>
              <a:t> K</a:t>
            </a:r>
            <a:r>
              <a:rPr lang="en-GB" sz="2000" baseline="30000" dirty="0">
                <a:latin typeface="Arial" charset="0"/>
                <a:cs typeface="Times New Roman" pitchFamily="18" charset="0"/>
              </a:rPr>
              <a:t>-10.47</a:t>
            </a:r>
            <a:r>
              <a:rPr lang="en-GB" sz="2000" dirty="0">
                <a:latin typeface="Arial" charset="0"/>
                <a:cs typeface="Times New Roman" pitchFamily="18" charset="0"/>
              </a:rPr>
              <a:t> and </a:t>
            </a:r>
            <a:r>
              <a:rPr lang="en-GB" sz="2000" i="1" dirty="0">
                <a:latin typeface="Arial" charset="0"/>
                <a:cs typeface="Times New Roman" pitchFamily="18" charset="0"/>
              </a:rPr>
              <a:t>n</a:t>
            </a:r>
            <a:r>
              <a:rPr lang="en-GB" sz="2000" dirty="0">
                <a:latin typeface="Arial" charset="0"/>
                <a:cs typeface="Times New Roman" pitchFamily="18" charset="0"/>
              </a:rPr>
              <a:t> = 10.47; the correlation coefficient for the curve fit was 0.99. Therefore a temperature correction factor can be introduced as </a:t>
            </a:r>
            <a:endParaRPr lang="en-GB" sz="2000" dirty="0">
              <a:latin typeface="Arial" charset="0"/>
            </a:endParaRPr>
          </a:p>
        </p:txBody>
      </p:sp>
      <p:graphicFrame>
        <p:nvGraphicFramePr>
          <p:cNvPr id="61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591290"/>
              </p:ext>
            </p:extLst>
          </p:nvPr>
        </p:nvGraphicFramePr>
        <p:xfrm>
          <a:off x="3264024" y="4293096"/>
          <a:ext cx="1870799" cy="624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1" name="Equation" r:id="rId6" imgW="710891" imgH="241195" progId="Equation.3">
                  <p:embed/>
                </p:oleObj>
              </mc:Choice>
              <mc:Fallback>
                <p:oleObj name="Equation" r:id="rId6" imgW="710891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4024" y="4293096"/>
                        <a:ext cx="1870799" cy="62458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611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9833" y="404664"/>
            <a:ext cx="8496300" cy="649288"/>
          </a:xfrm>
        </p:spPr>
        <p:txBody>
          <a:bodyPr/>
          <a:lstStyle/>
          <a:p>
            <a:r>
              <a:rPr lang="en-GB" dirty="0" smtClean="0"/>
              <a:t>Correction factor</a:t>
            </a:r>
            <a:endParaRPr lang="en-US" dirty="0" smtClean="0"/>
          </a:p>
        </p:txBody>
      </p:sp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86720"/>
            <a:ext cx="482441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133600"/>
            <a:ext cx="3673475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5978" y="5805264"/>
            <a:ext cx="9073008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dirty="0" err="1" smtClean="0"/>
              <a:t>Dulieu</a:t>
            </a:r>
            <a:r>
              <a:rPr lang="en-GB" dirty="0" smtClean="0"/>
              <a:t>-Barton</a:t>
            </a:r>
            <a:r>
              <a:rPr lang="en-GB" dirty="0"/>
              <a:t>, J.M., Emery, T., Cunningham, P.R. and Quinn, S., “A temperature correction methodology for quantitative </a:t>
            </a:r>
            <a:r>
              <a:rPr lang="en-GB" dirty="0" err="1"/>
              <a:t>thermoelastic</a:t>
            </a:r>
            <a:r>
              <a:rPr lang="en-GB" dirty="0"/>
              <a:t> stress analysis and damage assessment”, Measurement Science and Technology, 2006, 17, pp 1627-1637.</a:t>
            </a:r>
          </a:p>
        </p:txBody>
      </p:sp>
    </p:spTree>
    <p:extLst>
      <p:ext uri="{BB962C8B-B14F-4D97-AF65-F5344CB8AC3E}">
        <p14:creationId xmlns:p14="http://schemas.microsoft.com/office/powerpoint/2010/main" val="91081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PartTime\SEM2014\Example_input_signal_with_nois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r="7396"/>
          <a:stretch>
            <a:fillRect/>
          </a:stretch>
        </p:blipFill>
        <p:spPr bwMode="auto">
          <a:xfrm>
            <a:off x="866775" y="3643313"/>
            <a:ext cx="7600950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 descr="D:\PartTime\SEM2014\Example_input_signal_with_noise_and_LI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0" r="8333"/>
          <a:stretch>
            <a:fillRect/>
          </a:stretch>
        </p:blipFill>
        <p:spPr bwMode="auto">
          <a:xfrm>
            <a:off x="866775" y="3643313"/>
            <a:ext cx="7515225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23850" y="1196975"/>
            <a:ext cx="8496300" cy="4114800"/>
          </a:xfrm>
        </p:spPr>
        <p:txBody>
          <a:bodyPr/>
          <a:lstStyle/>
          <a:p>
            <a:r>
              <a:rPr lang="en-GB" altLang="en-US" dirty="0" smtClean="0"/>
              <a:t>Example of a typical noisy measurement signal in TSA.</a:t>
            </a:r>
          </a:p>
          <a:p>
            <a:pPr lvl="1"/>
            <a:r>
              <a:rPr lang="en-GB" altLang="en-US" sz="2000" dirty="0" smtClean="0"/>
              <a:t>Noise and signal are of similar amplitude.</a:t>
            </a:r>
          </a:p>
          <a:p>
            <a:r>
              <a:rPr lang="en-GB" altLang="en-US" dirty="0" smtClean="0"/>
              <a:t>A reference signal is obtained that contains only the frequency of interest.</a:t>
            </a:r>
          </a:p>
          <a:p>
            <a:pPr lvl="1"/>
            <a:r>
              <a:rPr lang="en-GB" altLang="en-US" sz="2000" dirty="0" smtClean="0"/>
              <a:t>The reference signal is split into a sine and cosine part.</a:t>
            </a:r>
          </a:p>
        </p:txBody>
      </p:sp>
      <p:sp>
        <p:nvSpPr>
          <p:cNvPr id="10245" name="Title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8496300" cy="649287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 smtClean="0"/>
              <a:t>Lock-in processing- the </a:t>
            </a:r>
            <a:br>
              <a:rPr lang="en-GB" altLang="en-US" dirty="0" smtClean="0"/>
            </a:br>
            <a:r>
              <a:rPr lang="en-GB" altLang="en-US" dirty="0" smtClean="0"/>
              <a:t>necessity for cyclic loading</a:t>
            </a:r>
          </a:p>
        </p:txBody>
      </p:sp>
    </p:spTree>
    <p:extLst>
      <p:ext uri="{BB962C8B-B14F-4D97-AF65-F5344CB8AC3E}">
        <p14:creationId xmlns:p14="http://schemas.microsoft.com/office/powerpoint/2010/main" val="169531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307975"/>
            <a:ext cx="5688310" cy="649288"/>
          </a:xfrm>
        </p:spPr>
        <p:txBody>
          <a:bodyPr/>
          <a:lstStyle/>
          <a:p>
            <a:r>
              <a:rPr lang="en-GB" altLang="en-US" dirty="0" smtClean="0"/>
              <a:t>Brazilian Disc – comparison of DIC and TSA</a:t>
            </a:r>
          </a:p>
        </p:txBody>
      </p:sp>
      <p:pic>
        <p:nvPicPr>
          <p:cNvPr id="29699" name="Picture 9" descr="Stress Sum Delta 9-0 kN y-line TSAvsDI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195513"/>
            <a:ext cx="4171950" cy="3122612"/>
          </a:xfrm>
          <a:noFill/>
        </p:spPr>
      </p:pic>
      <p:pic>
        <p:nvPicPr>
          <p:cNvPr id="29700" name="Picture 10" descr="Stress Sum Delta 9-0 kN x-line TSAvsDI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195513"/>
            <a:ext cx="4171950" cy="3122612"/>
          </a:xfrm>
          <a:noFill/>
        </p:spPr>
      </p:pic>
    </p:spTree>
    <p:extLst>
      <p:ext uri="{BB962C8B-B14F-4D97-AF65-F5344CB8AC3E}">
        <p14:creationId xmlns:p14="http://schemas.microsoft.com/office/powerpoint/2010/main" val="346314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8496300" cy="649287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 smtClean="0"/>
              <a:t>Lock-in DIC</a:t>
            </a:r>
          </a:p>
        </p:txBody>
      </p:sp>
      <p:cxnSp>
        <p:nvCxnSpPr>
          <p:cNvPr id="12293" name="Straight Connector 2"/>
          <p:cNvCxnSpPr>
            <a:cxnSpLocks noChangeShapeType="1"/>
          </p:cNvCxnSpPr>
          <p:nvPr/>
        </p:nvCxnSpPr>
        <p:spPr bwMode="auto">
          <a:xfrm>
            <a:off x="323850" y="836613"/>
            <a:ext cx="8496300" cy="0"/>
          </a:xfrm>
          <a:prstGeom prst="line">
            <a:avLst/>
          </a:prstGeom>
          <a:noFill/>
          <a:ln w="19050" algn="ctr">
            <a:solidFill>
              <a:schemeClr val="tx2"/>
            </a:solidFill>
            <a:round/>
            <a:headEnd/>
            <a:tailEnd/>
          </a:ln>
        </p:spPr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850" y="1196975"/>
            <a:ext cx="8496300" cy="4114800"/>
          </a:xfrm>
        </p:spPr>
        <p:txBody>
          <a:bodyPr/>
          <a:lstStyle/>
          <a:p>
            <a:r>
              <a:rPr lang="en-GB" altLang="en-US" dirty="0" smtClean="0"/>
              <a:t>Visual comparison between static and dynamic results.</a:t>
            </a:r>
          </a:p>
        </p:txBody>
      </p:sp>
      <p:pic>
        <p:nvPicPr>
          <p:cNvPr id="62468" name="Picture 4" descr="D:\PartTime\Data\20131202_cyclic_DIC_disc\quarter_image_static_dynamic_comparison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026" y="1700056"/>
            <a:ext cx="5343525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67356" y="2055186"/>
            <a:ext cx="59182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rgbClr val="323D43"/>
                </a:solidFill>
                <a:latin typeface="Lucida Sans" pitchFamily="34" charset="0"/>
              </a:rPr>
              <a:t>Static</a:t>
            </a:r>
            <a:endParaRPr lang="en-GB" sz="1200" dirty="0">
              <a:solidFill>
                <a:srgbClr val="323D43"/>
              </a:solidFill>
              <a:latin typeface="Lucida Sans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91692" y="2055186"/>
            <a:ext cx="77617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rgbClr val="323D43"/>
                </a:solidFill>
                <a:latin typeface="Lucida Sans" pitchFamily="34" charset="0"/>
              </a:rPr>
              <a:t>0.75 Hz</a:t>
            </a:r>
            <a:endParaRPr lang="en-GB" sz="1200" dirty="0">
              <a:solidFill>
                <a:srgbClr val="323D43"/>
              </a:solidFill>
              <a:latin typeface="Lucida Sans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0794" y="4871976"/>
            <a:ext cx="67839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rgbClr val="323D43"/>
                </a:solidFill>
                <a:latin typeface="Lucida Sans" pitchFamily="34" charset="0"/>
              </a:rPr>
              <a:t>7.1 Hz</a:t>
            </a:r>
            <a:endParaRPr lang="en-GB" sz="1200" dirty="0">
              <a:solidFill>
                <a:srgbClr val="323D43"/>
              </a:solidFill>
              <a:latin typeface="Lucida Sans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91692" y="4871975"/>
            <a:ext cx="77617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rgbClr val="323D43"/>
                </a:solidFill>
                <a:latin typeface="Lucida Sans" pitchFamily="34" charset="0"/>
              </a:rPr>
              <a:t>21.1 Hz</a:t>
            </a:r>
            <a:endParaRPr lang="en-GB" sz="1200" dirty="0">
              <a:solidFill>
                <a:srgbClr val="323D43"/>
              </a:solidFill>
              <a:latin typeface="Lucida Sans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85037" y="5945188"/>
            <a:ext cx="8785225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GB" altLang="en-US" sz="1600" dirty="0"/>
              <a:t>Fruehmann, R.K., </a:t>
            </a:r>
            <a:r>
              <a:rPr lang="en-GB" altLang="en-US" sz="1600" dirty="0" err="1"/>
              <a:t>Dulieu</a:t>
            </a:r>
            <a:r>
              <a:rPr lang="en-GB" altLang="en-US" sz="1600" dirty="0"/>
              <a:t>-Barton, J.M., Quinn, S., and Tyler, J.P., “Digital image correlation applied to cyclically loaded components,” Optics and Lasers in Engineering.  </a:t>
            </a:r>
            <a:r>
              <a:rPr lang="en-GB" altLang="en-US" sz="1600" dirty="0" smtClean="0"/>
              <a:t>2015.</a:t>
            </a:r>
            <a:endParaRPr lang="en-GB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95218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8496300" cy="649287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 smtClean="0"/>
              <a:t>Lock-in 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3850" y="1196975"/>
                <a:ext cx="8496300" cy="4114800"/>
              </a:xfrm>
            </p:spPr>
            <p:txBody>
              <a:bodyPr/>
              <a:lstStyle/>
              <a:p>
                <a:r>
                  <a:rPr lang="en-GB" altLang="en-US" dirty="0" smtClean="0"/>
                  <a:t>The measurement and reference signals are combined to give the amplitude and relative phase angle.</a:t>
                </a:r>
                <a:endParaRPr lang="en-GB" altLang="en-US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en-US" b="0" i="1" smtClean="0">
                          <a:latin typeface="Cambria Math"/>
                        </a:rPr>
                        <m:t>𝑋</m:t>
                      </m:r>
                      <m:r>
                        <a:rPr lang="en-GB" alt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alt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altLang="en-US" b="0" i="1" smtClean="0">
                                  <a:latin typeface="Cambria Math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en-GB" altLang="en-US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GB" alt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GB" altLang="en-US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GB" altLang="en-US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r>
                            <a:rPr lang="en-GB" altLang="en-US" b="0" i="1" smtClean="0">
                              <a:latin typeface="Cambria Math"/>
                            </a:rPr>
                            <m:t>𝑓</m:t>
                          </m:r>
                          <m:r>
                            <a:rPr lang="en-GB" altLang="en-US" b="0" i="1" smtClean="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alt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altLang="en-US" b="0" i="1" smtClean="0">
                              <a:latin typeface="Cambria Math"/>
                            </a:rPr>
                            <m:t>)</m:t>
                          </m:r>
                          <m:sSub>
                            <m:sSubPr>
                              <m:ctrlP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en-US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altLang="en-US" b="0" i="1" smtClean="0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en-GB" altLang="en-US" b="0" i="1" smtClean="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alt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altLang="en-US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altLang="en-US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en-US" b="0" i="1" smtClean="0">
                          <a:latin typeface="Cambria Math"/>
                        </a:rPr>
                        <m:t>𝑌</m:t>
                      </m:r>
                      <m:r>
                        <a:rPr lang="en-GB" alt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alt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altLang="en-US" b="0" i="1" smtClean="0">
                                  <a:latin typeface="Cambria Math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en-GB" altLang="en-US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GB" alt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GB" altLang="en-US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GB" altLang="en-US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r>
                            <a:rPr lang="en-GB" altLang="en-US" b="0" i="1" smtClean="0">
                              <a:latin typeface="Cambria Math"/>
                            </a:rPr>
                            <m:t>𝑓</m:t>
                          </m:r>
                          <m:r>
                            <a:rPr lang="en-GB" altLang="en-US" b="0" i="1" smtClean="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alt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altLang="en-US" b="0" i="1" smtClean="0">
                              <a:latin typeface="Cambria Math"/>
                            </a:rPr>
                            <m:t>)</m:t>
                          </m:r>
                          <m:sSub>
                            <m:sSubPr>
                              <m:ctrlP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en-US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altLang="en-US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  <m:r>
                            <a:rPr lang="en-GB" altLang="en-US" b="0" i="1" smtClean="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alt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altLang="en-US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alt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en-US" b="0" i="1" smtClean="0">
                          <a:latin typeface="Cambria Math"/>
                        </a:rPr>
                        <m:t>𝐴</m:t>
                      </m:r>
                      <m:r>
                        <a:rPr lang="en-GB" altLang="en-US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alt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GB" alt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altLang="en-US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altLang="en-US" b="0" i="1" smtClean="0">
                                  <a:latin typeface="Cambria Math"/>
                                </a:rPr>
                                <m:t>𝑌</m:t>
                              </m:r>
                            </m:e>
                            <m:sup>
                              <m:r>
                                <a:rPr lang="en-GB" alt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 altLang="en-US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en-US" i="1" smtClean="0">
                          <a:latin typeface="Cambria Math"/>
                        </a:rPr>
                        <m:t>Φ</m:t>
                      </m:r>
                      <m:r>
                        <a:rPr lang="en-GB" alt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altLang="en-US" b="0" i="0" smtClean="0">
                              <a:latin typeface="Cambria Math"/>
                            </a:rPr>
                            <m:t>tan</m:t>
                          </m:r>
                        </m:e>
                        <m:sup>
                          <m:r>
                            <a:rPr lang="en-GB" altLang="en-US" b="0" i="0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en-GB" altLang="en-US" b="0" i="1" smtClean="0">
                          <a:latin typeface="Cambria Math"/>
                        </a:rPr>
                        <m:t>⁡(</m:t>
                      </m:r>
                      <m:f>
                        <m:fPr>
                          <m:type m:val="skw"/>
                          <m:ctrlP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altLang="en-US" b="0" i="1" smtClean="0">
                              <a:latin typeface="Cambria Math"/>
                            </a:rPr>
                            <m:t>𝑌</m:t>
                          </m:r>
                        </m:num>
                        <m:den>
                          <m:r>
                            <a:rPr lang="en-GB" altLang="en-US" b="0" i="1" smtClean="0">
                              <a:latin typeface="Cambria Math"/>
                            </a:rPr>
                            <m:t>𝑋</m:t>
                          </m:r>
                        </m:den>
                      </m:f>
                      <m:r>
                        <a:rPr lang="en-GB" alt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altLang="en-US" dirty="0" smtClean="0"/>
              </a:p>
            </p:txBody>
          </p:sp>
        </mc:Choice>
        <mc:Fallback xmlns="">
          <p:sp>
            <p:nvSpPr>
              <p:cNvPr id="921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850" y="1196975"/>
                <a:ext cx="8496300" cy="4114800"/>
              </a:xfrm>
              <a:blipFill rotWithShape="1">
                <a:blip r:embed="rId2"/>
                <a:stretch>
                  <a:fillRect l="-2009" t="-1185" b="-171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3851920" y="3154868"/>
            <a:ext cx="1686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Measurement signal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156176" y="3090444"/>
            <a:ext cx="1817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Reference signal sine and cosine parts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5004048" y="2996952"/>
            <a:ext cx="144016" cy="1579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5030713" y="3429000"/>
            <a:ext cx="144016" cy="19283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5868144" y="2981246"/>
            <a:ext cx="288032" cy="1736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5877669" y="3429000"/>
            <a:ext cx="268213" cy="20620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Right Bracket 10"/>
          <p:cNvSpPr/>
          <p:nvPr/>
        </p:nvSpPr>
        <p:spPr bwMode="auto">
          <a:xfrm rot="5400000">
            <a:off x="5087734" y="2528928"/>
            <a:ext cx="144000" cy="648000"/>
          </a:xfrm>
          <a:prstGeom prst="rightBracket">
            <a:avLst>
              <a:gd name="adj" fmla="val 87708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</a:endParaRPr>
          </a:p>
        </p:txBody>
      </p:sp>
      <p:sp>
        <p:nvSpPr>
          <p:cNvPr id="17" name="Right Bracket 16"/>
          <p:cNvSpPr/>
          <p:nvPr/>
        </p:nvSpPr>
        <p:spPr bwMode="auto">
          <a:xfrm rot="5400000">
            <a:off x="5775388" y="2528928"/>
            <a:ext cx="144000" cy="648000"/>
          </a:xfrm>
          <a:prstGeom prst="rightBracket">
            <a:avLst>
              <a:gd name="adj" fmla="val 87708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</a:endParaRPr>
          </a:p>
        </p:txBody>
      </p:sp>
      <p:sp>
        <p:nvSpPr>
          <p:cNvPr id="18" name="Right Bracket 17"/>
          <p:cNvSpPr/>
          <p:nvPr/>
        </p:nvSpPr>
        <p:spPr bwMode="auto">
          <a:xfrm rot="16200000">
            <a:off x="5087734" y="3426548"/>
            <a:ext cx="144000" cy="648000"/>
          </a:xfrm>
          <a:prstGeom prst="rightBracket">
            <a:avLst>
              <a:gd name="adj" fmla="val 87708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</a:endParaRPr>
          </a:p>
        </p:txBody>
      </p:sp>
      <p:sp>
        <p:nvSpPr>
          <p:cNvPr id="19" name="Right Bracket 18"/>
          <p:cNvSpPr/>
          <p:nvPr/>
        </p:nvSpPr>
        <p:spPr bwMode="auto">
          <a:xfrm rot="16200000">
            <a:off x="5775388" y="3426548"/>
            <a:ext cx="144000" cy="648000"/>
          </a:xfrm>
          <a:prstGeom prst="rightBracket">
            <a:avLst>
              <a:gd name="adj" fmla="val 87708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346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Derivation of the </a:t>
            </a:r>
            <a:br>
              <a:rPr lang="en-GB" sz="3600" dirty="0" smtClean="0"/>
            </a:br>
            <a:r>
              <a:rPr lang="en-GB" sz="3600" dirty="0" err="1" smtClean="0"/>
              <a:t>thermoelastic</a:t>
            </a:r>
            <a:r>
              <a:rPr lang="en-GB" sz="3600" dirty="0" smtClean="0"/>
              <a:t> constant</a:t>
            </a:r>
            <a:r>
              <a:rPr lang="en-US" sz="3600" dirty="0" smtClean="0"/>
              <a:t> 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268413"/>
            <a:ext cx="8497888" cy="1512887"/>
          </a:xfrm>
        </p:spPr>
        <p:txBody>
          <a:bodyPr/>
          <a:lstStyle/>
          <a:p>
            <a:pPr marL="371475" indent="-371475"/>
            <a:r>
              <a:rPr lang="en-GB" sz="2400" dirty="0" smtClean="0"/>
              <a:t>Direct calibration, using properties of the infrared detector, system variables, specimen surface emissivity and the </a:t>
            </a:r>
            <a:r>
              <a:rPr lang="en-GB" sz="2400" dirty="0" err="1" smtClean="0"/>
              <a:t>thermoelastic</a:t>
            </a:r>
            <a:r>
              <a:rPr lang="en-GB" sz="2400" dirty="0" smtClean="0"/>
              <a:t> constant of the specimen material.</a:t>
            </a:r>
          </a:p>
          <a:p>
            <a:pPr marL="371475" indent="-371475"/>
            <a:r>
              <a:rPr lang="en-GB" sz="2400" dirty="0" smtClean="0"/>
              <a:t>Calibration against measured stress</a:t>
            </a:r>
          </a:p>
          <a:p>
            <a:pPr marL="371475" indent="-371475"/>
            <a:r>
              <a:rPr lang="en-GB" sz="2400" dirty="0" smtClean="0"/>
              <a:t>Calibration against calculated stress</a:t>
            </a:r>
            <a:endParaRPr lang="en-US" sz="2400" dirty="0" smtClean="0"/>
          </a:p>
        </p:txBody>
      </p:sp>
      <p:graphicFrame>
        <p:nvGraphicFramePr>
          <p:cNvPr id="229383" name="Object 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52785263"/>
              </p:ext>
            </p:extLst>
          </p:nvPr>
        </p:nvGraphicFramePr>
        <p:xfrm>
          <a:off x="971600" y="4307604"/>
          <a:ext cx="331311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Equation" r:id="rId4" imgW="1269720" imgH="215640" progId="Equation.3">
                  <p:embed/>
                </p:oleObj>
              </mc:Choice>
              <mc:Fallback>
                <p:oleObj name="Equation" r:id="rId4" imgW="12697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4307604"/>
                        <a:ext cx="331311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9385" name="Picture 9" descr="al calibration with mirror"/>
          <p:cNvPicPr>
            <a:picLocks noChangeAspect="1" noChangeArrowheads="1"/>
          </p:cNvPicPr>
          <p:nvPr/>
        </p:nvPicPr>
        <p:blipFill>
          <a:blip r:embed="rId6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08920"/>
            <a:ext cx="28146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6" name="Line 10"/>
          <p:cNvSpPr>
            <a:spLocks noChangeShapeType="1"/>
          </p:cNvSpPr>
          <p:nvPr/>
        </p:nvSpPr>
        <p:spPr bwMode="auto">
          <a:xfrm flipV="1">
            <a:off x="3491880" y="4293096"/>
            <a:ext cx="576263" cy="5762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5114" y="5558780"/>
            <a:ext cx="5935038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dirty="0" err="1" smtClean="0"/>
              <a:t>Dulieu</a:t>
            </a:r>
            <a:r>
              <a:rPr lang="en-GB" dirty="0" smtClean="0"/>
              <a:t>-Smith</a:t>
            </a:r>
            <a:r>
              <a:rPr lang="en-GB" dirty="0"/>
              <a:t>, J.M., "Alternative calibration techniques for quantitative </a:t>
            </a:r>
            <a:r>
              <a:rPr lang="en-GB" dirty="0" err="1"/>
              <a:t>thermoelastic</a:t>
            </a:r>
            <a:r>
              <a:rPr lang="en-GB" dirty="0"/>
              <a:t> stress analysis", Strain, 1995, 31, pp 9-16.</a:t>
            </a:r>
          </a:p>
        </p:txBody>
      </p:sp>
    </p:spTree>
    <p:extLst>
      <p:ext uri="{BB962C8B-B14F-4D97-AF65-F5344CB8AC3E}">
        <p14:creationId xmlns:p14="http://schemas.microsoft.com/office/powerpoint/2010/main" val="198753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8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17513" y="5157192"/>
            <a:ext cx="8258943" cy="1296144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ＭＳ Ｐゴシック" pitchFamily="16" charset="-128"/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ja-JP" sz="3100" dirty="0" err="1" smtClean="0"/>
              <a:t>Othotropic</a:t>
            </a:r>
            <a:r>
              <a:rPr lang="en-GB" altLang="ja-JP" sz="3100" dirty="0" smtClean="0"/>
              <a:t> materials - calibration</a:t>
            </a:r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05860" name="Object 4"/>
          <p:cNvGraphicFramePr>
            <a:graphicFrameLocks noChangeAspect="1"/>
          </p:cNvGraphicFramePr>
          <p:nvPr/>
        </p:nvGraphicFramePr>
        <p:xfrm>
          <a:off x="1555750" y="3167063"/>
          <a:ext cx="3152775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0" name="Equation" r:id="rId4" imgW="1346200" imgH="533400" progId="Equation.3">
                  <p:embed/>
                </p:oleObj>
              </mc:Choice>
              <mc:Fallback>
                <p:oleObj name="Equation" r:id="rId4" imgW="13462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3167063"/>
                        <a:ext cx="3152775" cy="124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2" name="Rectangle 5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4823" name="Object 6"/>
          <p:cNvGraphicFramePr>
            <a:graphicFrameLocks noChangeAspect="1"/>
          </p:cNvGraphicFramePr>
          <p:nvPr/>
        </p:nvGraphicFramePr>
        <p:xfrm>
          <a:off x="2035175" y="2354263"/>
          <a:ext cx="2316163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1" name="Equation" r:id="rId6" imgW="914400" imgH="241300" progId="Equation.3">
                  <p:embed/>
                </p:oleObj>
              </mc:Choice>
              <mc:Fallback>
                <p:oleObj name="Equation" r:id="rId6" imgW="9144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5175" y="2354263"/>
                        <a:ext cx="2316163" cy="61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4" name="Object 7"/>
          <p:cNvGraphicFramePr>
            <a:graphicFrameLocks noChangeAspect="1"/>
          </p:cNvGraphicFramePr>
          <p:nvPr/>
        </p:nvGraphicFramePr>
        <p:xfrm>
          <a:off x="5103813" y="2330450"/>
          <a:ext cx="2486025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2" name="Equation" r:id="rId8" imgW="952087" imgH="241195" progId="Equation.3">
                  <p:embed/>
                </p:oleObj>
              </mc:Choice>
              <mc:Fallback>
                <p:oleObj name="Equation" r:id="rId8" imgW="95208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3813" y="2330450"/>
                        <a:ext cx="2486025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5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2908300" y="1701800"/>
          <a:ext cx="3678238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3" name="Equation" r:id="rId10" imgW="1511300" imgH="215900" progId="Equation.3">
                  <p:embed/>
                </p:oleObj>
              </mc:Choice>
              <mc:Fallback>
                <p:oleObj name="Equation" r:id="rId10" imgW="15113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8300" y="1701800"/>
                        <a:ext cx="3678238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6300788" y="3500438"/>
            <a:ext cx="1166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pPr algn="l"/>
            <a:r>
              <a:rPr lang="en-GB" altLang="ja-JP" sz="2400">
                <a:latin typeface="Times New Roman" pitchFamily="18" charset="0"/>
              </a:rPr>
              <a:t>Stresses</a:t>
            </a:r>
          </a:p>
        </p:txBody>
      </p:sp>
      <p:sp>
        <p:nvSpPr>
          <p:cNvPr id="505866" name="AutoShape 10"/>
          <p:cNvSpPr>
            <a:spLocks noChangeArrowheads="1"/>
          </p:cNvSpPr>
          <p:nvPr/>
        </p:nvSpPr>
        <p:spPr bwMode="auto">
          <a:xfrm>
            <a:off x="5148263" y="3500438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5867" name="AutoShape 11"/>
          <p:cNvSpPr>
            <a:spLocks/>
          </p:cNvSpPr>
          <p:nvPr/>
        </p:nvSpPr>
        <p:spPr bwMode="auto">
          <a:xfrm rot="-5400000">
            <a:off x="1781175" y="3911600"/>
            <a:ext cx="152400" cy="914400"/>
          </a:xfrm>
          <a:prstGeom prst="leftBrace">
            <a:avLst>
              <a:gd name="adj1" fmla="val 50000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>
            <a:spAutoFit/>
          </a:bodyPr>
          <a:lstStyle/>
          <a:p>
            <a:endParaRPr lang="en-US"/>
          </a:p>
        </p:txBody>
      </p:sp>
      <p:sp>
        <p:nvSpPr>
          <p:cNvPr id="505868" name="AutoShape 12"/>
          <p:cNvSpPr>
            <a:spLocks/>
          </p:cNvSpPr>
          <p:nvPr/>
        </p:nvSpPr>
        <p:spPr bwMode="auto">
          <a:xfrm rot="-5400000">
            <a:off x="3642519" y="3182144"/>
            <a:ext cx="161925" cy="2427287"/>
          </a:xfrm>
          <a:prstGeom prst="leftBrace">
            <a:avLst>
              <a:gd name="adj1" fmla="val 124918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/>
          <a:p>
            <a:endParaRPr lang="en-US"/>
          </a:p>
        </p:txBody>
      </p:sp>
      <p:sp>
        <p:nvSpPr>
          <p:cNvPr id="505869" name="Text Box 13"/>
          <p:cNvSpPr txBox="1">
            <a:spLocks noChangeArrowheads="1"/>
          </p:cNvSpPr>
          <p:nvPr/>
        </p:nvSpPr>
        <p:spPr bwMode="auto">
          <a:xfrm>
            <a:off x="1331913" y="4581525"/>
            <a:ext cx="76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pPr algn="l"/>
            <a:r>
              <a:rPr lang="en-GB" altLang="ja-JP" sz="2400">
                <a:latin typeface="Times New Roman" pitchFamily="18" charset="0"/>
              </a:rPr>
              <a:t>TSA</a:t>
            </a:r>
          </a:p>
        </p:txBody>
      </p:sp>
      <p:sp>
        <p:nvSpPr>
          <p:cNvPr id="505870" name="Text Box 14"/>
          <p:cNvSpPr txBox="1">
            <a:spLocks noChangeArrowheads="1"/>
          </p:cNvSpPr>
          <p:nvPr/>
        </p:nvSpPr>
        <p:spPr bwMode="auto">
          <a:xfrm>
            <a:off x="3203575" y="4581525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pPr algn="l"/>
            <a:r>
              <a:rPr lang="en-GB" altLang="ja-JP" sz="2400">
                <a:latin typeface="Times New Roman" pitchFamily="18" charset="0"/>
              </a:rPr>
              <a:t>FEA</a:t>
            </a:r>
          </a:p>
        </p:txBody>
      </p:sp>
      <p:sp>
        <p:nvSpPr>
          <p:cNvPr id="505871" name="Rectangle 15"/>
          <p:cNvSpPr>
            <a:spLocks noChangeArrowheads="1"/>
          </p:cNvSpPr>
          <p:nvPr/>
        </p:nvSpPr>
        <p:spPr bwMode="auto">
          <a:xfrm>
            <a:off x="417513" y="5424488"/>
            <a:ext cx="818197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/>
          <a:p>
            <a:pPr algn="just">
              <a:tabLst>
                <a:tab pos="-457200" algn="l"/>
                <a:tab pos="0" algn="l"/>
                <a:tab pos="269875" algn="l"/>
                <a:tab pos="409575" algn="l"/>
              </a:tabLst>
            </a:pPr>
            <a:r>
              <a:rPr lang="en-GB"/>
              <a:t>Emery, T.R., Dulieu-Barton, J.M., Earl, J.S. and Cunningham, P.R., “A generalised approach to the calibration of orthotropic materials for thermoelastic stress analysis”, Composites Science and Technology, 2008, </a:t>
            </a:r>
            <a:r>
              <a:rPr lang="en-GB" u="sng"/>
              <a:t>68</a:t>
            </a:r>
            <a:r>
              <a:rPr lang="en-GB"/>
              <a:t>, 743-752.</a:t>
            </a:r>
          </a:p>
        </p:txBody>
      </p:sp>
    </p:spTree>
    <p:extLst>
      <p:ext uri="{BB962C8B-B14F-4D97-AF65-F5344CB8AC3E}">
        <p14:creationId xmlns:p14="http://schemas.microsoft.com/office/powerpoint/2010/main" val="209367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65" grpId="0"/>
      <p:bldP spid="505866" grpId="0" animBg="1"/>
      <p:bldP spid="505867" grpId="0" animBg="1"/>
      <p:bldP spid="505868" grpId="0" animBg="1"/>
      <p:bldP spid="505869" grpId="0"/>
      <p:bldP spid="5058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Non adiabatic behaviour</a:t>
            </a:r>
            <a:endParaRPr lang="en-US" smtClean="0"/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539750" y="1484313"/>
          <a:ext cx="23764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" r:id="rId4" imgW="1333500" imgH="469900" progId="Equation.3">
                  <p:embed/>
                </p:oleObj>
              </mc:Choice>
              <mc:Fallback>
                <p:oleObj r:id="rId4" imgW="13335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484313"/>
                        <a:ext cx="2376488" cy="83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8195" name="Object 6"/>
          <p:cNvGraphicFramePr>
            <a:graphicFrameLocks noChangeAspect="1"/>
          </p:cNvGraphicFramePr>
          <p:nvPr/>
        </p:nvGraphicFramePr>
        <p:xfrm>
          <a:off x="3419475" y="1658938"/>
          <a:ext cx="115252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9" r:id="rId6" imgW="647700" imgH="228600" progId="Equation.3">
                  <p:embed/>
                </p:oleObj>
              </mc:Choice>
              <mc:Fallback>
                <p:oleObj r:id="rId6" imgW="647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1658938"/>
                        <a:ext cx="1152525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8196" name="Object 8"/>
          <p:cNvGraphicFramePr>
            <a:graphicFrameLocks noChangeAspect="1"/>
          </p:cNvGraphicFramePr>
          <p:nvPr/>
        </p:nvGraphicFramePr>
        <p:xfrm>
          <a:off x="5292725" y="1484313"/>
          <a:ext cx="2736850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0" name="Equation" r:id="rId8" imgW="1536700" imgH="457200" progId="Equation.3">
                  <p:embed/>
                </p:oleObj>
              </mc:Choice>
              <mc:Fallback>
                <p:oleObj name="Equation" r:id="rId8" imgW="1536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1484313"/>
                        <a:ext cx="2736850" cy="811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1" name="Picture 10" descr="Drawing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71"/>
          <a:stretch>
            <a:fillRect/>
          </a:stretch>
        </p:blipFill>
        <p:spPr bwMode="auto">
          <a:xfrm>
            <a:off x="1511895" y="2996952"/>
            <a:ext cx="6120209" cy="271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53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 descr="captureArea_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341438"/>
            <a:ext cx="312261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4464050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2" name="Object 4"/>
          <p:cNvGraphicFramePr>
            <a:graphicFrameLocks noChangeAspect="1"/>
          </p:cNvGraphicFramePr>
          <p:nvPr/>
        </p:nvGraphicFramePr>
        <p:xfrm>
          <a:off x="4067175" y="5084763"/>
          <a:ext cx="642938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Visio" r:id="rId6" imgW="883310" imgH="1058570" progId="Visio.Drawing.6">
                  <p:embed/>
                </p:oleObj>
              </mc:Choice>
              <mc:Fallback>
                <p:oleObj name="Visio" r:id="rId6" imgW="883310" imgH="105857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5084763"/>
                        <a:ext cx="642938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258888" y="4797425"/>
            <a:ext cx="23891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800">
                <a:solidFill>
                  <a:schemeClr val="hlink"/>
                </a:solidFill>
                <a:latin typeface="Book Antiqua" pitchFamily="18" charset="0"/>
                <a:cs typeface="Times New Roman" pitchFamily="18" charset="0"/>
              </a:rPr>
              <a:t>	</a:t>
            </a:r>
            <a:r>
              <a:rPr lang="en-GB" sz="1800" b="1" u="sng">
                <a:solidFill>
                  <a:schemeClr val="tx2"/>
                </a:solidFill>
                <a:latin typeface="Book Antiqua" pitchFamily="18" charset="0"/>
                <a:cs typeface="Times New Roman" pitchFamily="18" charset="0"/>
              </a:rPr>
              <a:t>Materials</a:t>
            </a:r>
          </a:p>
          <a:p>
            <a:pPr>
              <a:buFontTx/>
              <a:buChar char="•"/>
            </a:pPr>
            <a:r>
              <a:rPr lang="en-GB" sz="1800">
                <a:solidFill>
                  <a:schemeClr val="tx2"/>
                </a:solidFill>
                <a:latin typeface="Book Antiqua" pitchFamily="18" charset="0"/>
                <a:cs typeface="Times New Roman" pitchFamily="18" charset="0"/>
              </a:rPr>
              <a:t>Aluminium alloy</a:t>
            </a:r>
          </a:p>
          <a:p>
            <a:pPr>
              <a:buFontTx/>
              <a:buChar char="•"/>
            </a:pPr>
            <a:r>
              <a:rPr lang="en-GB" sz="1800">
                <a:solidFill>
                  <a:schemeClr val="tx2"/>
                </a:solidFill>
                <a:latin typeface="Book Antiqua" pitchFamily="18" charset="0"/>
                <a:cs typeface="Times New Roman" pitchFamily="18" charset="0"/>
              </a:rPr>
              <a:t>Steel</a:t>
            </a:r>
          </a:p>
          <a:p>
            <a:pPr>
              <a:buFontTx/>
              <a:buChar char="•"/>
            </a:pPr>
            <a:r>
              <a:rPr lang="en-GB" sz="1800">
                <a:solidFill>
                  <a:schemeClr val="tx2"/>
                </a:solidFill>
                <a:latin typeface="Book Antiqua" pitchFamily="18" charset="0"/>
                <a:cs typeface="Times New Roman" pitchFamily="18" charset="0"/>
              </a:rPr>
              <a:t>PMMA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title"/>
          </p:nvPr>
        </p:nvSpPr>
        <p:spPr>
          <a:xfrm>
            <a:off x="323850" y="692696"/>
            <a:ext cx="8496300" cy="649288"/>
          </a:xfrm>
        </p:spPr>
        <p:txBody>
          <a:bodyPr/>
          <a:lstStyle/>
          <a:p>
            <a:r>
              <a:rPr lang="en-GB" sz="4000" dirty="0" smtClean="0"/>
              <a:t>Specimens with sub-surface damage</a:t>
            </a:r>
          </a:p>
        </p:txBody>
      </p:sp>
    </p:spTree>
    <p:extLst>
      <p:ext uri="{BB962C8B-B14F-4D97-AF65-F5344CB8AC3E}">
        <p14:creationId xmlns:p14="http://schemas.microsoft.com/office/powerpoint/2010/main" val="207523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Thermoelastic stress analysis</a:t>
            </a:r>
          </a:p>
        </p:txBody>
      </p:sp>
      <p:sp>
        <p:nvSpPr>
          <p:cNvPr id="25603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900113" y="1628775"/>
            <a:ext cx="7559675" cy="2232025"/>
          </a:xfrm>
        </p:spPr>
        <p:txBody>
          <a:bodyPr/>
          <a:lstStyle/>
          <a:p>
            <a:pPr marL="0" indent="0">
              <a:lnSpc>
                <a:spcPct val="80000"/>
              </a:lnSpc>
              <a:buFontTx/>
              <a:buNone/>
            </a:pPr>
            <a:r>
              <a:rPr lang="en-GB" sz="1600" smtClean="0"/>
              <a:t>Aim:</a:t>
            </a:r>
          </a:p>
          <a:p>
            <a:pPr marL="828675" lvl="1">
              <a:lnSpc>
                <a:spcPct val="80000"/>
              </a:lnSpc>
            </a:pPr>
            <a:r>
              <a:rPr lang="en-GB" sz="2000" smtClean="0"/>
              <a:t>Overview</a:t>
            </a:r>
          </a:p>
          <a:p>
            <a:pPr marL="828675" lvl="1">
              <a:lnSpc>
                <a:spcPct val="80000"/>
              </a:lnSpc>
            </a:pPr>
            <a:r>
              <a:rPr lang="en-GB" sz="2000" smtClean="0"/>
              <a:t>Thermoelastic effect</a:t>
            </a:r>
          </a:p>
          <a:p>
            <a:pPr marL="828675" lvl="1">
              <a:lnSpc>
                <a:spcPct val="80000"/>
              </a:lnSpc>
            </a:pPr>
            <a:r>
              <a:rPr lang="en-GB" sz="2000" smtClean="0"/>
              <a:t>Derivation of thermoelastic relationships</a:t>
            </a:r>
          </a:p>
          <a:p>
            <a:pPr marL="828675" lvl="1">
              <a:lnSpc>
                <a:spcPct val="80000"/>
              </a:lnSpc>
            </a:pPr>
            <a:r>
              <a:rPr lang="en-GB" sz="2000" smtClean="0"/>
              <a:t>Detector type</a:t>
            </a:r>
          </a:p>
          <a:p>
            <a:pPr marL="828675" lvl="1">
              <a:lnSpc>
                <a:spcPct val="80000"/>
              </a:lnSpc>
            </a:pPr>
            <a:r>
              <a:rPr lang="en-GB" sz="2000" smtClean="0"/>
              <a:t>Calibration</a:t>
            </a:r>
          </a:p>
          <a:p>
            <a:pPr marL="828675" lvl="1">
              <a:lnSpc>
                <a:spcPct val="80000"/>
              </a:lnSpc>
            </a:pPr>
            <a:r>
              <a:rPr lang="en-GB" sz="2000" smtClean="0"/>
              <a:t>Assumptions</a:t>
            </a:r>
          </a:p>
          <a:p>
            <a:pPr marL="828675" lvl="1">
              <a:lnSpc>
                <a:spcPct val="80000"/>
              </a:lnSpc>
            </a:pPr>
            <a:r>
              <a:rPr lang="en-GB" sz="2000" smtClean="0"/>
              <a:t>Examples</a:t>
            </a:r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1600" smtClean="0"/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2535238" y="2606675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6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smtClean="0"/>
              <a:t>Magnitude and Phase results</a:t>
            </a:r>
            <a:endParaRPr lang="en-US" sz="4000" smtClean="0"/>
          </a:p>
        </p:txBody>
      </p:sp>
      <p:graphicFrame>
        <p:nvGraphicFramePr>
          <p:cNvPr id="1126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1898650"/>
          <a:ext cx="9144000" cy="316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0" name="Visio" r:id="rId4" imgW="5926226" imgH="2050390" progId="Visio.Drawing.6">
                  <p:embed/>
                </p:oleObj>
              </mc:Choice>
              <mc:Fallback>
                <p:oleObj name="Visio" r:id="rId4" imgW="5926226" imgH="205039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98650"/>
                        <a:ext cx="9144000" cy="316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07504" y="5618857"/>
            <a:ext cx="8856984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dirty="0" err="1" smtClean="0"/>
              <a:t>Sathon</a:t>
            </a:r>
            <a:r>
              <a:rPr lang="en-GB" dirty="0"/>
              <a:t>, N. and </a:t>
            </a:r>
            <a:r>
              <a:rPr lang="en-GB" dirty="0" err="1"/>
              <a:t>Dulieu</a:t>
            </a:r>
            <a:r>
              <a:rPr lang="en-GB" dirty="0"/>
              <a:t>-Barton, J.M. “Evaluation of sub-surface stresses using </a:t>
            </a:r>
            <a:r>
              <a:rPr lang="en-GB" dirty="0" err="1"/>
              <a:t>thermoelastic</a:t>
            </a:r>
            <a:r>
              <a:rPr lang="en-GB" dirty="0"/>
              <a:t> stress analysis”, Applied Mechanics and Materials, 2007, 7-8, pp 153-158. </a:t>
            </a:r>
          </a:p>
        </p:txBody>
      </p:sp>
    </p:spTree>
    <p:extLst>
      <p:ext uri="{BB962C8B-B14F-4D97-AF65-F5344CB8AC3E}">
        <p14:creationId xmlns:p14="http://schemas.microsoft.com/office/powerpoint/2010/main" val="152438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76672"/>
            <a:ext cx="8496300" cy="649288"/>
          </a:xfrm>
        </p:spPr>
        <p:txBody>
          <a:bodyPr/>
          <a:lstStyle/>
          <a:p>
            <a:r>
              <a:rPr lang="en-GB" dirty="0" smtClean="0"/>
              <a:t>Paint coating</a:t>
            </a:r>
            <a:endParaRPr lang="en-US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820150" cy="4114800"/>
          </a:xfrm>
        </p:spPr>
        <p:txBody>
          <a:bodyPr/>
          <a:lstStyle/>
          <a:p>
            <a:r>
              <a:rPr lang="en-GB" sz="2000" smtClean="0"/>
              <a:t>It is standard practice when taking thermographic measurements to coat the specimen surface with a thin layer of matt black paint to improve emissivity and ensure the response is uniform.</a:t>
            </a:r>
          </a:p>
          <a:p>
            <a:r>
              <a:rPr lang="en-GB" sz="2000" smtClean="0"/>
              <a:t>Two short passes of paint supplied using an aerosol is deemed suitable for most applications. </a:t>
            </a:r>
          </a:p>
          <a:p>
            <a:r>
              <a:rPr lang="en-GB" sz="2000" smtClean="0"/>
              <a:t>Coating is thermally inert in comparison with the specimen and may in certain instances give rise to non-adiabatic effects. </a:t>
            </a:r>
          </a:p>
          <a:p>
            <a:r>
              <a:rPr lang="en-GB" sz="2000" b="1" smtClean="0"/>
              <a:t>Thermal lag</a:t>
            </a:r>
            <a:r>
              <a:rPr lang="en-GB" sz="2000" smtClean="0"/>
              <a:t> is caused by the insulating effect of the paint coating. </a:t>
            </a:r>
          </a:p>
          <a:p>
            <a:r>
              <a:rPr lang="en-GB" sz="2000" smtClean="0"/>
              <a:t>An increase in paint coating thickness will result in a smaller </a:t>
            </a:r>
            <a:r>
              <a:rPr lang="en-GB" sz="2000" i="1" smtClean="0"/>
              <a:t>∆T</a:t>
            </a:r>
            <a:r>
              <a:rPr lang="en-GB" sz="2000" smtClean="0"/>
              <a:t> at the paint surface than at the substrate surface. </a:t>
            </a:r>
          </a:p>
          <a:p>
            <a:r>
              <a:rPr lang="en-GB" sz="2000" b="1" smtClean="0"/>
              <a:t>Thermal drag-down</a:t>
            </a:r>
            <a:r>
              <a:rPr lang="en-GB" sz="2000" smtClean="0"/>
              <a:t> relate to both the paint thickness and the loading frequency. </a:t>
            </a:r>
          </a:p>
          <a:p>
            <a:r>
              <a:rPr lang="en-GB" sz="2000" smtClean="0"/>
              <a:t>No heat is being generated by the coating, temperature can only change due to the heat transferred to it from the substrate. </a:t>
            </a:r>
          </a:p>
          <a:p>
            <a:r>
              <a:rPr lang="en-GB" sz="2000" smtClean="0"/>
              <a:t>As the loading frequency increases, the spatial wavelength decreases; as a result there is less heat input into the coating. </a:t>
            </a:r>
            <a:endParaRPr lang="en-US" sz="2000" smtClean="0"/>
          </a:p>
        </p:txBody>
      </p:sp>
    </p:spTree>
    <p:extLst>
      <p:ext uri="{BB962C8B-B14F-4D97-AF65-F5344CB8AC3E}">
        <p14:creationId xmlns:p14="http://schemas.microsoft.com/office/powerpoint/2010/main" val="46239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Paint response</a:t>
            </a:r>
            <a:endParaRPr lang="en-US" smtClean="0"/>
          </a:p>
        </p:txBody>
      </p:sp>
      <p:sp>
        <p:nvSpPr>
          <p:cNvPr id="32771" name="Rectangle 6"/>
          <p:cNvSpPr>
            <a:spLocks noChangeArrowheads="1"/>
          </p:cNvSpPr>
          <p:nvPr/>
        </p:nvSpPr>
        <p:spPr bwMode="auto">
          <a:xfrm>
            <a:off x="0" y="18621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72" name="Rectangle 15"/>
          <p:cNvSpPr>
            <a:spLocks noChangeArrowheads="1"/>
          </p:cNvSpPr>
          <p:nvPr/>
        </p:nvSpPr>
        <p:spPr bwMode="auto">
          <a:xfrm>
            <a:off x="0" y="1905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277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44675"/>
            <a:ext cx="4249737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68500"/>
            <a:ext cx="4249738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16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Surface preparation</a:t>
            </a:r>
            <a:endParaRPr lang="en-US" smtClean="0"/>
          </a:p>
        </p:txBody>
      </p:sp>
      <p:pic>
        <p:nvPicPr>
          <p:cNvPr id="33795" name="Chart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773238"/>
            <a:ext cx="6121400" cy="35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20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330714" y="332656"/>
            <a:ext cx="8496300" cy="649288"/>
          </a:xfrm>
        </p:spPr>
        <p:txBody>
          <a:bodyPr/>
          <a:lstStyle/>
          <a:p>
            <a:r>
              <a:rPr lang="en-GB" dirty="0" smtClean="0"/>
              <a:t>Experimental verification</a:t>
            </a:r>
            <a:endParaRPr lang="en-US" dirty="0" smtClean="0"/>
          </a:p>
        </p:txBody>
      </p:sp>
      <p:pic>
        <p:nvPicPr>
          <p:cNvPr id="348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52" y="836712"/>
            <a:ext cx="583882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01656" y="5841396"/>
            <a:ext cx="9245656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dirty="0" smtClean="0"/>
              <a:t>Robinson</a:t>
            </a:r>
            <a:r>
              <a:rPr lang="en-GB" dirty="0"/>
              <a:t>, A.F., </a:t>
            </a:r>
            <a:r>
              <a:rPr lang="en-GB" dirty="0" err="1"/>
              <a:t>Dulieu</a:t>
            </a:r>
            <a:r>
              <a:rPr lang="en-GB" dirty="0"/>
              <a:t>-Barton, J.M., Quinn, S. and Burguete R.L., “Paint coating characterisation for </a:t>
            </a:r>
            <a:r>
              <a:rPr lang="en-GB" dirty="0" err="1"/>
              <a:t>thermoelastic</a:t>
            </a:r>
            <a:r>
              <a:rPr lang="en-GB" dirty="0"/>
              <a:t> stress analysis” Measurement Science and Technology, 2010, 21, 085502, 11 pages. http://dx.doi.org/10.1088/0957-0233/21/8/085502.</a:t>
            </a:r>
          </a:p>
        </p:txBody>
      </p:sp>
    </p:spTree>
    <p:extLst>
      <p:ext uri="{BB962C8B-B14F-4D97-AF65-F5344CB8AC3E}">
        <p14:creationId xmlns:p14="http://schemas.microsoft.com/office/powerpoint/2010/main" val="46138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548680"/>
            <a:ext cx="8496300" cy="649288"/>
          </a:xfrm>
        </p:spPr>
        <p:txBody>
          <a:bodyPr/>
          <a:lstStyle/>
          <a:p>
            <a:r>
              <a:rPr lang="en-GB" sz="3200" dirty="0" smtClean="0"/>
              <a:t>Temperature dependence of material elastic properties</a:t>
            </a:r>
            <a:endParaRPr lang="en-US" sz="3200" dirty="0" smtClean="0"/>
          </a:p>
        </p:txBody>
      </p:sp>
      <p:sp>
        <p:nvSpPr>
          <p:cNvPr id="17416" name="Rectangle 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410" name="Object 4"/>
          <p:cNvGraphicFramePr>
            <a:graphicFrameLocks noChangeAspect="1"/>
          </p:cNvGraphicFramePr>
          <p:nvPr/>
        </p:nvGraphicFramePr>
        <p:xfrm>
          <a:off x="539750" y="1628775"/>
          <a:ext cx="403225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4" name="Equation" r:id="rId4" imgW="2489200" imgH="495300" progId="Equation.3">
                  <p:embed/>
                </p:oleObj>
              </mc:Choice>
              <mc:Fallback>
                <p:oleObj name="Equation" r:id="rId4" imgW="24892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628775"/>
                        <a:ext cx="403225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9862" name="Object 6"/>
          <p:cNvGraphicFramePr>
            <a:graphicFrameLocks noChangeAspect="1"/>
          </p:cNvGraphicFramePr>
          <p:nvPr/>
        </p:nvGraphicFramePr>
        <p:xfrm>
          <a:off x="6156325" y="1773238"/>
          <a:ext cx="1368425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" r:id="rId6" imgW="634725" imgH="253890" progId="Equation.3">
                  <p:embed/>
                </p:oleObj>
              </mc:Choice>
              <mc:Fallback>
                <p:oleObj r:id="rId6" imgW="634725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1773238"/>
                        <a:ext cx="1368425" cy="550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9864" name="Text Box 8"/>
          <p:cNvSpPr txBox="1">
            <a:spLocks noChangeArrowheads="1"/>
          </p:cNvSpPr>
          <p:nvPr/>
        </p:nvSpPr>
        <p:spPr bwMode="auto">
          <a:xfrm>
            <a:off x="5364163" y="1757363"/>
            <a:ext cx="6905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i="1">
                <a:solidFill>
                  <a:srgbClr val="000000"/>
                </a:solidFill>
              </a:rPr>
              <a:t>E</a:t>
            </a:r>
            <a:r>
              <a:rPr lang="en-GB">
                <a:solidFill>
                  <a:srgbClr val="000000"/>
                </a:solidFill>
              </a:rPr>
              <a:t> =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49865" name="Object 9"/>
          <p:cNvGraphicFramePr>
            <a:graphicFrameLocks noChangeAspect="1"/>
          </p:cNvGraphicFramePr>
          <p:nvPr/>
        </p:nvGraphicFramePr>
        <p:xfrm>
          <a:off x="3203575" y="2924175"/>
          <a:ext cx="2376488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6" r:id="rId8" imgW="1384300" imgH="444500" progId="Equation.3">
                  <p:embed/>
                </p:oleObj>
              </mc:Choice>
              <mc:Fallback>
                <p:oleObj r:id="rId8" imgW="13843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2924175"/>
                        <a:ext cx="2376488" cy="769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9" name="Rectangle 12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49867" name="Object 11"/>
          <p:cNvGraphicFramePr>
            <a:graphicFrameLocks noChangeAspect="1"/>
          </p:cNvGraphicFramePr>
          <p:nvPr/>
        </p:nvGraphicFramePr>
        <p:xfrm>
          <a:off x="971550" y="4149725"/>
          <a:ext cx="7056438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7" r:id="rId10" imgW="4483100" imgH="482600" progId="Equation.3">
                  <p:embed/>
                </p:oleObj>
              </mc:Choice>
              <mc:Fallback>
                <p:oleObj r:id="rId10" imgW="4483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4149725"/>
                        <a:ext cx="7056438" cy="763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0" name="Rectangle 1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49869" name="Object 13"/>
          <p:cNvGraphicFramePr>
            <a:graphicFrameLocks noChangeAspect="1"/>
          </p:cNvGraphicFramePr>
          <p:nvPr/>
        </p:nvGraphicFramePr>
        <p:xfrm>
          <a:off x="3132138" y="5373688"/>
          <a:ext cx="3384550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" r:id="rId12" imgW="1917700" imgH="457200" progId="Equation.3">
                  <p:embed/>
                </p:oleObj>
              </mc:Choice>
              <mc:Fallback>
                <p:oleObj r:id="rId12" imgW="1917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5373688"/>
                        <a:ext cx="3384550" cy="808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592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6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Material properties</a:t>
            </a:r>
            <a:endParaRPr lang="en-US" smtClean="0"/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1844675"/>
            <a:ext cx="9380538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49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Experiment setup</a:t>
            </a:r>
            <a:endParaRPr lang="en-GB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3392488"/>
            <a:ext cx="2530475" cy="2405062"/>
          </a:xfrm>
        </p:spPr>
        <p:txBody>
          <a:bodyPr/>
          <a:lstStyle/>
          <a:p>
            <a:r>
              <a:rPr lang="en-IE" sz="2000" smtClean="0"/>
              <a:t>Nitinol tubes used for characterisation:</a:t>
            </a:r>
          </a:p>
          <a:p>
            <a:pPr lvl="1"/>
            <a:r>
              <a:rPr lang="en-IE" sz="2000" smtClean="0"/>
              <a:t>OD = 3.0 mm</a:t>
            </a:r>
          </a:p>
          <a:p>
            <a:pPr lvl="1"/>
            <a:r>
              <a:rPr lang="en-IE" sz="2000" smtClean="0"/>
              <a:t>ID = 2.5 mm</a:t>
            </a:r>
          </a:p>
          <a:p>
            <a:r>
              <a:rPr lang="en-IE" sz="2000" smtClean="0"/>
              <a:t>Loaded in simple tension</a:t>
            </a:r>
            <a:endParaRPr lang="en-GB" sz="2000" smtClean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412875"/>
            <a:ext cx="8048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9" name="Group 5"/>
          <p:cNvGrpSpPr>
            <a:grpSpLocks/>
          </p:cNvGrpSpPr>
          <p:nvPr/>
        </p:nvGrpSpPr>
        <p:grpSpPr bwMode="auto">
          <a:xfrm>
            <a:off x="2808288" y="1304925"/>
            <a:ext cx="6227762" cy="4354513"/>
            <a:chOff x="1837" y="822"/>
            <a:chExt cx="3923" cy="2743"/>
          </a:xfrm>
        </p:grpSpPr>
        <p:pic>
          <p:nvPicPr>
            <p:cNvPr id="36870" name="Picture 6" descr="PICT0001"/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" y="822"/>
              <a:ext cx="3204" cy="2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1" name="Line 7"/>
            <p:cNvSpPr>
              <a:spLocks noChangeShapeType="1"/>
            </p:cNvSpPr>
            <p:nvPr/>
          </p:nvSpPr>
          <p:spPr bwMode="auto">
            <a:xfrm flipH="1">
              <a:off x="2381" y="1820"/>
              <a:ext cx="1247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72" name="Line 8"/>
            <p:cNvSpPr>
              <a:spLocks noChangeShapeType="1"/>
            </p:cNvSpPr>
            <p:nvPr/>
          </p:nvSpPr>
          <p:spPr bwMode="auto">
            <a:xfrm flipH="1">
              <a:off x="4331" y="2818"/>
              <a:ext cx="1044" cy="63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73" name="Text Box 9"/>
            <p:cNvSpPr txBox="1">
              <a:spLocks noChangeArrowheads="1"/>
            </p:cNvSpPr>
            <p:nvPr/>
          </p:nvSpPr>
          <p:spPr bwMode="auto">
            <a:xfrm>
              <a:off x="1837" y="1620"/>
              <a:ext cx="63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IE" sz="1800">
                  <a:latin typeface="Arial" charset="0"/>
                  <a:cs typeface="Arial" charset="0"/>
                </a:rPr>
                <a:t>Tube in tension</a:t>
              </a:r>
              <a:endParaRPr lang="en-GB" sz="1800">
                <a:latin typeface="Arial" charset="0"/>
                <a:cs typeface="Arial" charset="0"/>
              </a:endParaRPr>
            </a:p>
          </p:txBody>
        </p:sp>
        <p:sp>
          <p:nvSpPr>
            <p:cNvPr id="36874" name="Text Box 10"/>
            <p:cNvSpPr txBox="1">
              <a:spLocks noChangeArrowheads="1"/>
            </p:cNvSpPr>
            <p:nvPr/>
          </p:nvSpPr>
          <p:spPr bwMode="auto">
            <a:xfrm>
              <a:off x="3696" y="3334"/>
              <a:ext cx="7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IE" sz="1800">
                  <a:latin typeface="Arial" charset="0"/>
                  <a:cs typeface="Arial" charset="0"/>
                </a:rPr>
                <a:t>Detector</a:t>
              </a:r>
              <a:endParaRPr lang="en-GB" sz="1800"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44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General response</a:t>
            </a:r>
            <a:endParaRPr lang="en-GB" smtClean="0"/>
          </a:p>
        </p:txBody>
      </p:sp>
      <p:pic>
        <p:nvPicPr>
          <p:cNvPr id="18436" name="Picture 3" descr="tubes compar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5038"/>
            <a:ext cx="5903913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6948488" y="333375"/>
            <a:ext cx="287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>
              <a:latin typeface="Arial" charset="0"/>
              <a:cs typeface="Arial" charset="0"/>
            </a:endParaRPr>
          </a:p>
        </p:txBody>
      </p:sp>
      <p:graphicFrame>
        <p:nvGraphicFramePr>
          <p:cNvPr id="18434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6381750" y="2781300"/>
          <a:ext cx="2762250" cy="226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8" name="VISIO" r:id="rId5" imgW="8006040" imgH="6559200" progId="Visio.Drawing.6">
                  <p:embed/>
                </p:oleObj>
              </mc:Choice>
              <mc:Fallback>
                <p:oleObj name="VISIO" r:id="rId5" imgW="8006040" imgH="655920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1750" y="2781300"/>
                        <a:ext cx="2762250" cy="2262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696075" y="3392488"/>
            <a:ext cx="172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71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Signal vs. applied stress</a:t>
            </a:r>
            <a:endParaRPr lang="en-GB" smtClean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484313"/>
            <a:ext cx="6337300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164388" y="2565400"/>
            <a:ext cx="1728787" cy="100965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IE" sz="2000" b="1" i="1">
                <a:latin typeface="Symbol" pitchFamily="18" charset="2"/>
                <a:cs typeface="Arial" charset="0"/>
              </a:rPr>
              <a:t>Ds</a:t>
            </a:r>
            <a:r>
              <a:rPr lang="en-IE" sz="1800">
                <a:latin typeface="Arial" charset="0"/>
                <a:cs typeface="Arial" charset="0"/>
              </a:rPr>
              <a:t> : increased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IE" sz="2000" b="1" i="1">
                <a:latin typeface="Symbol" pitchFamily="18" charset="2"/>
                <a:cs typeface="Arial" charset="0"/>
              </a:rPr>
              <a:t>s</a:t>
            </a:r>
            <a:r>
              <a:rPr lang="en-IE" sz="2000" b="1" i="1" baseline="-25000">
                <a:latin typeface="Arial" charset="0"/>
                <a:cs typeface="Arial" charset="0"/>
              </a:rPr>
              <a:t>m</a:t>
            </a:r>
            <a:r>
              <a:rPr lang="en-IE" sz="1800">
                <a:latin typeface="Arial" charset="0"/>
                <a:cs typeface="Arial" charset="0"/>
              </a:rPr>
              <a:t>: const.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IE" sz="1800">
                <a:latin typeface="Arial" charset="0"/>
                <a:cs typeface="Arial" charset="0"/>
              </a:rPr>
              <a:t>Freq: const.</a:t>
            </a:r>
            <a:endParaRPr lang="en-GB" sz="18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62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50" y="548680"/>
            <a:ext cx="8496300" cy="649288"/>
          </a:xfrm>
        </p:spPr>
        <p:txBody>
          <a:bodyPr/>
          <a:lstStyle/>
          <a:p>
            <a:r>
              <a:rPr lang="en-GB" dirty="0" err="1"/>
              <a:t>Rastogi</a:t>
            </a:r>
            <a:r>
              <a:rPr lang="en-GB" dirty="0"/>
              <a:t>, </a:t>
            </a:r>
            <a:r>
              <a:rPr lang="en-GB" dirty="0" err="1"/>
              <a:t>Pramod</a:t>
            </a:r>
            <a:r>
              <a:rPr lang="en-GB" dirty="0"/>
              <a:t> / Hack, Erwin (eds.)</a:t>
            </a:r>
            <a:br>
              <a:rPr lang="en-GB" dirty="0"/>
            </a:br>
            <a:r>
              <a:rPr lang="en-GB" dirty="0"/>
              <a:t>Optical Methods for Solid Mechanics</a:t>
            </a:r>
            <a:br>
              <a:rPr lang="en-GB" dirty="0"/>
            </a:br>
            <a:r>
              <a:rPr lang="en-GB" dirty="0"/>
              <a:t>A Full-Field Approach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A46D4C-770A-4641-9EBE-778AADC039D6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50" y="2730271"/>
            <a:ext cx="2718955" cy="3829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77270" y="2132856"/>
            <a:ext cx="605922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latin typeface="ScalaSansLF-Bold"/>
              </a:rPr>
              <a:t>8 </a:t>
            </a:r>
            <a:r>
              <a:rPr lang="en-GB" b="1" dirty="0" err="1">
                <a:latin typeface="ScalaSansLF-Bold"/>
              </a:rPr>
              <a:t>Thermoelastic</a:t>
            </a:r>
            <a:r>
              <a:rPr lang="en-GB" b="1" dirty="0">
                <a:latin typeface="ScalaSansLF-Bold"/>
              </a:rPr>
              <a:t> Stress Analysis </a:t>
            </a:r>
            <a:r>
              <a:rPr lang="en-GB" i="1" dirty="0">
                <a:latin typeface="ScalaLF-Italic"/>
              </a:rPr>
              <a:t>345</a:t>
            </a:r>
          </a:p>
          <a:p>
            <a:pPr algn="l"/>
            <a:r>
              <a:rPr lang="en-GB" i="1" dirty="0">
                <a:latin typeface="ScalaLF-Italic"/>
              </a:rPr>
              <a:t>Janice M. </a:t>
            </a:r>
            <a:r>
              <a:rPr lang="en-GB" i="1" dirty="0" err="1">
                <a:latin typeface="ScalaLF-Italic"/>
              </a:rPr>
              <a:t>Dulieu</a:t>
            </a:r>
            <a:r>
              <a:rPr lang="en-GB" i="1" dirty="0">
                <a:latin typeface="ScalaLF-Italic"/>
              </a:rPr>
              <a:t>-Barton</a:t>
            </a:r>
          </a:p>
          <a:p>
            <a:pPr algn="l"/>
            <a:r>
              <a:rPr lang="en-GB" dirty="0">
                <a:latin typeface="ScalaLF-Regular"/>
              </a:rPr>
              <a:t>8.1 Introduction </a:t>
            </a:r>
            <a:r>
              <a:rPr lang="en-GB" i="1" dirty="0">
                <a:latin typeface="ScalaLF-Italic"/>
              </a:rPr>
              <a:t>345</a:t>
            </a:r>
          </a:p>
          <a:p>
            <a:pPr algn="l"/>
            <a:r>
              <a:rPr lang="en-GB" dirty="0">
                <a:latin typeface="ScalaLF-Regular"/>
              </a:rPr>
              <a:t>8.2 The </a:t>
            </a:r>
            <a:r>
              <a:rPr lang="en-GB" dirty="0" err="1">
                <a:latin typeface="ScalaLF-Regular"/>
              </a:rPr>
              <a:t>Thermoelastic</a:t>
            </a:r>
            <a:r>
              <a:rPr lang="en-GB" dirty="0">
                <a:latin typeface="ScalaLF-Regular"/>
              </a:rPr>
              <a:t> Effect </a:t>
            </a:r>
            <a:r>
              <a:rPr lang="en-GB" i="1" dirty="0">
                <a:latin typeface="ScalaLF-Italic"/>
              </a:rPr>
              <a:t>345</a:t>
            </a:r>
          </a:p>
          <a:p>
            <a:pPr algn="l"/>
            <a:r>
              <a:rPr lang="en-GB" dirty="0">
                <a:latin typeface="ScalaLF-Regular"/>
              </a:rPr>
              <a:t>8.3 Infrared Thermography </a:t>
            </a:r>
            <a:r>
              <a:rPr lang="en-GB" i="1" dirty="0">
                <a:latin typeface="ScalaLF-Italic"/>
              </a:rPr>
              <a:t>348</a:t>
            </a:r>
          </a:p>
          <a:p>
            <a:pPr algn="l"/>
            <a:r>
              <a:rPr lang="en-GB" dirty="0">
                <a:latin typeface="ScalaLF-Regular"/>
              </a:rPr>
              <a:t>8.4 Obtaining </a:t>
            </a:r>
            <a:r>
              <a:rPr lang="en-GB" dirty="0" err="1">
                <a:latin typeface="ScalaLF-Regular"/>
              </a:rPr>
              <a:t>Thermoelastic</a:t>
            </a:r>
            <a:r>
              <a:rPr lang="en-GB" dirty="0">
                <a:latin typeface="ScalaLF-Regular"/>
              </a:rPr>
              <a:t> Measurements from an Infrared</a:t>
            </a:r>
          </a:p>
          <a:p>
            <a:pPr algn="l"/>
            <a:r>
              <a:rPr lang="en-GB" dirty="0">
                <a:latin typeface="ScalaLF-Regular"/>
              </a:rPr>
              <a:t>System </a:t>
            </a:r>
            <a:r>
              <a:rPr lang="en-GB" i="1" dirty="0">
                <a:latin typeface="ScalaLF-Italic"/>
              </a:rPr>
              <a:t>352</a:t>
            </a:r>
          </a:p>
          <a:p>
            <a:pPr algn="l"/>
            <a:r>
              <a:rPr lang="en-GB" dirty="0">
                <a:latin typeface="ScalaLF-Regular"/>
              </a:rPr>
              <a:t>8.5 Temperature Dependence of </a:t>
            </a:r>
            <a:r>
              <a:rPr lang="en-GB" dirty="0" err="1">
                <a:latin typeface="ScalaLF-Regular"/>
              </a:rPr>
              <a:t>Thermoelastic</a:t>
            </a:r>
            <a:r>
              <a:rPr lang="en-GB" dirty="0">
                <a:latin typeface="ScalaLF-Regular"/>
              </a:rPr>
              <a:t> Response </a:t>
            </a:r>
            <a:r>
              <a:rPr lang="en-GB" i="1" dirty="0">
                <a:latin typeface="ScalaLF-Italic"/>
              </a:rPr>
              <a:t>354</a:t>
            </a:r>
          </a:p>
          <a:p>
            <a:pPr algn="l"/>
            <a:r>
              <a:rPr lang="en-GB" dirty="0">
                <a:latin typeface="ScalaLF-Regular"/>
              </a:rPr>
              <a:t>8.6 Derivation of the </a:t>
            </a:r>
            <a:r>
              <a:rPr lang="en-GB" dirty="0" err="1">
                <a:latin typeface="ScalaLF-Regular"/>
              </a:rPr>
              <a:t>Thermoelastic</a:t>
            </a:r>
            <a:r>
              <a:rPr lang="en-GB" dirty="0">
                <a:latin typeface="ScalaLF-Regular"/>
              </a:rPr>
              <a:t> Constant </a:t>
            </a:r>
            <a:r>
              <a:rPr lang="en-GB" i="1" dirty="0">
                <a:latin typeface="ScalaLF-Italic"/>
              </a:rPr>
              <a:t>354</a:t>
            </a:r>
          </a:p>
          <a:p>
            <a:pPr algn="l"/>
            <a:r>
              <a:rPr lang="en-GB" dirty="0">
                <a:latin typeface="ScalaLF-Regular"/>
              </a:rPr>
              <a:t>8.7 </a:t>
            </a:r>
            <a:r>
              <a:rPr lang="en-GB" dirty="0" err="1">
                <a:latin typeface="ScalaLF-Regular"/>
              </a:rPr>
              <a:t>Nonadiabatic</a:t>
            </a:r>
            <a:r>
              <a:rPr lang="en-GB" dirty="0">
                <a:latin typeface="ScalaLF-Regular"/>
              </a:rPr>
              <a:t> Conditions </a:t>
            </a:r>
            <a:r>
              <a:rPr lang="en-GB" i="1" dirty="0">
                <a:latin typeface="ScalaLF-Italic"/>
              </a:rPr>
              <a:t>356</a:t>
            </a:r>
          </a:p>
          <a:p>
            <a:pPr algn="l"/>
            <a:r>
              <a:rPr lang="en-GB" dirty="0">
                <a:latin typeface="ScalaLF-Regular"/>
              </a:rPr>
              <a:t>8.8 Paint Coatings </a:t>
            </a:r>
            <a:r>
              <a:rPr lang="en-GB" i="1" dirty="0">
                <a:latin typeface="ScalaLF-Italic"/>
              </a:rPr>
              <a:t>358</a:t>
            </a:r>
          </a:p>
          <a:p>
            <a:pPr algn="l"/>
            <a:r>
              <a:rPr lang="en-GB" dirty="0">
                <a:latin typeface="ScalaLF-Regular"/>
              </a:rPr>
              <a:t>8.9 Temperature Dependence of the Material Elastic Properties </a:t>
            </a:r>
            <a:r>
              <a:rPr lang="en-GB" i="1" dirty="0">
                <a:latin typeface="ScalaLF-Italic"/>
              </a:rPr>
              <a:t>359</a:t>
            </a:r>
          </a:p>
          <a:p>
            <a:pPr algn="l"/>
            <a:r>
              <a:rPr lang="en-GB" dirty="0">
                <a:latin typeface="ScalaLF-Regular"/>
              </a:rPr>
              <a:t>8.10 Progress, Applications, and Prospects </a:t>
            </a:r>
            <a:r>
              <a:rPr lang="en-GB" i="1" dirty="0">
                <a:latin typeface="ScalaLF-Italic"/>
              </a:rPr>
              <a:t>363</a:t>
            </a:r>
          </a:p>
          <a:p>
            <a:pPr algn="l"/>
            <a:r>
              <a:rPr lang="en-GB" dirty="0">
                <a:latin typeface="ScalaLF-Regular"/>
              </a:rPr>
              <a:t>Acknowledgements </a:t>
            </a:r>
            <a:r>
              <a:rPr lang="en-GB" i="1" dirty="0">
                <a:latin typeface="ScalaLF-Italic"/>
              </a:rPr>
              <a:t>365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148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Mean stress dependence</a:t>
            </a:r>
            <a:endParaRPr lang="en-GB" smtClean="0"/>
          </a:p>
        </p:txBody>
      </p:sp>
      <p:graphicFrame>
        <p:nvGraphicFramePr>
          <p:cNvPr id="19458" name="Object 5"/>
          <p:cNvGraphicFramePr>
            <a:graphicFrameLocks noChangeAspect="1"/>
          </p:cNvGraphicFramePr>
          <p:nvPr/>
        </p:nvGraphicFramePr>
        <p:xfrm>
          <a:off x="1619250" y="2241550"/>
          <a:ext cx="5973763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2" name="Equation" r:id="rId4" imgW="1816100" imgH="457200" progId="Equation.3">
                  <p:embed/>
                </p:oleObj>
              </mc:Choice>
              <mc:Fallback>
                <p:oleObj name="Equation" r:id="rId4" imgW="1816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241550"/>
                        <a:ext cx="5973763" cy="1501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4678" name="Oval 6"/>
          <p:cNvSpPr>
            <a:spLocks noChangeArrowheads="1"/>
          </p:cNvSpPr>
          <p:nvPr/>
        </p:nvSpPr>
        <p:spPr bwMode="auto">
          <a:xfrm>
            <a:off x="5829300" y="2133600"/>
            <a:ext cx="935038" cy="1655763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679" name="Line 7"/>
          <p:cNvSpPr>
            <a:spLocks noChangeShapeType="1"/>
          </p:cNvSpPr>
          <p:nvPr/>
        </p:nvSpPr>
        <p:spPr bwMode="auto">
          <a:xfrm>
            <a:off x="7054850" y="3233738"/>
            <a:ext cx="865188" cy="5000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4680" name="Text Box 8"/>
          <p:cNvSpPr txBox="1">
            <a:spLocks noChangeArrowheads="1"/>
          </p:cNvSpPr>
          <p:nvPr/>
        </p:nvSpPr>
        <p:spPr bwMode="auto">
          <a:xfrm>
            <a:off x="7885113" y="3644900"/>
            <a:ext cx="9001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sz="1800" b="1">
                <a:latin typeface="Arial" charset="0"/>
                <a:cs typeface="Arial" charset="0"/>
              </a:rPr>
              <a:t>Mean stress</a:t>
            </a:r>
            <a:endParaRPr lang="en-GB" sz="1800" b="1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72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8" grpId="0" animBg="1"/>
      <p:bldP spid="284679" grpId="0" animBg="1"/>
      <p:bldP spid="28468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8496300" cy="649288"/>
          </a:xfrm>
        </p:spPr>
        <p:txBody>
          <a:bodyPr/>
          <a:lstStyle/>
          <a:p>
            <a:r>
              <a:rPr lang="en-IE" sz="3200" dirty="0" smtClean="0"/>
              <a:t>Variation of Young’s modulus with temperature</a:t>
            </a:r>
            <a:endParaRPr lang="en-GB" sz="3200" dirty="0" smtClean="0"/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487" name="Rectangle 5"/>
          <p:cNvSpPr>
            <a:spLocks noChangeArrowheads="1"/>
          </p:cNvSpPr>
          <p:nvPr/>
        </p:nvSpPr>
        <p:spPr bwMode="auto">
          <a:xfrm>
            <a:off x="0" y="32845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86726" name="Group 6"/>
          <p:cNvGraphicFramePr>
            <a:graphicFrameLocks noGrp="1"/>
          </p:cNvGraphicFramePr>
          <p:nvPr/>
        </p:nvGraphicFramePr>
        <p:xfrm>
          <a:off x="5940425" y="1412875"/>
          <a:ext cx="3097213" cy="2617788"/>
        </p:xfrm>
        <a:graphic>
          <a:graphicData uri="http://schemas.openxmlformats.org/drawingml/2006/table">
            <a:tbl>
              <a:tblPr/>
              <a:tblGrid>
                <a:gridCol w="1728788"/>
                <a:gridCol w="1368425"/>
              </a:tblGrid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Material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(MPa/K)</a:t>
                      </a:r>
                      <a:endParaRPr kumimoji="0" lang="en-GB" sz="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Ti-6Al-4V</a:t>
                      </a:r>
                      <a:r>
                        <a:rPr kumimoji="0" lang="en-GB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-48.0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Al-2024</a:t>
                      </a:r>
                      <a:r>
                        <a:rPr kumimoji="0" lang="en-GB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-36.0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4340 steel</a:t>
                      </a:r>
                      <a:r>
                        <a:rPr kumimoji="0" lang="en-GB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-56.7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Stainless steel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-19.0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NiTi (austenite)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2230.0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511" name="Rectangle 29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482" name="Object 30"/>
          <p:cNvGraphicFramePr>
            <a:graphicFrameLocks noChangeAspect="1"/>
          </p:cNvGraphicFramePr>
          <p:nvPr/>
        </p:nvGraphicFramePr>
        <p:xfrm>
          <a:off x="7920038" y="1412875"/>
          <a:ext cx="33178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6" name="Equation" r:id="rId4" imgW="253800" imgH="393480" progId="Equation.3">
                  <p:embed/>
                </p:oleObj>
              </mc:Choice>
              <mc:Fallback>
                <p:oleObj name="Equation" r:id="rId4" imgW="253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0038" y="1412875"/>
                        <a:ext cx="331787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2" name="Picture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5561013" cy="37909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86753" name="Oval 33"/>
          <p:cNvSpPr>
            <a:spLocks noChangeArrowheads="1"/>
          </p:cNvSpPr>
          <p:nvPr/>
        </p:nvSpPr>
        <p:spPr bwMode="auto">
          <a:xfrm>
            <a:off x="7921625" y="3521075"/>
            <a:ext cx="935038" cy="55562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483" name="Object 34"/>
          <p:cNvGraphicFramePr>
            <a:graphicFrameLocks noGrp="1" noChangeAspect="1"/>
          </p:cNvGraphicFramePr>
          <p:nvPr>
            <p:ph idx="1"/>
          </p:nvPr>
        </p:nvGraphicFramePr>
        <p:xfrm>
          <a:off x="2376488" y="5265738"/>
          <a:ext cx="4300537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7" name="Equation" r:id="rId7" imgW="1816100" imgH="457200" progId="Equation.3">
                  <p:embed/>
                </p:oleObj>
              </mc:Choice>
              <mc:Fallback>
                <p:oleObj name="Equation" r:id="rId7" imgW="1816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6488" y="5265738"/>
                        <a:ext cx="4300537" cy="10826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5" name="Oval 35"/>
          <p:cNvSpPr>
            <a:spLocks noChangeArrowheads="1"/>
          </p:cNvSpPr>
          <p:nvPr/>
        </p:nvSpPr>
        <p:spPr bwMode="auto">
          <a:xfrm>
            <a:off x="5400675" y="5265738"/>
            <a:ext cx="612775" cy="108267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2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3" grpId="0" animBg="1"/>
      <p:bldP spid="28675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0818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09187316"/>
              </p:ext>
            </p:extLst>
          </p:nvPr>
        </p:nvGraphicFramePr>
        <p:xfrm>
          <a:off x="539552" y="1124744"/>
          <a:ext cx="7662862" cy="451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0" name="Chart" r:id="rId4" imgW="8505837" imgH="6010341" progId="MSGraph.Chart.8">
                  <p:embed followColorScheme="full"/>
                </p:oleObj>
              </mc:Choice>
              <mc:Fallback>
                <p:oleObj name="Chart" r:id="rId4" imgW="8505837" imgH="601034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124744"/>
                        <a:ext cx="7662862" cy="451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115888"/>
            <a:ext cx="6192837" cy="922337"/>
          </a:xfrm>
        </p:spPr>
        <p:txBody>
          <a:bodyPr/>
          <a:lstStyle/>
          <a:p>
            <a:r>
              <a:rPr lang="en-US" sz="4000" smtClean="0"/>
              <a:t>Mean stress dependence</a:t>
            </a:r>
            <a:endParaRPr lang="en-GB" sz="4000" smtClean="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300192" y="2062386"/>
            <a:ext cx="1728788" cy="100965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IE" sz="2000" b="1" i="1" dirty="0">
                <a:latin typeface="Symbol" pitchFamily="18" charset="2"/>
                <a:cs typeface="Arial" charset="0"/>
              </a:rPr>
              <a:t>Ds</a:t>
            </a:r>
            <a:r>
              <a:rPr lang="en-IE" sz="1800" dirty="0">
                <a:latin typeface="Arial" charset="0"/>
                <a:cs typeface="Arial" charset="0"/>
              </a:rPr>
              <a:t> : const.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IE" sz="2000" b="1" i="1" dirty="0" err="1">
                <a:latin typeface="Symbol" pitchFamily="18" charset="2"/>
                <a:cs typeface="Arial" charset="0"/>
              </a:rPr>
              <a:t>s</a:t>
            </a:r>
            <a:r>
              <a:rPr lang="en-IE" sz="2000" b="1" i="1" baseline="-25000" dirty="0" err="1">
                <a:latin typeface="Arial" charset="0"/>
                <a:cs typeface="Arial" charset="0"/>
              </a:rPr>
              <a:t>m</a:t>
            </a:r>
            <a:r>
              <a:rPr lang="en-IE" sz="1800" dirty="0">
                <a:latin typeface="Arial" charset="0"/>
                <a:cs typeface="Arial" charset="0"/>
              </a:rPr>
              <a:t>: increased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IE" sz="1800" dirty="0" err="1">
                <a:latin typeface="Arial" charset="0"/>
                <a:cs typeface="Arial" charset="0"/>
              </a:rPr>
              <a:t>Freq</a:t>
            </a:r>
            <a:r>
              <a:rPr lang="en-IE" sz="1800" dirty="0">
                <a:latin typeface="Arial" charset="0"/>
                <a:cs typeface="Arial" charset="0"/>
              </a:rPr>
              <a:t>: </a:t>
            </a:r>
            <a:r>
              <a:rPr lang="en-IE" sz="1800" dirty="0" err="1">
                <a:latin typeface="Arial" charset="0"/>
                <a:cs typeface="Arial" charset="0"/>
              </a:rPr>
              <a:t>const</a:t>
            </a:r>
            <a:endParaRPr lang="en-GB" sz="1800" dirty="0"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5772294"/>
            <a:ext cx="7884368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dirty="0" smtClean="0"/>
              <a:t>Eaton-Evans</a:t>
            </a:r>
            <a:r>
              <a:rPr lang="en-GB" dirty="0"/>
              <a:t>, J., </a:t>
            </a:r>
            <a:r>
              <a:rPr lang="en-GB" dirty="0" err="1"/>
              <a:t>Dulieu</a:t>
            </a:r>
            <a:r>
              <a:rPr lang="en-GB" dirty="0"/>
              <a:t>-Barton, J.M., Little, E. and Brown, I., “</a:t>
            </a:r>
            <a:r>
              <a:rPr lang="en-GB" dirty="0" err="1"/>
              <a:t>Thermoelastic</a:t>
            </a:r>
            <a:r>
              <a:rPr lang="en-GB" dirty="0"/>
              <a:t> studies on </a:t>
            </a:r>
            <a:r>
              <a:rPr lang="en-GB" dirty="0" err="1"/>
              <a:t>Nitinol</a:t>
            </a:r>
            <a:r>
              <a:rPr lang="en-GB" dirty="0"/>
              <a:t> stents”, Journal of Strain Analysis for Engineering Design, 2006, 41, pp 481-495.</a:t>
            </a:r>
          </a:p>
        </p:txBody>
      </p:sp>
    </p:spTree>
    <p:extLst>
      <p:ext uri="{BB962C8B-B14F-4D97-AF65-F5344CB8AC3E}">
        <p14:creationId xmlns:p14="http://schemas.microsoft.com/office/powerpoint/2010/main" val="337067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90818" grpId="0" bld="series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32656"/>
            <a:ext cx="8496300" cy="649288"/>
          </a:xfrm>
        </p:spPr>
        <p:txBody>
          <a:bodyPr/>
          <a:lstStyle/>
          <a:p>
            <a:r>
              <a:rPr lang="en-IE" dirty="0" smtClean="0"/>
              <a:t>TSA at elevated temperatures</a:t>
            </a:r>
            <a:endParaRPr lang="en-GB" dirty="0" smtClean="0"/>
          </a:p>
        </p:txBody>
      </p:sp>
      <p:graphicFrame>
        <p:nvGraphicFramePr>
          <p:cNvPr id="2253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11188" y="1268413"/>
          <a:ext cx="7273925" cy="486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4" name="Chart" r:id="rId4" imgW="9715544" imgH="6496179" progId="Excel.Chart.8">
                  <p:embed/>
                </p:oleObj>
              </mc:Choice>
              <mc:Fallback>
                <p:oleObj name="Chart" r:id="rId4" imgW="9715544" imgH="649617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268413"/>
                        <a:ext cx="7273925" cy="48641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2868" name="Oval 4"/>
          <p:cNvSpPr>
            <a:spLocks noChangeArrowheads="1"/>
          </p:cNvSpPr>
          <p:nvPr/>
        </p:nvSpPr>
        <p:spPr bwMode="auto">
          <a:xfrm>
            <a:off x="5580063" y="1844675"/>
            <a:ext cx="2087562" cy="576263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374030" y="2776538"/>
            <a:ext cx="1438275" cy="936625"/>
            <a:chOff x="3833" y="1888"/>
            <a:chExt cx="906" cy="590"/>
          </a:xfrm>
        </p:grpSpPr>
        <p:sp>
          <p:nvSpPr>
            <p:cNvPr id="22534" name="Text Box 6"/>
            <p:cNvSpPr txBox="1">
              <a:spLocks noChangeArrowheads="1"/>
            </p:cNvSpPr>
            <p:nvPr/>
          </p:nvSpPr>
          <p:spPr bwMode="auto">
            <a:xfrm>
              <a:off x="3833" y="2069"/>
              <a:ext cx="86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IE" sz="3600" b="1" baseline="30000">
                  <a:latin typeface="Arial" charset="0"/>
                  <a:cs typeface="Arial" charset="0"/>
                </a:rPr>
                <a:t>d</a:t>
              </a:r>
              <a:r>
                <a:rPr lang="en-IE" sz="3600" b="1" i="1" baseline="30000">
                  <a:latin typeface="Arial" charset="0"/>
                  <a:cs typeface="Arial" charset="0"/>
                </a:rPr>
                <a:t>E</a:t>
              </a:r>
              <a:r>
                <a:rPr lang="en-IE" sz="3600" b="1">
                  <a:latin typeface="Arial" charset="0"/>
                  <a:cs typeface="Arial" charset="0"/>
                </a:rPr>
                <a:t>/</a:t>
              </a:r>
              <a:r>
                <a:rPr lang="en-IE" sz="3600" b="1" baseline="-25000">
                  <a:latin typeface="Arial" charset="0"/>
                  <a:cs typeface="Arial" charset="0"/>
                </a:rPr>
                <a:t>d</a:t>
              </a:r>
              <a:r>
                <a:rPr lang="en-IE" sz="3600" b="1" i="1" baseline="-25000">
                  <a:latin typeface="Arial" charset="0"/>
                  <a:cs typeface="Arial" charset="0"/>
                </a:rPr>
                <a:t>T</a:t>
              </a:r>
              <a:endParaRPr lang="en-GB" sz="3600" b="1" i="1" baseline="-25000">
                <a:latin typeface="Arial" charset="0"/>
                <a:cs typeface="Arial" charset="0"/>
              </a:endParaRPr>
            </a:p>
          </p:txBody>
        </p:sp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 flipV="1">
              <a:off x="3923" y="2069"/>
              <a:ext cx="545" cy="409"/>
            </a:xfrm>
            <a:prstGeom prst="line">
              <a:avLst/>
            </a:prstGeom>
            <a:noFill/>
            <a:ln w="57150">
              <a:solidFill>
                <a:srgbClr val="3333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36" name="Text Box 8"/>
            <p:cNvSpPr txBox="1">
              <a:spLocks noChangeArrowheads="1"/>
            </p:cNvSpPr>
            <p:nvPr/>
          </p:nvSpPr>
          <p:spPr bwMode="auto">
            <a:xfrm>
              <a:off x="4422" y="1888"/>
              <a:ext cx="31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IE" b="1">
                  <a:latin typeface="Arial" charset="0"/>
                  <a:cs typeface="Arial" charset="0"/>
                </a:rPr>
                <a:t>0</a:t>
              </a:r>
              <a:endParaRPr lang="en-GB" b="1"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967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6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2696"/>
            <a:ext cx="9144000" cy="1125538"/>
          </a:xfrm>
        </p:spPr>
        <p:txBody>
          <a:bodyPr/>
          <a:lstStyle/>
          <a:p>
            <a:r>
              <a:rPr lang="en-IE" dirty="0" smtClean="0"/>
              <a:t>Temperature controlled test chamber</a:t>
            </a:r>
            <a:endParaRPr lang="en-GB" dirty="0" smtClean="0"/>
          </a:p>
        </p:txBody>
      </p:sp>
      <p:graphicFrame>
        <p:nvGraphicFramePr>
          <p:cNvPr id="23554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228725" y="1341438"/>
          <a:ext cx="7807325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8" name="VISIO" r:id="rId4" imgW="27946800" imgH="16201440" progId="Visio.Drawing.6">
                  <p:embed/>
                </p:oleObj>
              </mc:Choice>
              <mc:Fallback>
                <p:oleObj name="VISIO" r:id="rId4" imgW="27946800" imgH="1620144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8725" y="1341438"/>
                        <a:ext cx="7807325" cy="4525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512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76672"/>
            <a:ext cx="8496300" cy="649288"/>
          </a:xfrm>
        </p:spPr>
        <p:txBody>
          <a:bodyPr/>
          <a:lstStyle/>
          <a:p>
            <a:r>
              <a:rPr lang="en-US" sz="3600" dirty="0" smtClean="0"/>
              <a:t>Mean stress dependence at elevated temperatures</a:t>
            </a:r>
            <a:endParaRPr lang="en-GB" sz="3600" dirty="0" smtClean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705643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7235700" y="2565400"/>
            <a:ext cx="1728788" cy="100965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IE" sz="2000" b="1">
                <a:latin typeface="Symbol" pitchFamily="18" charset="2"/>
                <a:cs typeface="Arial" charset="0"/>
              </a:rPr>
              <a:t>Ds</a:t>
            </a:r>
            <a:r>
              <a:rPr lang="en-IE" sz="1800">
                <a:latin typeface="Arial" charset="0"/>
                <a:cs typeface="Arial" charset="0"/>
              </a:rPr>
              <a:t>: const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IE" sz="2000" b="1">
                <a:latin typeface="Symbol" pitchFamily="18" charset="2"/>
                <a:cs typeface="Arial" charset="0"/>
              </a:rPr>
              <a:t>s</a:t>
            </a:r>
            <a:r>
              <a:rPr lang="en-IE" sz="2000" b="1" baseline="-25000">
                <a:latin typeface="Arial" charset="0"/>
                <a:cs typeface="Arial" charset="0"/>
              </a:rPr>
              <a:t>m</a:t>
            </a:r>
            <a:r>
              <a:rPr lang="en-IE" sz="1800">
                <a:latin typeface="Arial" charset="0"/>
                <a:cs typeface="Arial" charset="0"/>
              </a:rPr>
              <a:t>: increased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IE" sz="1800">
                <a:latin typeface="Arial" charset="0"/>
                <a:cs typeface="Arial" charset="0"/>
              </a:rPr>
              <a:t>Freq: const</a:t>
            </a:r>
            <a:endParaRPr lang="en-GB" sz="18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5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/>
          <p:cNvSpPr txBox="1">
            <a:spLocks noChangeArrowheads="1"/>
          </p:cNvSpPr>
          <p:nvPr/>
        </p:nvSpPr>
        <p:spPr bwMode="auto">
          <a:xfrm>
            <a:off x="0" y="1196753"/>
            <a:ext cx="8981728" cy="10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/>
          <a:lstStyle/>
          <a:p>
            <a:pPr marL="800100" lvl="2" indent="-342900" algn="l" eaLnBrk="1" hangingPunct="1">
              <a:spcAft>
                <a:spcPct val="70000"/>
              </a:spcAft>
              <a:buFont typeface="Wingdings" pitchFamily="2" charset="2"/>
              <a:buChar char="Ø"/>
              <a:defRPr/>
            </a:pPr>
            <a:r>
              <a:rPr lang="en-GB" sz="1800" kern="0" dirty="0" smtClean="0">
                <a:solidFill>
                  <a:srgbClr val="323D43"/>
                </a:solidFill>
                <a:latin typeface="Georgia"/>
                <a:ea typeface="ＭＳ Ｐゴシック"/>
              </a:rPr>
              <a:t>A change in the mean cyclic stress causes a small change in </a:t>
            </a:r>
            <a:r>
              <a:rPr lang="en-GB" sz="1800" i="1" kern="0" dirty="0" smtClean="0">
                <a:solidFill>
                  <a:srgbClr val="323D43"/>
                </a:solidFill>
                <a:latin typeface="Georgia"/>
                <a:ea typeface="ＭＳ Ｐゴシック"/>
              </a:rPr>
              <a:t>∆T</a:t>
            </a:r>
            <a:endParaRPr lang="en-GB" sz="1800" kern="0" dirty="0" smtClean="0">
              <a:solidFill>
                <a:srgbClr val="323D43"/>
              </a:solidFill>
              <a:latin typeface="Georgia"/>
              <a:ea typeface="ＭＳ Ｐゴシック"/>
            </a:endParaRPr>
          </a:p>
          <a:p>
            <a:pPr marL="800100" lvl="2" indent="-342900" algn="l" eaLnBrk="1" hangingPunct="1">
              <a:spcAft>
                <a:spcPct val="70000"/>
              </a:spcAft>
              <a:buFont typeface="Wingdings" pitchFamily="2" charset="2"/>
              <a:buChar char="Ø"/>
              <a:defRPr/>
            </a:pPr>
            <a:r>
              <a:rPr lang="en-GB" sz="1800" kern="0" dirty="0" smtClean="0">
                <a:solidFill>
                  <a:srgbClr val="323D43"/>
                </a:solidFill>
                <a:latin typeface="Georgia"/>
                <a:ea typeface="ＭＳ Ｐゴシック"/>
              </a:rPr>
              <a:t>Aluminium alloy specimens under same load amplitude, but over a range of mean stress levels</a:t>
            </a:r>
            <a:endParaRPr lang="en-US" sz="1800" kern="0" dirty="0">
              <a:latin typeface="+mn-lt"/>
              <a:ea typeface="+mn-ea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9731" y="404664"/>
            <a:ext cx="8496300" cy="649288"/>
          </a:xfrm>
        </p:spPr>
        <p:txBody>
          <a:bodyPr/>
          <a:lstStyle/>
          <a:p>
            <a:r>
              <a:rPr lang="en-GB" dirty="0" smtClean="0"/>
              <a:t>Mean stress effect</a:t>
            </a:r>
            <a:endParaRPr lang="en-GB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058446433"/>
              </p:ext>
            </p:extLst>
          </p:nvPr>
        </p:nvGraphicFramePr>
        <p:xfrm>
          <a:off x="179512" y="2432408"/>
          <a:ext cx="525658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414123"/>
              </p:ext>
            </p:extLst>
          </p:nvPr>
        </p:nvGraphicFramePr>
        <p:xfrm>
          <a:off x="5580063" y="2637086"/>
          <a:ext cx="31686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2" name="Equation" r:id="rId4" imgW="1930320" imgH="431640" progId="Equation.3">
                  <p:embed/>
                </p:oleObj>
              </mc:Choice>
              <mc:Fallback>
                <p:oleObj name="Equation" r:id="rId4" imgW="19303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2637086"/>
                        <a:ext cx="3168650" cy="73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382266"/>
              </p:ext>
            </p:extLst>
          </p:nvPr>
        </p:nvGraphicFramePr>
        <p:xfrm>
          <a:off x="5796136" y="3717032"/>
          <a:ext cx="2952328" cy="1440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530"/>
                <a:gridCol w="893568"/>
                <a:gridCol w="934230"/>
              </a:tblGrid>
              <a:tr h="38884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Material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dE/dT</a:t>
                      </a:r>
                      <a:endParaRPr lang="en-US" sz="1400" dirty="0"/>
                    </a:p>
                  </a:txBody>
                  <a:tcPr/>
                </a:tc>
              </a:tr>
              <a:tr h="187221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(MPa)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MPa/</a:t>
                      </a:r>
                      <a:r>
                        <a:rPr lang="en-GB" sz="1200" dirty="0" smtClean="0">
                          <a:latin typeface="Times New Roman"/>
                          <a:cs typeface="Times New Roman"/>
                        </a:rPr>
                        <a:t>º</a:t>
                      </a:r>
                      <a:r>
                        <a:rPr lang="en-GB" sz="1200" dirty="0" smtClean="0"/>
                        <a:t>C</a:t>
                      </a:r>
                      <a:endParaRPr lang="en-US" sz="1200" dirty="0"/>
                    </a:p>
                  </a:txBody>
                  <a:tcPr/>
                </a:tc>
              </a:tr>
              <a:tr h="38884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AA2024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74000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-53.3</a:t>
                      </a:r>
                      <a:endParaRPr lang="en-US" sz="1400" dirty="0"/>
                    </a:p>
                  </a:txBody>
                  <a:tcPr/>
                </a:tc>
              </a:tr>
              <a:tr h="38884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AA7085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69000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-48.5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 bwMode="auto">
          <a:xfrm flipV="1">
            <a:off x="1043608" y="3645024"/>
            <a:ext cx="4032448" cy="64807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215206" y="3289544"/>
            <a:ext cx="714380" cy="158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0" y="5877272"/>
            <a:ext cx="889248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dirty="0" smtClean="0"/>
              <a:t>Robinson</a:t>
            </a:r>
            <a:r>
              <a:rPr lang="en-GB" dirty="0"/>
              <a:t>, A.F., </a:t>
            </a:r>
            <a:r>
              <a:rPr lang="en-GB" dirty="0" err="1"/>
              <a:t>Dulieu</a:t>
            </a:r>
            <a:r>
              <a:rPr lang="en-GB" dirty="0"/>
              <a:t>-Barton, J.M., Quinn, S. and </a:t>
            </a:r>
            <a:r>
              <a:rPr lang="en-GB" dirty="0" err="1"/>
              <a:t>Burguete</a:t>
            </a:r>
            <a:r>
              <a:rPr lang="en-GB" dirty="0"/>
              <a:t> R.L., “The potential for assessing residual stress using </a:t>
            </a:r>
            <a:r>
              <a:rPr lang="en-GB" dirty="0" err="1"/>
              <a:t>thermoelastic</a:t>
            </a:r>
            <a:r>
              <a:rPr lang="en-GB" dirty="0"/>
              <a:t> stress analysis: a study of cold expanded holes”, Experimental Mechanics,  2013, 53, 299-317. DOI 10.1007/s11340-012-9633-1</a:t>
            </a:r>
          </a:p>
        </p:txBody>
      </p:sp>
    </p:spTree>
    <p:extLst>
      <p:ext uri="{BB962C8B-B14F-4D97-AF65-F5344CB8AC3E}">
        <p14:creationId xmlns:p14="http://schemas.microsoft.com/office/powerpoint/2010/main" val="28408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932C5B61-E470-44A5-8BE1-51B1D9745904}" type="slidenum">
              <a:rPr lang="en-GB" sz="1400" smtClean="0"/>
              <a:pPr/>
              <a:t>37</a:t>
            </a:fld>
            <a:endParaRPr lang="en-GB" sz="1400" smtClean="0"/>
          </a:p>
        </p:txBody>
      </p:sp>
      <p:sp>
        <p:nvSpPr>
          <p:cNvPr id="35843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Stresses in secondary aircraft structure</a:t>
            </a:r>
          </a:p>
        </p:txBody>
      </p:sp>
      <p:sp>
        <p:nvSpPr>
          <p:cNvPr id="35844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323850" y="1700213"/>
            <a:ext cx="4171950" cy="4114800"/>
          </a:xfrm>
        </p:spPr>
        <p:txBody>
          <a:bodyPr/>
          <a:lstStyle/>
          <a:p>
            <a:pPr eaLnBrk="1" hangingPunct="1"/>
            <a:r>
              <a:rPr lang="en-GB" smtClean="0"/>
              <a:t>Increased use of composite materials in aircraft structure</a:t>
            </a:r>
          </a:p>
          <a:p>
            <a:pPr lvl="1" eaLnBrk="1" hangingPunct="1"/>
            <a:r>
              <a:rPr lang="en-GB" smtClean="0"/>
              <a:t>weight saving</a:t>
            </a:r>
          </a:p>
          <a:p>
            <a:pPr lvl="1" eaLnBrk="1" hangingPunct="1"/>
            <a:r>
              <a:rPr lang="en-GB" smtClean="0"/>
              <a:t>improved life time</a:t>
            </a:r>
          </a:p>
          <a:p>
            <a:pPr eaLnBrk="1" hangingPunct="1"/>
            <a:r>
              <a:rPr lang="en-GB" smtClean="0"/>
              <a:t>Development of new manufacturing techniques and new materials</a:t>
            </a:r>
          </a:p>
        </p:txBody>
      </p:sp>
      <p:pic>
        <p:nvPicPr>
          <p:cNvPr id="35845" name="Content Placeholder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0313" y="1700213"/>
            <a:ext cx="3387725" cy="4114800"/>
          </a:xfrm>
          <a:noFill/>
        </p:spPr>
      </p:pic>
      <p:sp>
        <p:nvSpPr>
          <p:cNvPr id="456710" name="Rectangle 6"/>
          <p:cNvSpPr>
            <a:spLocks noChangeArrowheads="1"/>
          </p:cNvSpPr>
          <p:nvPr/>
        </p:nvSpPr>
        <p:spPr bwMode="auto">
          <a:xfrm>
            <a:off x="180975" y="5948363"/>
            <a:ext cx="8299450" cy="7794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bIns="0" anchor="ctr">
            <a:spAutoFit/>
          </a:bodyPr>
          <a:lstStyle/>
          <a:p>
            <a:pPr algn="just">
              <a:tabLst>
                <a:tab pos="-457200" algn="l"/>
                <a:tab pos="0" algn="l"/>
                <a:tab pos="269875" algn="l"/>
                <a:tab pos="409575" algn="l"/>
              </a:tabLst>
            </a:pPr>
            <a:r>
              <a:rPr lang="en-GB" dirty="0"/>
              <a:t>Crump, D.A., </a:t>
            </a:r>
            <a:r>
              <a:rPr lang="en-GB" dirty="0" err="1"/>
              <a:t>Dulieu</a:t>
            </a:r>
            <a:r>
              <a:rPr lang="en-GB" dirty="0"/>
              <a:t>-Barton, J.M. and Savage, J., “The manufacturing procedure for aerospace secondary sandwich structure panels” Journal of Sandwich Structures and Materials, 2010, DOI :10.1177/1099636209104531</a:t>
            </a:r>
          </a:p>
        </p:txBody>
      </p:sp>
    </p:spTree>
    <p:extLst>
      <p:ext uri="{BB962C8B-B14F-4D97-AF65-F5344CB8AC3E}">
        <p14:creationId xmlns:p14="http://schemas.microsoft.com/office/powerpoint/2010/main" val="130892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C10D555F-3B6E-4E22-B5EB-5199A041419C}" type="slidenum">
              <a:rPr lang="en-GB" sz="1400" smtClean="0"/>
              <a:pPr/>
              <a:t>38</a:t>
            </a:fld>
            <a:endParaRPr lang="en-GB" sz="1400" smtClean="0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549275"/>
            <a:ext cx="8496300" cy="649288"/>
          </a:xfrm>
        </p:spPr>
        <p:txBody>
          <a:bodyPr/>
          <a:lstStyle/>
          <a:p>
            <a:pPr eaLnBrk="1" hangingPunct="1"/>
            <a:r>
              <a:rPr lang="en-GB" smtClean="0"/>
              <a:t>Generic panel</a:t>
            </a:r>
            <a:endParaRPr lang="en-US" smtClean="0"/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3338"/>
            <a:ext cx="8653463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Slide Number Placeholder 5"/>
          <p:cNvSpPr txBox="1">
            <a:spLocks noGrp="1"/>
          </p:cNvSpPr>
          <p:nvPr/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pPr algn="r"/>
            <a:fld id="{990ED6EF-ABBC-4CE2-859F-EB1F248D656A}" type="slidenum">
              <a:rPr lang="en-GB" sz="1400"/>
              <a:pPr algn="r"/>
              <a:t>38</a:t>
            </a:fld>
            <a:endParaRPr lang="en-GB" sz="1400"/>
          </a:p>
        </p:txBody>
      </p:sp>
      <p:pic>
        <p:nvPicPr>
          <p:cNvPr id="4618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4533900"/>
            <a:ext cx="625157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9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113E24DE-EBB6-4A59-9DED-FFBA47685E8E}" type="slidenum">
              <a:rPr lang="en-GB" sz="1400" smtClean="0"/>
              <a:pPr/>
              <a:t>39</a:t>
            </a:fld>
            <a:endParaRPr lang="en-GB" sz="1400" smtClean="0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ctr"/>
          <a:lstStyle/>
          <a:p>
            <a:pPr algn="l" eaLnBrk="1" hangingPunct="1"/>
            <a:r>
              <a:rPr lang="en-GB" sz="3500">
                <a:solidFill>
                  <a:schemeClr val="tx2"/>
                </a:solidFill>
              </a:rPr>
              <a:t>Face sheet material characterisation</a:t>
            </a:r>
            <a:endParaRPr lang="en-US" sz="3500">
              <a:solidFill>
                <a:schemeClr val="tx2"/>
              </a:solidFill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96"/>
          <a:stretch>
            <a:fillRect/>
          </a:stretch>
        </p:blipFill>
        <p:spPr bwMode="auto">
          <a:xfrm>
            <a:off x="1179513" y="1989138"/>
            <a:ext cx="264160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4076700"/>
            <a:ext cx="2671762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07"/>
          <a:stretch>
            <a:fillRect/>
          </a:stretch>
        </p:blipFill>
        <p:spPr bwMode="auto">
          <a:xfrm>
            <a:off x="4852988" y="1917700"/>
            <a:ext cx="2671762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05263"/>
            <a:ext cx="2686050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900113" y="1557338"/>
            <a:ext cx="36718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/>
          <a:lstStyle/>
          <a:p>
            <a:pPr marL="342900" indent="-342900" algn="l" eaLnBrk="1" hangingPunct="1">
              <a:lnSpc>
                <a:spcPct val="90000"/>
              </a:lnSpc>
              <a:spcAft>
                <a:spcPct val="70000"/>
              </a:spcAft>
            </a:pPr>
            <a:r>
              <a:rPr lang="en-GB" sz="2400"/>
              <a:t>UD prepreg/autoclaved</a:t>
            </a:r>
            <a:endParaRPr lang="en-US" sz="2400"/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4932363" y="1557338"/>
            <a:ext cx="36718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/>
          <a:lstStyle/>
          <a:p>
            <a:pPr marL="342900" indent="-342900" algn="l" eaLnBrk="1" hangingPunct="1">
              <a:lnSpc>
                <a:spcPct val="90000"/>
              </a:lnSpc>
              <a:spcAft>
                <a:spcPct val="70000"/>
              </a:spcAft>
            </a:pPr>
            <a:r>
              <a:rPr lang="en-GB" sz="2400"/>
              <a:t>NCF RFI Oven cure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6537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Thermoelastic stress analysis</a:t>
            </a:r>
          </a:p>
        </p:txBody>
      </p:sp>
      <p:grpSp>
        <p:nvGrpSpPr>
          <p:cNvPr id="1029" name="Group 3"/>
          <p:cNvGrpSpPr>
            <a:grpSpLocks/>
          </p:cNvGrpSpPr>
          <p:nvPr/>
        </p:nvGrpSpPr>
        <p:grpSpPr bwMode="auto">
          <a:xfrm>
            <a:off x="971550" y="1773238"/>
            <a:ext cx="2089150" cy="4392612"/>
            <a:chOff x="1519" y="346"/>
            <a:chExt cx="1316" cy="2767"/>
          </a:xfrm>
        </p:grpSpPr>
        <p:sp>
          <p:nvSpPr>
            <p:cNvPr id="216068" name="Rectangle 4"/>
            <p:cNvSpPr>
              <a:spLocks noChangeArrowheads="1"/>
            </p:cNvSpPr>
            <p:nvPr/>
          </p:nvSpPr>
          <p:spPr bwMode="auto">
            <a:xfrm>
              <a:off x="1701" y="799"/>
              <a:ext cx="90" cy="1452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69" name="Rectangle 5"/>
            <p:cNvSpPr>
              <a:spLocks noChangeArrowheads="1"/>
            </p:cNvSpPr>
            <p:nvPr/>
          </p:nvSpPr>
          <p:spPr bwMode="auto">
            <a:xfrm>
              <a:off x="2517" y="799"/>
              <a:ext cx="91" cy="1452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70" name="Rectangle 6"/>
            <p:cNvSpPr>
              <a:spLocks noChangeArrowheads="1"/>
            </p:cNvSpPr>
            <p:nvPr/>
          </p:nvSpPr>
          <p:spPr bwMode="auto">
            <a:xfrm>
              <a:off x="1519" y="2251"/>
              <a:ext cx="1316" cy="862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71" name="Rectangle 7"/>
            <p:cNvSpPr>
              <a:spLocks noChangeArrowheads="1"/>
            </p:cNvSpPr>
            <p:nvPr/>
          </p:nvSpPr>
          <p:spPr bwMode="auto">
            <a:xfrm>
              <a:off x="1519" y="572"/>
              <a:ext cx="1316" cy="22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2" name="Rectangle 8"/>
            <p:cNvSpPr>
              <a:spLocks noChangeArrowheads="1"/>
            </p:cNvSpPr>
            <p:nvPr/>
          </p:nvSpPr>
          <p:spPr bwMode="auto">
            <a:xfrm>
              <a:off x="2109" y="799"/>
              <a:ext cx="136" cy="4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3" name="Rectangle 9"/>
            <p:cNvSpPr>
              <a:spLocks noChangeArrowheads="1"/>
            </p:cNvSpPr>
            <p:nvPr/>
          </p:nvSpPr>
          <p:spPr bwMode="auto">
            <a:xfrm>
              <a:off x="2019" y="844"/>
              <a:ext cx="317" cy="227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74" name="Rectangle 10"/>
            <p:cNvSpPr>
              <a:spLocks noChangeArrowheads="1"/>
            </p:cNvSpPr>
            <p:nvPr/>
          </p:nvSpPr>
          <p:spPr bwMode="auto">
            <a:xfrm>
              <a:off x="2134" y="1979"/>
              <a:ext cx="91" cy="272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" name="Rectangle 11"/>
            <p:cNvSpPr>
              <a:spLocks noChangeArrowheads="1"/>
            </p:cNvSpPr>
            <p:nvPr/>
          </p:nvSpPr>
          <p:spPr bwMode="auto">
            <a:xfrm>
              <a:off x="2018" y="1752"/>
              <a:ext cx="317" cy="227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6" name="Rectangle 12"/>
            <p:cNvSpPr>
              <a:spLocks noChangeArrowheads="1"/>
            </p:cNvSpPr>
            <p:nvPr/>
          </p:nvSpPr>
          <p:spPr bwMode="auto">
            <a:xfrm>
              <a:off x="2094" y="1071"/>
              <a:ext cx="181" cy="681"/>
            </a:xfrm>
            <a:prstGeom prst="rect">
              <a:avLst/>
            </a:prstGeom>
            <a:gradFill rotWithShape="1">
              <a:gsLst>
                <a:gs pos="0">
                  <a:srgbClr val="E00000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77" name="Rectangle 13"/>
            <p:cNvSpPr>
              <a:spLocks noChangeArrowheads="1"/>
            </p:cNvSpPr>
            <p:nvPr/>
          </p:nvSpPr>
          <p:spPr bwMode="auto">
            <a:xfrm>
              <a:off x="1701" y="346"/>
              <a:ext cx="90" cy="227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78" name="Rectangle 14"/>
            <p:cNvSpPr>
              <a:spLocks noChangeArrowheads="1"/>
            </p:cNvSpPr>
            <p:nvPr/>
          </p:nvSpPr>
          <p:spPr bwMode="auto">
            <a:xfrm>
              <a:off x="2517" y="346"/>
              <a:ext cx="90" cy="227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922463" y="2836863"/>
            <a:ext cx="2865437" cy="1138237"/>
            <a:chOff x="1655" y="1560"/>
            <a:chExt cx="1805" cy="717"/>
          </a:xfrm>
        </p:grpSpPr>
        <p:graphicFrame>
          <p:nvGraphicFramePr>
            <p:cNvPr id="1027" name="Object 16"/>
            <p:cNvGraphicFramePr>
              <a:graphicFrameLocks noChangeAspect="1"/>
            </p:cNvGraphicFramePr>
            <p:nvPr/>
          </p:nvGraphicFramePr>
          <p:xfrm>
            <a:off x="2507" y="1560"/>
            <a:ext cx="953" cy="7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0" name="Micrografx Picture Publisher 6.0 Image" r:id="rId4" imgW="2610000" imgH="1962000" progId="PictPub.Image.6">
                    <p:embed/>
                  </p:oleObj>
                </mc:Choice>
                <mc:Fallback>
                  <p:oleObj name="Micrografx Picture Publisher 6.0 Image" r:id="rId4" imgW="2610000" imgH="1962000" progId="PictPub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07" y="1560"/>
                          <a:ext cx="953" cy="7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65" name="Line 17"/>
            <p:cNvSpPr>
              <a:spLocks noChangeShapeType="1"/>
            </p:cNvSpPr>
            <p:nvPr/>
          </p:nvSpPr>
          <p:spPr bwMode="auto">
            <a:xfrm flipH="1">
              <a:off x="1791" y="1842"/>
              <a:ext cx="771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66" name="Line 18"/>
            <p:cNvSpPr>
              <a:spLocks noChangeShapeType="1"/>
            </p:cNvSpPr>
            <p:nvPr/>
          </p:nvSpPr>
          <p:spPr bwMode="auto">
            <a:xfrm flipH="1">
              <a:off x="1791" y="1888"/>
              <a:ext cx="771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67" name="Rectangle 19"/>
            <p:cNvSpPr>
              <a:spLocks noChangeArrowheads="1"/>
            </p:cNvSpPr>
            <p:nvPr/>
          </p:nvSpPr>
          <p:spPr bwMode="auto">
            <a:xfrm>
              <a:off x="1655" y="1888"/>
              <a:ext cx="136" cy="136"/>
            </a:xfrm>
            <a:prstGeom prst="rect">
              <a:avLst/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216084" name="AutoShape 20"/>
          <p:cNvCxnSpPr>
            <a:cxnSpLocks noChangeShapeType="1"/>
            <a:stCxn id="1073" idx="3"/>
            <a:endCxn id="1052" idx="1"/>
          </p:cNvCxnSpPr>
          <p:nvPr/>
        </p:nvCxnSpPr>
        <p:spPr bwMode="auto">
          <a:xfrm flipV="1">
            <a:off x="2268538" y="1917700"/>
            <a:ext cx="3016250" cy="827088"/>
          </a:xfrm>
          <a:prstGeom prst="bentConnector3">
            <a:avLst>
              <a:gd name="adj1" fmla="val 5010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6085" name="AutoShape 21"/>
          <p:cNvCxnSpPr>
            <a:cxnSpLocks noChangeShapeType="1"/>
            <a:endCxn id="1054" idx="1"/>
          </p:cNvCxnSpPr>
          <p:nvPr/>
        </p:nvCxnSpPr>
        <p:spPr bwMode="auto">
          <a:xfrm flipV="1">
            <a:off x="4787900" y="2638425"/>
            <a:ext cx="496888" cy="768350"/>
          </a:xfrm>
          <a:prstGeom prst="bentConnector3">
            <a:avLst>
              <a:gd name="adj1" fmla="val 5080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6445250" y="1700213"/>
            <a:ext cx="431800" cy="431800"/>
            <a:chOff x="3424" y="255"/>
            <a:chExt cx="272" cy="272"/>
          </a:xfrm>
        </p:grpSpPr>
        <p:sp>
          <p:nvSpPr>
            <p:cNvPr id="1062" name="Oval 23"/>
            <p:cNvSpPr>
              <a:spLocks noChangeArrowheads="1"/>
            </p:cNvSpPr>
            <p:nvPr/>
          </p:nvSpPr>
          <p:spPr bwMode="auto">
            <a:xfrm>
              <a:off x="3424" y="255"/>
              <a:ext cx="272" cy="27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3" name="Line 24"/>
            <p:cNvSpPr>
              <a:spLocks noChangeShapeType="1"/>
            </p:cNvSpPr>
            <p:nvPr/>
          </p:nvSpPr>
          <p:spPr bwMode="auto">
            <a:xfrm flipV="1">
              <a:off x="3469" y="300"/>
              <a:ext cx="182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64" name="Line 25"/>
            <p:cNvSpPr>
              <a:spLocks noChangeShapeType="1"/>
            </p:cNvSpPr>
            <p:nvPr/>
          </p:nvSpPr>
          <p:spPr bwMode="auto">
            <a:xfrm>
              <a:off x="3469" y="300"/>
              <a:ext cx="182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7164388" y="1700213"/>
            <a:ext cx="431800" cy="431800"/>
            <a:chOff x="3243" y="1888"/>
            <a:chExt cx="272" cy="272"/>
          </a:xfrm>
        </p:grpSpPr>
        <p:sp>
          <p:nvSpPr>
            <p:cNvPr id="1055" name="Rectangle 27"/>
            <p:cNvSpPr>
              <a:spLocks noChangeArrowheads="1"/>
            </p:cNvSpPr>
            <p:nvPr/>
          </p:nvSpPr>
          <p:spPr bwMode="auto">
            <a:xfrm>
              <a:off x="3243" y="1888"/>
              <a:ext cx="272" cy="2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6" name="Group 28"/>
            <p:cNvGrpSpPr>
              <a:grpSpLocks noChangeAspect="1"/>
            </p:cNvGrpSpPr>
            <p:nvPr/>
          </p:nvGrpSpPr>
          <p:grpSpPr bwMode="auto">
            <a:xfrm>
              <a:off x="3278" y="1898"/>
              <a:ext cx="204" cy="242"/>
              <a:chOff x="3742" y="1873"/>
              <a:chExt cx="408" cy="483"/>
            </a:xfrm>
          </p:grpSpPr>
          <p:sp>
            <p:nvSpPr>
              <p:cNvPr id="1057" name="Freeform 29"/>
              <p:cNvSpPr>
                <a:spLocks noChangeAspect="1"/>
              </p:cNvSpPr>
              <p:nvPr/>
            </p:nvSpPr>
            <p:spPr bwMode="auto">
              <a:xfrm>
                <a:off x="3742" y="1873"/>
                <a:ext cx="408" cy="211"/>
              </a:xfrm>
              <a:custGeom>
                <a:avLst/>
                <a:gdLst>
                  <a:gd name="T0" fmla="*/ 0 w 408"/>
                  <a:gd name="T1" fmla="*/ 106 h 211"/>
                  <a:gd name="T2" fmla="*/ 136 w 408"/>
                  <a:gd name="T3" fmla="*/ 15 h 211"/>
                  <a:gd name="T4" fmla="*/ 272 w 408"/>
                  <a:gd name="T5" fmla="*/ 196 h 211"/>
                  <a:gd name="T6" fmla="*/ 408 w 408"/>
                  <a:gd name="T7" fmla="*/ 106 h 2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8"/>
                  <a:gd name="T13" fmla="*/ 0 h 211"/>
                  <a:gd name="T14" fmla="*/ 408 w 408"/>
                  <a:gd name="T15" fmla="*/ 211 h 2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8" h="211">
                    <a:moveTo>
                      <a:pt x="0" y="106"/>
                    </a:moveTo>
                    <a:cubicBezTo>
                      <a:pt x="45" y="53"/>
                      <a:pt x="91" y="0"/>
                      <a:pt x="136" y="15"/>
                    </a:cubicBezTo>
                    <a:cubicBezTo>
                      <a:pt x="181" y="30"/>
                      <a:pt x="227" y="181"/>
                      <a:pt x="272" y="196"/>
                    </a:cubicBezTo>
                    <a:cubicBezTo>
                      <a:pt x="317" y="211"/>
                      <a:pt x="362" y="158"/>
                      <a:pt x="408" y="10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8" name="Freeform 30"/>
              <p:cNvSpPr>
                <a:spLocks noChangeAspect="1"/>
              </p:cNvSpPr>
              <p:nvPr/>
            </p:nvSpPr>
            <p:spPr bwMode="auto">
              <a:xfrm>
                <a:off x="3742" y="2009"/>
                <a:ext cx="408" cy="211"/>
              </a:xfrm>
              <a:custGeom>
                <a:avLst/>
                <a:gdLst>
                  <a:gd name="T0" fmla="*/ 0 w 408"/>
                  <a:gd name="T1" fmla="*/ 106 h 211"/>
                  <a:gd name="T2" fmla="*/ 136 w 408"/>
                  <a:gd name="T3" fmla="*/ 15 h 211"/>
                  <a:gd name="T4" fmla="*/ 272 w 408"/>
                  <a:gd name="T5" fmla="*/ 196 h 211"/>
                  <a:gd name="T6" fmla="*/ 408 w 408"/>
                  <a:gd name="T7" fmla="*/ 106 h 2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8"/>
                  <a:gd name="T13" fmla="*/ 0 h 211"/>
                  <a:gd name="T14" fmla="*/ 408 w 408"/>
                  <a:gd name="T15" fmla="*/ 211 h 2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8" h="211">
                    <a:moveTo>
                      <a:pt x="0" y="106"/>
                    </a:moveTo>
                    <a:cubicBezTo>
                      <a:pt x="45" y="53"/>
                      <a:pt x="91" y="0"/>
                      <a:pt x="136" y="15"/>
                    </a:cubicBezTo>
                    <a:cubicBezTo>
                      <a:pt x="181" y="30"/>
                      <a:pt x="227" y="181"/>
                      <a:pt x="272" y="196"/>
                    </a:cubicBezTo>
                    <a:cubicBezTo>
                      <a:pt x="317" y="211"/>
                      <a:pt x="362" y="158"/>
                      <a:pt x="408" y="10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9" name="Freeform 31"/>
              <p:cNvSpPr>
                <a:spLocks noChangeAspect="1"/>
              </p:cNvSpPr>
              <p:nvPr/>
            </p:nvSpPr>
            <p:spPr bwMode="auto">
              <a:xfrm>
                <a:off x="3742" y="2145"/>
                <a:ext cx="408" cy="211"/>
              </a:xfrm>
              <a:custGeom>
                <a:avLst/>
                <a:gdLst>
                  <a:gd name="T0" fmla="*/ 0 w 408"/>
                  <a:gd name="T1" fmla="*/ 106 h 211"/>
                  <a:gd name="T2" fmla="*/ 136 w 408"/>
                  <a:gd name="T3" fmla="*/ 15 h 211"/>
                  <a:gd name="T4" fmla="*/ 272 w 408"/>
                  <a:gd name="T5" fmla="*/ 196 h 211"/>
                  <a:gd name="T6" fmla="*/ 408 w 408"/>
                  <a:gd name="T7" fmla="*/ 106 h 2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8"/>
                  <a:gd name="T13" fmla="*/ 0 h 211"/>
                  <a:gd name="T14" fmla="*/ 408 w 408"/>
                  <a:gd name="T15" fmla="*/ 211 h 2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8" h="211">
                    <a:moveTo>
                      <a:pt x="0" y="106"/>
                    </a:moveTo>
                    <a:cubicBezTo>
                      <a:pt x="45" y="53"/>
                      <a:pt x="91" y="0"/>
                      <a:pt x="136" y="15"/>
                    </a:cubicBezTo>
                    <a:cubicBezTo>
                      <a:pt x="181" y="30"/>
                      <a:pt x="227" y="181"/>
                      <a:pt x="272" y="196"/>
                    </a:cubicBezTo>
                    <a:cubicBezTo>
                      <a:pt x="317" y="211"/>
                      <a:pt x="362" y="158"/>
                      <a:pt x="408" y="10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0" name="Line 32"/>
              <p:cNvSpPr>
                <a:spLocks noChangeAspect="1" noChangeShapeType="1"/>
              </p:cNvSpPr>
              <p:nvPr/>
            </p:nvSpPr>
            <p:spPr bwMode="auto">
              <a:xfrm flipV="1">
                <a:off x="3914" y="1934"/>
                <a:ext cx="90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1" name="Line 33"/>
              <p:cNvSpPr>
                <a:spLocks noChangeAspect="1" noChangeShapeType="1"/>
              </p:cNvSpPr>
              <p:nvPr/>
            </p:nvSpPr>
            <p:spPr bwMode="auto">
              <a:xfrm flipV="1">
                <a:off x="3908" y="2070"/>
                <a:ext cx="90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5292725" y="2349500"/>
            <a:ext cx="719138" cy="576263"/>
            <a:chOff x="3328" y="1570"/>
            <a:chExt cx="453" cy="363"/>
          </a:xfrm>
        </p:grpSpPr>
        <p:sp>
          <p:nvSpPr>
            <p:cNvPr id="1053" name="Freeform 35"/>
            <p:cNvSpPr>
              <a:spLocks/>
            </p:cNvSpPr>
            <p:nvPr/>
          </p:nvSpPr>
          <p:spPr bwMode="auto">
            <a:xfrm>
              <a:off x="3334" y="1616"/>
              <a:ext cx="431" cy="265"/>
            </a:xfrm>
            <a:custGeom>
              <a:avLst/>
              <a:gdLst>
                <a:gd name="T0" fmla="*/ 0 w 861"/>
                <a:gd name="T1" fmla="*/ 287 h 529"/>
                <a:gd name="T2" fmla="*/ 45 w 861"/>
                <a:gd name="T3" fmla="*/ 196 h 529"/>
                <a:gd name="T4" fmla="*/ 90 w 861"/>
                <a:gd name="T5" fmla="*/ 332 h 529"/>
                <a:gd name="T6" fmla="*/ 181 w 861"/>
                <a:gd name="T7" fmla="*/ 60 h 529"/>
                <a:gd name="T8" fmla="*/ 226 w 861"/>
                <a:gd name="T9" fmla="*/ 105 h 529"/>
                <a:gd name="T10" fmla="*/ 272 w 861"/>
                <a:gd name="T11" fmla="*/ 15 h 529"/>
                <a:gd name="T12" fmla="*/ 317 w 861"/>
                <a:gd name="T13" fmla="*/ 196 h 529"/>
                <a:gd name="T14" fmla="*/ 363 w 861"/>
                <a:gd name="T15" fmla="*/ 105 h 529"/>
                <a:gd name="T16" fmla="*/ 408 w 861"/>
                <a:gd name="T17" fmla="*/ 332 h 529"/>
                <a:gd name="T18" fmla="*/ 453 w 861"/>
                <a:gd name="T19" fmla="*/ 241 h 529"/>
                <a:gd name="T20" fmla="*/ 499 w 861"/>
                <a:gd name="T21" fmla="*/ 423 h 529"/>
                <a:gd name="T22" fmla="*/ 544 w 861"/>
                <a:gd name="T23" fmla="*/ 378 h 529"/>
                <a:gd name="T24" fmla="*/ 589 w 861"/>
                <a:gd name="T25" fmla="*/ 514 h 529"/>
                <a:gd name="T26" fmla="*/ 635 w 861"/>
                <a:gd name="T27" fmla="*/ 468 h 529"/>
                <a:gd name="T28" fmla="*/ 680 w 861"/>
                <a:gd name="T29" fmla="*/ 378 h 529"/>
                <a:gd name="T30" fmla="*/ 725 w 861"/>
                <a:gd name="T31" fmla="*/ 423 h 529"/>
                <a:gd name="T32" fmla="*/ 771 w 861"/>
                <a:gd name="T33" fmla="*/ 332 h 529"/>
                <a:gd name="T34" fmla="*/ 816 w 861"/>
                <a:gd name="T35" fmla="*/ 378 h 529"/>
                <a:gd name="T36" fmla="*/ 861 w 861"/>
                <a:gd name="T37" fmla="*/ 287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61"/>
                <a:gd name="T58" fmla="*/ 0 h 529"/>
                <a:gd name="T59" fmla="*/ 861 w 861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61" h="529">
                  <a:moveTo>
                    <a:pt x="0" y="287"/>
                  </a:moveTo>
                  <a:cubicBezTo>
                    <a:pt x="15" y="238"/>
                    <a:pt x="30" y="189"/>
                    <a:pt x="45" y="196"/>
                  </a:cubicBezTo>
                  <a:cubicBezTo>
                    <a:pt x="60" y="203"/>
                    <a:pt x="67" y="355"/>
                    <a:pt x="90" y="332"/>
                  </a:cubicBezTo>
                  <a:cubicBezTo>
                    <a:pt x="113" y="309"/>
                    <a:pt x="158" y="98"/>
                    <a:pt x="181" y="60"/>
                  </a:cubicBezTo>
                  <a:cubicBezTo>
                    <a:pt x="204" y="22"/>
                    <a:pt x="211" y="112"/>
                    <a:pt x="226" y="105"/>
                  </a:cubicBezTo>
                  <a:cubicBezTo>
                    <a:pt x="241" y="98"/>
                    <a:pt x="257" y="0"/>
                    <a:pt x="272" y="15"/>
                  </a:cubicBezTo>
                  <a:cubicBezTo>
                    <a:pt x="287" y="30"/>
                    <a:pt x="302" y="181"/>
                    <a:pt x="317" y="196"/>
                  </a:cubicBezTo>
                  <a:cubicBezTo>
                    <a:pt x="332" y="211"/>
                    <a:pt x="348" y="82"/>
                    <a:pt x="363" y="105"/>
                  </a:cubicBezTo>
                  <a:cubicBezTo>
                    <a:pt x="378" y="128"/>
                    <a:pt x="393" y="309"/>
                    <a:pt x="408" y="332"/>
                  </a:cubicBezTo>
                  <a:cubicBezTo>
                    <a:pt x="423" y="355"/>
                    <a:pt x="438" y="226"/>
                    <a:pt x="453" y="241"/>
                  </a:cubicBezTo>
                  <a:cubicBezTo>
                    <a:pt x="468" y="256"/>
                    <a:pt x="484" y="400"/>
                    <a:pt x="499" y="423"/>
                  </a:cubicBezTo>
                  <a:cubicBezTo>
                    <a:pt x="514" y="446"/>
                    <a:pt x="529" y="363"/>
                    <a:pt x="544" y="378"/>
                  </a:cubicBezTo>
                  <a:cubicBezTo>
                    <a:pt x="559" y="393"/>
                    <a:pt x="574" y="499"/>
                    <a:pt x="589" y="514"/>
                  </a:cubicBezTo>
                  <a:cubicBezTo>
                    <a:pt x="604" y="529"/>
                    <a:pt x="620" y="491"/>
                    <a:pt x="635" y="468"/>
                  </a:cubicBezTo>
                  <a:cubicBezTo>
                    <a:pt x="650" y="445"/>
                    <a:pt x="665" y="385"/>
                    <a:pt x="680" y="378"/>
                  </a:cubicBezTo>
                  <a:cubicBezTo>
                    <a:pt x="695" y="371"/>
                    <a:pt x="710" y="431"/>
                    <a:pt x="725" y="423"/>
                  </a:cubicBezTo>
                  <a:cubicBezTo>
                    <a:pt x="740" y="415"/>
                    <a:pt x="756" y="339"/>
                    <a:pt x="771" y="332"/>
                  </a:cubicBezTo>
                  <a:cubicBezTo>
                    <a:pt x="786" y="325"/>
                    <a:pt x="801" y="385"/>
                    <a:pt x="816" y="378"/>
                  </a:cubicBezTo>
                  <a:cubicBezTo>
                    <a:pt x="831" y="371"/>
                    <a:pt x="846" y="329"/>
                    <a:pt x="861" y="28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4" name="Rectangle 36"/>
            <p:cNvSpPr>
              <a:spLocks noChangeArrowheads="1"/>
            </p:cNvSpPr>
            <p:nvPr/>
          </p:nvSpPr>
          <p:spPr bwMode="auto">
            <a:xfrm>
              <a:off x="3328" y="1570"/>
              <a:ext cx="453" cy="363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5292725" y="1628775"/>
            <a:ext cx="719138" cy="576263"/>
            <a:chOff x="4014" y="1117"/>
            <a:chExt cx="453" cy="363"/>
          </a:xfrm>
        </p:grpSpPr>
        <p:sp>
          <p:nvSpPr>
            <p:cNvPr id="1051" name="Freeform 38"/>
            <p:cNvSpPr>
              <a:spLocks/>
            </p:cNvSpPr>
            <p:nvPr/>
          </p:nvSpPr>
          <p:spPr bwMode="auto">
            <a:xfrm>
              <a:off x="4014" y="1177"/>
              <a:ext cx="453" cy="257"/>
            </a:xfrm>
            <a:custGeom>
              <a:avLst/>
              <a:gdLst>
                <a:gd name="T0" fmla="*/ 0 w 453"/>
                <a:gd name="T1" fmla="*/ 151 h 257"/>
                <a:gd name="T2" fmla="*/ 136 w 453"/>
                <a:gd name="T3" fmla="*/ 15 h 257"/>
                <a:gd name="T4" fmla="*/ 317 w 453"/>
                <a:gd name="T5" fmla="*/ 242 h 257"/>
                <a:gd name="T6" fmla="*/ 453 w 453"/>
                <a:gd name="T7" fmla="*/ 106 h 2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257"/>
                <a:gd name="T14" fmla="*/ 453 w 453"/>
                <a:gd name="T15" fmla="*/ 257 h 2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257">
                  <a:moveTo>
                    <a:pt x="0" y="151"/>
                  </a:moveTo>
                  <a:cubicBezTo>
                    <a:pt x="41" y="75"/>
                    <a:pt x="83" y="0"/>
                    <a:pt x="136" y="15"/>
                  </a:cubicBezTo>
                  <a:cubicBezTo>
                    <a:pt x="189" y="30"/>
                    <a:pt x="264" y="227"/>
                    <a:pt x="317" y="242"/>
                  </a:cubicBezTo>
                  <a:cubicBezTo>
                    <a:pt x="370" y="257"/>
                    <a:pt x="411" y="181"/>
                    <a:pt x="453" y="10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2" name="Rectangle 39"/>
            <p:cNvSpPr>
              <a:spLocks noChangeArrowheads="1"/>
            </p:cNvSpPr>
            <p:nvPr/>
          </p:nvSpPr>
          <p:spPr bwMode="auto">
            <a:xfrm>
              <a:off x="4014" y="1117"/>
              <a:ext cx="453" cy="363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216104" name="AutoShape 40"/>
          <p:cNvCxnSpPr>
            <a:cxnSpLocks noChangeShapeType="1"/>
            <a:stCxn id="1052" idx="3"/>
            <a:endCxn id="1062" idx="2"/>
          </p:cNvCxnSpPr>
          <p:nvPr/>
        </p:nvCxnSpPr>
        <p:spPr bwMode="auto">
          <a:xfrm flipV="1">
            <a:off x="6019800" y="1916113"/>
            <a:ext cx="42545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6105" name="AutoShape 41"/>
          <p:cNvCxnSpPr>
            <a:cxnSpLocks noChangeShapeType="1"/>
            <a:stCxn id="1062" idx="6"/>
            <a:endCxn id="1055" idx="1"/>
          </p:cNvCxnSpPr>
          <p:nvPr/>
        </p:nvCxnSpPr>
        <p:spPr bwMode="auto">
          <a:xfrm>
            <a:off x="6877050" y="1916113"/>
            <a:ext cx="2873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6106" name="AutoShape 42"/>
          <p:cNvCxnSpPr>
            <a:cxnSpLocks noChangeShapeType="1"/>
            <a:stCxn id="1054" idx="3"/>
            <a:endCxn id="1062" idx="2"/>
          </p:cNvCxnSpPr>
          <p:nvPr/>
        </p:nvCxnSpPr>
        <p:spPr bwMode="auto">
          <a:xfrm flipV="1">
            <a:off x="6019800" y="1916113"/>
            <a:ext cx="425450" cy="722312"/>
          </a:xfrm>
          <a:prstGeom prst="bentConnector3">
            <a:avLst>
              <a:gd name="adj1" fmla="val 4888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" name="Group 43"/>
          <p:cNvGrpSpPr>
            <a:grpSpLocks/>
          </p:cNvGrpSpPr>
          <p:nvPr/>
        </p:nvGrpSpPr>
        <p:grpSpPr bwMode="auto">
          <a:xfrm>
            <a:off x="6948488" y="2565400"/>
            <a:ext cx="936625" cy="1152525"/>
            <a:chOff x="4286" y="1752"/>
            <a:chExt cx="590" cy="726"/>
          </a:xfrm>
        </p:grpSpPr>
        <p:sp>
          <p:nvSpPr>
            <p:cNvPr id="1046" name="Rectangle 44"/>
            <p:cNvSpPr>
              <a:spLocks noChangeArrowheads="1"/>
            </p:cNvSpPr>
            <p:nvPr/>
          </p:nvSpPr>
          <p:spPr bwMode="auto">
            <a:xfrm>
              <a:off x="4286" y="1752"/>
              <a:ext cx="590" cy="49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" name="Rectangle 45"/>
            <p:cNvSpPr>
              <a:spLocks noChangeArrowheads="1"/>
            </p:cNvSpPr>
            <p:nvPr/>
          </p:nvSpPr>
          <p:spPr bwMode="auto">
            <a:xfrm>
              <a:off x="4468" y="2251"/>
              <a:ext cx="226" cy="4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8" name="Rectangle 46"/>
            <p:cNvSpPr>
              <a:spLocks noChangeArrowheads="1"/>
            </p:cNvSpPr>
            <p:nvPr/>
          </p:nvSpPr>
          <p:spPr bwMode="auto">
            <a:xfrm>
              <a:off x="4286" y="2296"/>
              <a:ext cx="590" cy="18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9" name="Rectangle 47"/>
            <p:cNvSpPr>
              <a:spLocks noChangeArrowheads="1"/>
            </p:cNvSpPr>
            <p:nvPr/>
          </p:nvSpPr>
          <p:spPr bwMode="auto">
            <a:xfrm>
              <a:off x="4332" y="1797"/>
              <a:ext cx="498" cy="318"/>
            </a:xfrm>
            <a:prstGeom prst="rect">
              <a:avLst/>
            </a:prstGeom>
            <a:gradFill rotWithShape="1">
              <a:gsLst>
                <a:gs pos="0">
                  <a:srgbClr val="E00000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" name="Rectangle 48"/>
            <p:cNvSpPr>
              <a:spLocks noChangeArrowheads="1"/>
            </p:cNvSpPr>
            <p:nvPr/>
          </p:nvSpPr>
          <p:spPr bwMode="auto">
            <a:xfrm>
              <a:off x="4604" y="2342"/>
              <a:ext cx="227" cy="4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216113" name="AutoShape 49"/>
          <p:cNvCxnSpPr>
            <a:cxnSpLocks noChangeShapeType="1"/>
            <a:stCxn id="1055" idx="3"/>
            <a:endCxn id="1048" idx="3"/>
          </p:cNvCxnSpPr>
          <p:nvPr/>
        </p:nvCxnSpPr>
        <p:spPr bwMode="auto">
          <a:xfrm>
            <a:off x="7596188" y="1916113"/>
            <a:ext cx="288925" cy="1657350"/>
          </a:xfrm>
          <a:prstGeom prst="bentConnector3">
            <a:avLst>
              <a:gd name="adj1" fmla="val 17912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42" name="Rectangle 50"/>
          <p:cNvSpPr>
            <a:spLocks noChangeArrowheads="1"/>
          </p:cNvSpPr>
          <p:nvPr/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800"/>
          </a:p>
        </p:txBody>
      </p:sp>
      <p:cxnSp>
        <p:nvCxnSpPr>
          <p:cNvPr id="216115" name="AutoShape 51"/>
          <p:cNvCxnSpPr>
            <a:cxnSpLocks noChangeShapeType="1"/>
          </p:cNvCxnSpPr>
          <p:nvPr/>
        </p:nvCxnSpPr>
        <p:spPr bwMode="auto">
          <a:xfrm flipV="1">
            <a:off x="6019800" y="1916113"/>
            <a:ext cx="42545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6116" name="AutoShape 52"/>
          <p:cNvCxnSpPr>
            <a:cxnSpLocks noChangeShapeType="1"/>
          </p:cNvCxnSpPr>
          <p:nvPr/>
        </p:nvCxnSpPr>
        <p:spPr bwMode="auto">
          <a:xfrm flipV="1">
            <a:off x="6019800" y="1916113"/>
            <a:ext cx="425450" cy="722312"/>
          </a:xfrm>
          <a:prstGeom prst="bentConnector3">
            <a:avLst>
              <a:gd name="adj1" fmla="val 4888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16117" name="Object 53"/>
          <p:cNvGraphicFramePr>
            <a:graphicFrameLocks noGrp="1" noChangeAspect="1"/>
          </p:cNvGraphicFramePr>
          <p:nvPr>
            <p:ph idx="1"/>
          </p:nvPr>
        </p:nvGraphicFramePr>
        <p:xfrm>
          <a:off x="4643438" y="3792538"/>
          <a:ext cx="3597275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Equation" r:id="rId6" imgW="1562040" imgH="444240" progId="Equation.3">
                  <p:embed/>
                </p:oleObj>
              </mc:Choice>
              <mc:Fallback>
                <p:oleObj name="Equation" r:id="rId6" imgW="15620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792538"/>
                        <a:ext cx="3597275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576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D3813889-3058-422F-BD10-C5653D5F3DFE}" type="slidenum">
              <a:rPr lang="en-GB" sz="1400" smtClean="0"/>
              <a:pPr/>
              <a:t>40</a:t>
            </a:fld>
            <a:endParaRPr lang="en-GB" sz="1400" smtClean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Thermoelastic constants</a:t>
            </a:r>
            <a:endParaRPr lang="en-US" smtClean="0"/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92375"/>
            <a:ext cx="8702675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62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65F7BA9E-8DB9-47A2-8AD0-9A0857B169BC}" type="slidenum">
              <a:rPr lang="en-GB" sz="1400" smtClean="0"/>
              <a:pPr/>
              <a:t>41</a:t>
            </a:fld>
            <a:endParaRPr lang="en-GB" sz="1400" smtClean="0"/>
          </a:p>
        </p:txBody>
      </p:sp>
      <p:sp>
        <p:nvSpPr>
          <p:cNvPr id="40963" name="Rectangle 27"/>
          <p:cNvSpPr txBox="1">
            <a:spLocks noChangeArrowheads="1"/>
          </p:cNvSpPr>
          <p:nvPr/>
        </p:nvSpPr>
        <p:spPr bwMode="auto">
          <a:xfrm>
            <a:off x="323850" y="357188"/>
            <a:ext cx="84963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GB" sz="3400">
                <a:solidFill>
                  <a:schemeClr val="tx2"/>
                </a:solidFill>
              </a:rPr>
              <a:t>Full-scale tests</a:t>
            </a:r>
            <a:endParaRPr lang="en-US" sz="3400">
              <a:solidFill>
                <a:schemeClr val="tx2"/>
              </a:solidFill>
            </a:endParaRPr>
          </a:p>
        </p:txBody>
      </p:sp>
      <p:sp>
        <p:nvSpPr>
          <p:cNvPr id="40964" name="Text Box 28"/>
          <p:cNvSpPr txBox="1">
            <a:spLocks noChangeArrowheads="1"/>
          </p:cNvSpPr>
          <p:nvPr/>
        </p:nvSpPr>
        <p:spPr bwMode="auto">
          <a:xfrm>
            <a:off x="250825" y="971550"/>
            <a:ext cx="8372475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>
            <a:lvl1pPr marL="261938" indent="-261938" defTabSz="274638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 defTabSz="274638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 defTabSz="274638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 defTabSz="274638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 defTabSz="274638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defTabSz="274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defTabSz="274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defTabSz="274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defTabSz="2746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400"/>
              <a:t>Panels cyclically loaded at 1 Hz on custom design rig to allow a pressure load – imparting 10 ± 5 kPa</a:t>
            </a:r>
          </a:p>
        </p:txBody>
      </p:sp>
      <p:pic>
        <p:nvPicPr>
          <p:cNvPr id="40965" name="Picture 62" descr="DSC0039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2192338"/>
            <a:ext cx="58801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0" y="2105025"/>
            <a:ext cx="4327525" cy="2598738"/>
            <a:chOff x="0" y="2105100"/>
            <a:chExt cx="4327525" cy="2598738"/>
          </a:xfrm>
        </p:grpSpPr>
        <p:sp>
          <p:nvSpPr>
            <p:cNvPr id="6" name="Freeform 5"/>
            <p:cNvSpPr/>
            <p:nvPr/>
          </p:nvSpPr>
          <p:spPr>
            <a:xfrm>
              <a:off x="520700" y="2887738"/>
              <a:ext cx="2879725" cy="1730375"/>
            </a:xfrm>
            <a:custGeom>
              <a:avLst/>
              <a:gdLst>
                <a:gd name="connsiteX0" fmla="*/ 36465 w 5198013"/>
                <a:gd name="connsiteY0" fmla="*/ 232808 h 3782124"/>
                <a:gd name="connsiteX1" fmla="*/ 758360 w 5198013"/>
                <a:gd name="connsiteY1" fmla="*/ 268903 h 3782124"/>
                <a:gd name="connsiteX2" fmla="*/ 758360 w 5198013"/>
                <a:gd name="connsiteY2" fmla="*/ 2254113 h 3782124"/>
                <a:gd name="connsiteX3" fmla="*/ 4464086 w 5198013"/>
                <a:gd name="connsiteY3" fmla="*/ 2266145 h 3782124"/>
                <a:gd name="connsiteX4" fmla="*/ 4464086 w 5198013"/>
                <a:gd name="connsiteY4" fmla="*/ 244839 h 3782124"/>
                <a:gd name="connsiteX5" fmla="*/ 5185981 w 5198013"/>
                <a:gd name="connsiteY5" fmla="*/ 244839 h 3782124"/>
                <a:gd name="connsiteX6" fmla="*/ 5198013 w 5198013"/>
                <a:gd name="connsiteY6" fmla="*/ 2771471 h 3782124"/>
                <a:gd name="connsiteX7" fmla="*/ 4476118 w 5198013"/>
                <a:gd name="connsiteY7" fmla="*/ 2783503 h 3782124"/>
                <a:gd name="connsiteX8" fmla="*/ 4464086 w 5198013"/>
                <a:gd name="connsiteY8" fmla="*/ 3048197 h 3782124"/>
                <a:gd name="connsiteX9" fmla="*/ 2743571 w 5198013"/>
                <a:gd name="connsiteY9" fmla="*/ 3072260 h 3782124"/>
                <a:gd name="connsiteX10" fmla="*/ 2743571 w 5198013"/>
                <a:gd name="connsiteY10" fmla="*/ 3782124 h 3782124"/>
                <a:gd name="connsiteX11" fmla="*/ 2454813 w 5198013"/>
                <a:gd name="connsiteY11" fmla="*/ 3770092 h 3782124"/>
                <a:gd name="connsiteX12" fmla="*/ 2454813 w 5198013"/>
                <a:gd name="connsiteY12" fmla="*/ 3060229 h 3782124"/>
                <a:gd name="connsiteX13" fmla="*/ 734297 w 5198013"/>
                <a:gd name="connsiteY13" fmla="*/ 3072260 h 3782124"/>
                <a:gd name="connsiteX14" fmla="*/ 734297 w 5198013"/>
                <a:gd name="connsiteY14" fmla="*/ 2771471 h 3782124"/>
                <a:gd name="connsiteX15" fmla="*/ 36465 w 5198013"/>
                <a:gd name="connsiteY15" fmla="*/ 2771471 h 3782124"/>
                <a:gd name="connsiteX16" fmla="*/ 371 w 5198013"/>
                <a:gd name="connsiteY16" fmla="*/ 40303 h 3782124"/>
                <a:gd name="connsiteX17" fmla="*/ 12402 w 5198013"/>
                <a:gd name="connsiteY17" fmla="*/ 160618 h 3782124"/>
                <a:gd name="connsiteX18" fmla="*/ 36465 w 5198013"/>
                <a:gd name="connsiteY18" fmla="*/ 232808 h 3782124"/>
                <a:gd name="connsiteX0" fmla="*/ 120316 w 5281864"/>
                <a:gd name="connsiteY0" fmla="*/ 72190 h 3621506"/>
                <a:gd name="connsiteX1" fmla="*/ 842211 w 5281864"/>
                <a:gd name="connsiteY1" fmla="*/ 108285 h 3621506"/>
                <a:gd name="connsiteX2" fmla="*/ 842211 w 5281864"/>
                <a:gd name="connsiteY2" fmla="*/ 2093495 h 3621506"/>
                <a:gd name="connsiteX3" fmla="*/ 4547937 w 5281864"/>
                <a:gd name="connsiteY3" fmla="*/ 2105527 h 3621506"/>
                <a:gd name="connsiteX4" fmla="*/ 4547937 w 5281864"/>
                <a:gd name="connsiteY4" fmla="*/ 84221 h 3621506"/>
                <a:gd name="connsiteX5" fmla="*/ 5269832 w 5281864"/>
                <a:gd name="connsiteY5" fmla="*/ 84221 h 3621506"/>
                <a:gd name="connsiteX6" fmla="*/ 5281864 w 5281864"/>
                <a:gd name="connsiteY6" fmla="*/ 2610853 h 3621506"/>
                <a:gd name="connsiteX7" fmla="*/ 4559969 w 5281864"/>
                <a:gd name="connsiteY7" fmla="*/ 2622885 h 3621506"/>
                <a:gd name="connsiteX8" fmla="*/ 4547937 w 5281864"/>
                <a:gd name="connsiteY8" fmla="*/ 2887579 h 3621506"/>
                <a:gd name="connsiteX9" fmla="*/ 2827422 w 5281864"/>
                <a:gd name="connsiteY9" fmla="*/ 2911642 h 3621506"/>
                <a:gd name="connsiteX10" fmla="*/ 2827422 w 5281864"/>
                <a:gd name="connsiteY10" fmla="*/ 3621506 h 3621506"/>
                <a:gd name="connsiteX11" fmla="*/ 2538664 w 5281864"/>
                <a:gd name="connsiteY11" fmla="*/ 3609474 h 3621506"/>
                <a:gd name="connsiteX12" fmla="*/ 2538664 w 5281864"/>
                <a:gd name="connsiteY12" fmla="*/ 2899611 h 3621506"/>
                <a:gd name="connsiteX13" fmla="*/ 818148 w 5281864"/>
                <a:gd name="connsiteY13" fmla="*/ 2911642 h 3621506"/>
                <a:gd name="connsiteX14" fmla="*/ 818148 w 5281864"/>
                <a:gd name="connsiteY14" fmla="*/ 2610853 h 3621506"/>
                <a:gd name="connsiteX15" fmla="*/ 120316 w 5281864"/>
                <a:gd name="connsiteY15" fmla="*/ 2610853 h 3621506"/>
                <a:gd name="connsiteX16" fmla="*/ 96253 w 5281864"/>
                <a:gd name="connsiteY16" fmla="*/ 0 h 3621506"/>
                <a:gd name="connsiteX17" fmla="*/ 120316 w 5281864"/>
                <a:gd name="connsiteY17" fmla="*/ 72190 h 3621506"/>
                <a:gd name="connsiteX0" fmla="*/ 120316 w 5281864"/>
                <a:gd name="connsiteY0" fmla="*/ 0 h 3549316"/>
                <a:gd name="connsiteX1" fmla="*/ 842211 w 5281864"/>
                <a:gd name="connsiteY1" fmla="*/ 36095 h 3549316"/>
                <a:gd name="connsiteX2" fmla="*/ 842211 w 5281864"/>
                <a:gd name="connsiteY2" fmla="*/ 2021305 h 3549316"/>
                <a:gd name="connsiteX3" fmla="*/ 4547937 w 5281864"/>
                <a:gd name="connsiteY3" fmla="*/ 2033337 h 3549316"/>
                <a:gd name="connsiteX4" fmla="*/ 4547937 w 5281864"/>
                <a:gd name="connsiteY4" fmla="*/ 12031 h 3549316"/>
                <a:gd name="connsiteX5" fmla="*/ 5269832 w 5281864"/>
                <a:gd name="connsiteY5" fmla="*/ 12031 h 3549316"/>
                <a:gd name="connsiteX6" fmla="*/ 5281864 w 5281864"/>
                <a:gd name="connsiteY6" fmla="*/ 2538663 h 3549316"/>
                <a:gd name="connsiteX7" fmla="*/ 4559969 w 5281864"/>
                <a:gd name="connsiteY7" fmla="*/ 2550695 h 3549316"/>
                <a:gd name="connsiteX8" fmla="*/ 4547937 w 5281864"/>
                <a:gd name="connsiteY8" fmla="*/ 2815389 h 3549316"/>
                <a:gd name="connsiteX9" fmla="*/ 2827422 w 5281864"/>
                <a:gd name="connsiteY9" fmla="*/ 2839452 h 3549316"/>
                <a:gd name="connsiteX10" fmla="*/ 2827422 w 5281864"/>
                <a:gd name="connsiteY10" fmla="*/ 3549316 h 3549316"/>
                <a:gd name="connsiteX11" fmla="*/ 2538664 w 5281864"/>
                <a:gd name="connsiteY11" fmla="*/ 3537284 h 3549316"/>
                <a:gd name="connsiteX12" fmla="*/ 2538664 w 5281864"/>
                <a:gd name="connsiteY12" fmla="*/ 2827421 h 3549316"/>
                <a:gd name="connsiteX13" fmla="*/ 818148 w 5281864"/>
                <a:gd name="connsiteY13" fmla="*/ 2839452 h 3549316"/>
                <a:gd name="connsiteX14" fmla="*/ 818148 w 5281864"/>
                <a:gd name="connsiteY14" fmla="*/ 2538663 h 3549316"/>
                <a:gd name="connsiteX15" fmla="*/ 120316 w 5281864"/>
                <a:gd name="connsiteY15" fmla="*/ 2538663 h 3549316"/>
                <a:gd name="connsiteX16" fmla="*/ 120316 w 5281864"/>
                <a:gd name="connsiteY16" fmla="*/ 0 h 3549316"/>
                <a:gd name="connsiteX0" fmla="*/ 120316 w 5281864"/>
                <a:gd name="connsiteY0" fmla="*/ 2538663 h 3549316"/>
                <a:gd name="connsiteX1" fmla="*/ 120316 w 5281864"/>
                <a:gd name="connsiteY1" fmla="*/ 0 h 3549316"/>
                <a:gd name="connsiteX2" fmla="*/ 842211 w 5281864"/>
                <a:gd name="connsiteY2" fmla="*/ 36095 h 3549316"/>
                <a:gd name="connsiteX3" fmla="*/ 842211 w 5281864"/>
                <a:gd name="connsiteY3" fmla="*/ 2021305 h 3549316"/>
                <a:gd name="connsiteX4" fmla="*/ 4547937 w 5281864"/>
                <a:gd name="connsiteY4" fmla="*/ 2033337 h 3549316"/>
                <a:gd name="connsiteX5" fmla="*/ 4547937 w 5281864"/>
                <a:gd name="connsiteY5" fmla="*/ 12031 h 3549316"/>
                <a:gd name="connsiteX6" fmla="*/ 5269832 w 5281864"/>
                <a:gd name="connsiteY6" fmla="*/ 12031 h 3549316"/>
                <a:gd name="connsiteX7" fmla="*/ 5281864 w 5281864"/>
                <a:gd name="connsiteY7" fmla="*/ 2538663 h 3549316"/>
                <a:gd name="connsiteX8" fmla="*/ 4559969 w 5281864"/>
                <a:gd name="connsiteY8" fmla="*/ 2550695 h 3549316"/>
                <a:gd name="connsiteX9" fmla="*/ 4547937 w 5281864"/>
                <a:gd name="connsiteY9" fmla="*/ 2815389 h 3549316"/>
                <a:gd name="connsiteX10" fmla="*/ 2827422 w 5281864"/>
                <a:gd name="connsiteY10" fmla="*/ 2839452 h 3549316"/>
                <a:gd name="connsiteX11" fmla="*/ 2827422 w 5281864"/>
                <a:gd name="connsiteY11" fmla="*/ 3549316 h 3549316"/>
                <a:gd name="connsiteX12" fmla="*/ 2538664 w 5281864"/>
                <a:gd name="connsiteY12" fmla="*/ 3537284 h 3549316"/>
                <a:gd name="connsiteX13" fmla="*/ 2538664 w 5281864"/>
                <a:gd name="connsiteY13" fmla="*/ 2827421 h 3549316"/>
                <a:gd name="connsiteX14" fmla="*/ 818148 w 5281864"/>
                <a:gd name="connsiteY14" fmla="*/ 2839452 h 3549316"/>
                <a:gd name="connsiteX15" fmla="*/ 818148 w 5281864"/>
                <a:gd name="connsiteY15" fmla="*/ 2538663 h 3549316"/>
                <a:gd name="connsiteX16" fmla="*/ 211756 w 5281864"/>
                <a:gd name="connsiteY16" fmla="*/ 2630103 h 3549316"/>
                <a:gd name="connsiteX0" fmla="*/ 0 w 5161548"/>
                <a:gd name="connsiteY0" fmla="*/ 2538663 h 3549316"/>
                <a:gd name="connsiteX1" fmla="*/ 0 w 5161548"/>
                <a:gd name="connsiteY1" fmla="*/ 0 h 3549316"/>
                <a:gd name="connsiteX2" fmla="*/ 721895 w 5161548"/>
                <a:gd name="connsiteY2" fmla="*/ 36095 h 3549316"/>
                <a:gd name="connsiteX3" fmla="*/ 721895 w 5161548"/>
                <a:gd name="connsiteY3" fmla="*/ 2021305 h 3549316"/>
                <a:gd name="connsiteX4" fmla="*/ 4427621 w 5161548"/>
                <a:gd name="connsiteY4" fmla="*/ 2033337 h 3549316"/>
                <a:gd name="connsiteX5" fmla="*/ 4427621 w 5161548"/>
                <a:gd name="connsiteY5" fmla="*/ 12031 h 3549316"/>
                <a:gd name="connsiteX6" fmla="*/ 5149516 w 5161548"/>
                <a:gd name="connsiteY6" fmla="*/ 12031 h 3549316"/>
                <a:gd name="connsiteX7" fmla="*/ 5161548 w 5161548"/>
                <a:gd name="connsiteY7" fmla="*/ 2538663 h 3549316"/>
                <a:gd name="connsiteX8" fmla="*/ 4439653 w 5161548"/>
                <a:gd name="connsiteY8" fmla="*/ 2550695 h 3549316"/>
                <a:gd name="connsiteX9" fmla="*/ 4427621 w 5161548"/>
                <a:gd name="connsiteY9" fmla="*/ 2815389 h 3549316"/>
                <a:gd name="connsiteX10" fmla="*/ 2707106 w 5161548"/>
                <a:gd name="connsiteY10" fmla="*/ 2839452 h 3549316"/>
                <a:gd name="connsiteX11" fmla="*/ 2707106 w 5161548"/>
                <a:gd name="connsiteY11" fmla="*/ 3549316 h 3549316"/>
                <a:gd name="connsiteX12" fmla="*/ 2418348 w 5161548"/>
                <a:gd name="connsiteY12" fmla="*/ 3537284 h 3549316"/>
                <a:gd name="connsiteX13" fmla="*/ 2418348 w 5161548"/>
                <a:gd name="connsiteY13" fmla="*/ 2827421 h 3549316"/>
                <a:gd name="connsiteX14" fmla="*/ 697832 w 5161548"/>
                <a:gd name="connsiteY14" fmla="*/ 2839452 h 3549316"/>
                <a:gd name="connsiteX15" fmla="*/ 697832 w 5161548"/>
                <a:gd name="connsiteY15" fmla="*/ 2538663 h 3549316"/>
                <a:gd name="connsiteX16" fmla="*/ 91440 w 5161548"/>
                <a:gd name="connsiteY16" fmla="*/ 2630103 h 3549316"/>
                <a:gd name="connsiteX0" fmla="*/ 0 w 5161548"/>
                <a:gd name="connsiteY0" fmla="*/ 2538663 h 3549316"/>
                <a:gd name="connsiteX1" fmla="*/ 0 w 5161548"/>
                <a:gd name="connsiteY1" fmla="*/ 0 h 3549316"/>
                <a:gd name="connsiteX2" fmla="*/ 721895 w 5161548"/>
                <a:gd name="connsiteY2" fmla="*/ 36095 h 3549316"/>
                <a:gd name="connsiteX3" fmla="*/ 721895 w 5161548"/>
                <a:gd name="connsiteY3" fmla="*/ 2021305 h 3549316"/>
                <a:gd name="connsiteX4" fmla="*/ 4427621 w 5161548"/>
                <a:gd name="connsiteY4" fmla="*/ 2033337 h 3549316"/>
                <a:gd name="connsiteX5" fmla="*/ 4427621 w 5161548"/>
                <a:gd name="connsiteY5" fmla="*/ 12031 h 3549316"/>
                <a:gd name="connsiteX6" fmla="*/ 5149516 w 5161548"/>
                <a:gd name="connsiteY6" fmla="*/ 12031 h 3549316"/>
                <a:gd name="connsiteX7" fmla="*/ 5161548 w 5161548"/>
                <a:gd name="connsiteY7" fmla="*/ 2538663 h 3549316"/>
                <a:gd name="connsiteX8" fmla="*/ 4439653 w 5161548"/>
                <a:gd name="connsiteY8" fmla="*/ 2550695 h 3549316"/>
                <a:gd name="connsiteX9" fmla="*/ 4427621 w 5161548"/>
                <a:gd name="connsiteY9" fmla="*/ 2815389 h 3549316"/>
                <a:gd name="connsiteX10" fmla="*/ 2707106 w 5161548"/>
                <a:gd name="connsiteY10" fmla="*/ 2839452 h 3549316"/>
                <a:gd name="connsiteX11" fmla="*/ 2707106 w 5161548"/>
                <a:gd name="connsiteY11" fmla="*/ 3549316 h 3549316"/>
                <a:gd name="connsiteX12" fmla="*/ 2418348 w 5161548"/>
                <a:gd name="connsiteY12" fmla="*/ 3537284 h 3549316"/>
                <a:gd name="connsiteX13" fmla="*/ 2418348 w 5161548"/>
                <a:gd name="connsiteY13" fmla="*/ 2827421 h 3549316"/>
                <a:gd name="connsiteX14" fmla="*/ 697832 w 5161548"/>
                <a:gd name="connsiteY14" fmla="*/ 2839452 h 3549316"/>
                <a:gd name="connsiteX15" fmla="*/ 697832 w 5161548"/>
                <a:gd name="connsiteY15" fmla="*/ 2538663 h 3549316"/>
                <a:gd name="connsiteX0" fmla="*/ 0 w 5161548"/>
                <a:gd name="connsiteY0" fmla="*/ 2538663 h 3549316"/>
                <a:gd name="connsiteX1" fmla="*/ 0 w 5161548"/>
                <a:gd name="connsiteY1" fmla="*/ 0 h 3549316"/>
                <a:gd name="connsiteX2" fmla="*/ 721895 w 5161548"/>
                <a:gd name="connsiteY2" fmla="*/ 36095 h 3549316"/>
                <a:gd name="connsiteX3" fmla="*/ 721895 w 5161548"/>
                <a:gd name="connsiteY3" fmla="*/ 2021305 h 3549316"/>
                <a:gd name="connsiteX4" fmla="*/ 4427621 w 5161548"/>
                <a:gd name="connsiteY4" fmla="*/ 2033337 h 3549316"/>
                <a:gd name="connsiteX5" fmla="*/ 4427621 w 5161548"/>
                <a:gd name="connsiteY5" fmla="*/ 12031 h 3549316"/>
                <a:gd name="connsiteX6" fmla="*/ 5149516 w 5161548"/>
                <a:gd name="connsiteY6" fmla="*/ 12031 h 3549316"/>
                <a:gd name="connsiteX7" fmla="*/ 5161548 w 5161548"/>
                <a:gd name="connsiteY7" fmla="*/ 2538663 h 3549316"/>
                <a:gd name="connsiteX8" fmla="*/ 4439653 w 5161548"/>
                <a:gd name="connsiteY8" fmla="*/ 2550695 h 3549316"/>
                <a:gd name="connsiteX9" fmla="*/ 4427621 w 5161548"/>
                <a:gd name="connsiteY9" fmla="*/ 2815389 h 3549316"/>
                <a:gd name="connsiteX10" fmla="*/ 2707106 w 5161548"/>
                <a:gd name="connsiteY10" fmla="*/ 2839452 h 3549316"/>
                <a:gd name="connsiteX11" fmla="*/ 2707106 w 5161548"/>
                <a:gd name="connsiteY11" fmla="*/ 3549316 h 3549316"/>
                <a:gd name="connsiteX12" fmla="*/ 2418348 w 5161548"/>
                <a:gd name="connsiteY12" fmla="*/ 3537284 h 3549316"/>
                <a:gd name="connsiteX13" fmla="*/ 2418348 w 5161548"/>
                <a:gd name="connsiteY13" fmla="*/ 2827421 h 3549316"/>
                <a:gd name="connsiteX14" fmla="*/ 697832 w 5161548"/>
                <a:gd name="connsiteY14" fmla="*/ 2839452 h 3549316"/>
                <a:gd name="connsiteX15" fmla="*/ 697832 w 5161548"/>
                <a:gd name="connsiteY15" fmla="*/ 2538663 h 3549316"/>
                <a:gd name="connsiteX16" fmla="*/ 0 w 5161548"/>
                <a:gd name="connsiteY16" fmla="*/ 2538663 h 354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61548" h="3549316">
                  <a:moveTo>
                    <a:pt x="0" y="2538663"/>
                  </a:moveTo>
                  <a:lnTo>
                    <a:pt x="0" y="0"/>
                  </a:lnTo>
                  <a:lnTo>
                    <a:pt x="721895" y="36095"/>
                  </a:lnTo>
                  <a:lnTo>
                    <a:pt x="721895" y="2021305"/>
                  </a:lnTo>
                  <a:lnTo>
                    <a:pt x="4427621" y="2033337"/>
                  </a:lnTo>
                  <a:lnTo>
                    <a:pt x="4427621" y="12031"/>
                  </a:lnTo>
                  <a:lnTo>
                    <a:pt x="5149516" y="12031"/>
                  </a:lnTo>
                  <a:cubicBezTo>
                    <a:pt x="5153527" y="854242"/>
                    <a:pt x="5157537" y="1696452"/>
                    <a:pt x="5161548" y="2538663"/>
                  </a:cubicBezTo>
                  <a:lnTo>
                    <a:pt x="4439653" y="2550695"/>
                  </a:lnTo>
                  <a:lnTo>
                    <a:pt x="4427621" y="2815389"/>
                  </a:lnTo>
                  <a:lnTo>
                    <a:pt x="2707106" y="2839452"/>
                  </a:lnTo>
                  <a:lnTo>
                    <a:pt x="2707106" y="3549316"/>
                  </a:lnTo>
                  <a:lnTo>
                    <a:pt x="2418348" y="3537284"/>
                  </a:lnTo>
                  <a:lnTo>
                    <a:pt x="2418348" y="2827421"/>
                  </a:lnTo>
                  <a:lnTo>
                    <a:pt x="697832" y="2839452"/>
                  </a:lnTo>
                  <a:lnTo>
                    <a:pt x="697832" y="2538663"/>
                  </a:lnTo>
                  <a:lnTo>
                    <a:pt x="0" y="2538663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9"/>
            <p:cNvSpPr/>
            <p:nvPr/>
          </p:nvSpPr>
          <p:spPr>
            <a:xfrm>
              <a:off x="952500" y="3516388"/>
              <a:ext cx="2000250" cy="80962"/>
            </a:xfrm>
            <a:custGeom>
              <a:avLst/>
              <a:gdLst>
                <a:gd name="connsiteX0" fmla="*/ 0 w 3585410"/>
                <a:gd name="connsiteY0" fmla="*/ 0 h 120316"/>
                <a:gd name="connsiteX1" fmla="*/ 3585410 w 3585410"/>
                <a:gd name="connsiteY1" fmla="*/ 0 h 120316"/>
                <a:gd name="connsiteX2" fmla="*/ 3585410 w 3585410"/>
                <a:gd name="connsiteY2" fmla="*/ 120316 h 120316"/>
                <a:gd name="connsiteX3" fmla="*/ 0 w 3585410"/>
                <a:gd name="connsiteY3" fmla="*/ 120316 h 120316"/>
                <a:gd name="connsiteX4" fmla="*/ 0 w 3585410"/>
                <a:gd name="connsiteY4" fmla="*/ 0 h 12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5410" h="120316">
                  <a:moveTo>
                    <a:pt x="0" y="0"/>
                  </a:moveTo>
                  <a:lnTo>
                    <a:pt x="3585410" y="0"/>
                  </a:lnTo>
                  <a:lnTo>
                    <a:pt x="3585410" y="120316"/>
                  </a:lnTo>
                  <a:lnTo>
                    <a:pt x="0" y="1203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663575" y="2792488"/>
              <a:ext cx="134938" cy="80962"/>
            </a:xfrm>
            <a:custGeom>
              <a:avLst/>
              <a:gdLst>
                <a:gd name="connsiteX0" fmla="*/ 0 w 240632"/>
                <a:gd name="connsiteY0" fmla="*/ 0 h 120316"/>
                <a:gd name="connsiteX1" fmla="*/ 240632 w 240632"/>
                <a:gd name="connsiteY1" fmla="*/ 0 h 120316"/>
                <a:gd name="connsiteX2" fmla="*/ 240632 w 240632"/>
                <a:gd name="connsiteY2" fmla="*/ 120316 h 120316"/>
                <a:gd name="connsiteX3" fmla="*/ 0 w 240632"/>
                <a:gd name="connsiteY3" fmla="*/ 120316 h 120316"/>
                <a:gd name="connsiteX4" fmla="*/ 0 w 240632"/>
                <a:gd name="connsiteY4" fmla="*/ 0 h 12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632" h="120316">
                  <a:moveTo>
                    <a:pt x="0" y="0"/>
                  </a:moveTo>
                  <a:lnTo>
                    <a:pt x="240632" y="0"/>
                  </a:lnTo>
                  <a:lnTo>
                    <a:pt x="240632" y="120316"/>
                  </a:lnTo>
                  <a:lnTo>
                    <a:pt x="0" y="1203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121025" y="2808363"/>
              <a:ext cx="134938" cy="80962"/>
            </a:xfrm>
            <a:custGeom>
              <a:avLst/>
              <a:gdLst>
                <a:gd name="connsiteX0" fmla="*/ 0 w 240632"/>
                <a:gd name="connsiteY0" fmla="*/ 0 h 120316"/>
                <a:gd name="connsiteX1" fmla="*/ 240632 w 240632"/>
                <a:gd name="connsiteY1" fmla="*/ 0 h 120316"/>
                <a:gd name="connsiteX2" fmla="*/ 240632 w 240632"/>
                <a:gd name="connsiteY2" fmla="*/ 120316 h 120316"/>
                <a:gd name="connsiteX3" fmla="*/ 0 w 240632"/>
                <a:gd name="connsiteY3" fmla="*/ 120316 h 120316"/>
                <a:gd name="connsiteX4" fmla="*/ 0 w 240632"/>
                <a:gd name="connsiteY4" fmla="*/ 0 h 12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632" h="120316">
                  <a:moveTo>
                    <a:pt x="0" y="0"/>
                  </a:moveTo>
                  <a:lnTo>
                    <a:pt x="240632" y="0"/>
                  </a:lnTo>
                  <a:lnTo>
                    <a:pt x="240632" y="120316"/>
                  </a:lnTo>
                  <a:lnTo>
                    <a:pt x="0" y="1203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0" name="Rounded Rectangle 25"/>
            <p:cNvSpPr/>
            <p:nvPr/>
          </p:nvSpPr>
          <p:spPr>
            <a:xfrm>
              <a:off x="952500" y="2986163"/>
              <a:ext cx="1993900" cy="482600"/>
            </a:xfrm>
            <a:prstGeom prst="round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92138" y="2601988"/>
              <a:ext cx="2711450" cy="334962"/>
            </a:xfrm>
            <a:custGeom>
              <a:avLst/>
              <a:gdLst>
                <a:gd name="connsiteX0" fmla="*/ 721895 w 5041232"/>
                <a:gd name="connsiteY0" fmla="*/ 360947 h 517357"/>
                <a:gd name="connsiteX1" fmla="*/ 1443790 w 5041232"/>
                <a:gd name="connsiteY1" fmla="*/ 0 h 517357"/>
                <a:gd name="connsiteX2" fmla="*/ 3609474 w 5041232"/>
                <a:gd name="connsiteY2" fmla="*/ 0 h 517357"/>
                <a:gd name="connsiteX3" fmla="*/ 4331369 w 5041232"/>
                <a:gd name="connsiteY3" fmla="*/ 372979 h 517357"/>
                <a:gd name="connsiteX4" fmla="*/ 5041232 w 5041232"/>
                <a:gd name="connsiteY4" fmla="*/ 372979 h 517357"/>
                <a:gd name="connsiteX5" fmla="*/ 5041232 w 5041232"/>
                <a:gd name="connsiteY5" fmla="*/ 517357 h 517357"/>
                <a:gd name="connsiteX6" fmla="*/ 0 w 5041232"/>
                <a:gd name="connsiteY6" fmla="*/ 517357 h 517357"/>
                <a:gd name="connsiteX7" fmla="*/ 0 w 5041232"/>
                <a:gd name="connsiteY7" fmla="*/ 360947 h 517357"/>
                <a:gd name="connsiteX8" fmla="*/ 721895 w 5041232"/>
                <a:gd name="connsiteY8" fmla="*/ 360947 h 517357"/>
                <a:gd name="connsiteX0" fmla="*/ 721895 w 5041232"/>
                <a:gd name="connsiteY0" fmla="*/ 570667 h 727077"/>
                <a:gd name="connsiteX1" fmla="*/ 1443790 w 5041232"/>
                <a:gd name="connsiteY1" fmla="*/ 0 h 727077"/>
                <a:gd name="connsiteX2" fmla="*/ 3609474 w 5041232"/>
                <a:gd name="connsiteY2" fmla="*/ 209720 h 727077"/>
                <a:gd name="connsiteX3" fmla="*/ 4331369 w 5041232"/>
                <a:gd name="connsiteY3" fmla="*/ 582699 h 727077"/>
                <a:gd name="connsiteX4" fmla="*/ 5041232 w 5041232"/>
                <a:gd name="connsiteY4" fmla="*/ 582699 h 727077"/>
                <a:gd name="connsiteX5" fmla="*/ 5041232 w 5041232"/>
                <a:gd name="connsiteY5" fmla="*/ 727077 h 727077"/>
                <a:gd name="connsiteX6" fmla="*/ 0 w 5041232"/>
                <a:gd name="connsiteY6" fmla="*/ 727077 h 727077"/>
                <a:gd name="connsiteX7" fmla="*/ 0 w 5041232"/>
                <a:gd name="connsiteY7" fmla="*/ 570667 h 727077"/>
                <a:gd name="connsiteX8" fmla="*/ 721895 w 5041232"/>
                <a:gd name="connsiteY8" fmla="*/ 570667 h 727077"/>
                <a:gd name="connsiteX0" fmla="*/ 721895 w 5041232"/>
                <a:gd name="connsiteY0" fmla="*/ 570667 h 727077"/>
                <a:gd name="connsiteX1" fmla="*/ 1443790 w 5041232"/>
                <a:gd name="connsiteY1" fmla="*/ 0 h 727077"/>
                <a:gd name="connsiteX2" fmla="*/ 3609474 w 5041232"/>
                <a:gd name="connsiteY2" fmla="*/ 0 h 727077"/>
                <a:gd name="connsiteX3" fmla="*/ 4331369 w 5041232"/>
                <a:gd name="connsiteY3" fmla="*/ 582699 h 727077"/>
                <a:gd name="connsiteX4" fmla="*/ 5041232 w 5041232"/>
                <a:gd name="connsiteY4" fmla="*/ 582699 h 727077"/>
                <a:gd name="connsiteX5" fmla="*/ 5041232 w 5041232"/>
                <a:gd name="connsiteY5" fmla="*/ 727077 h 727077"/>
                <a:gd name="connsiteX6" fmla="*/ 0 w 5041232"/>
                <a:gd name="connsiteY6" fmla="*/ 727077 h 727077"/>
                <a:gd name="connsiteX7" fmla="*/ 0 w 5041232"/>
                <a:gd name="connsiteY7" fmla="*/ 570667 h 727077"/>
                <a:gd name="connsiteX8" fmla="*/ 721895 w 5041232"/>
                <a:gd name="connsiteY8" fmla="*/ 570667 h 727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1232" h="727077">
                  <a:moveTo>
                    <a:pt x="721895" y="570667"/>
                  </a:moveTo>
                  <a:lnTo>
                    <a:pt x="1443790" y="0"/>
                  </a:lnTo>
                  <a:lnTo>
                    <a:pt x="3609474" y="0"/>
                  </a:lnTo>
                  <a:lnTo>
                    <a:pt x="4331369" y="582699"/>
                  </a:lnTo>
                  <a:lnTo>
                    <a:pt x="5041232" y="582699"/>
                  </a:lnTo>
                  <a:lnTo>
                    <a:pt x="5041232" y="727077"/>
                  </a:lnTo>
                  <a:lnTo>
                    <a:pt x="0" y="727077"/>
                  </a:lnTo>
                  <a:lnTo>
                    <a:pt x="0" y="570667"/>
                  </a:lnTo>
                  <a:lnTo>
                    <a:pt x="721895" y="57066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40983" name="TextBox 49"/>
            <p:cNvSpPr txBox="1">
              <a:spLocks noChangeArrowheads="1"/>
            </p:cNvSpPr>
            <p:nvPr/>
          </p:nvSpPr>
          <p:spPr bwMode="auto">
            <a:xfrm>
              <a:off x="295275" y="2170188"/>
              <a:ext cx="1592263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9pPr>
            </a:lstStyle>
            <a:p>
              <a:pPr algn="l" eaLnBrk="1" hangingPunct="1"/>
              <a:r>
                <a:rPr lang="en-GB" sz="1800">
                  <a:solidFill>
                    <a:srgbClr val="FF0000"/>
                  </a:solidFill>
                </a:rPr>
                <a:t>Generic Panel</a:t>
              </a:r>
            </a:p>
          </p:txBody>
        </p:sp>
        <p:sp>
          <p:nvSpPr>
            <p:cNvPr id="40984" name="TextBox 51"/>
            <p:cNvSpPr txBox="1">
              <a:spLocks noChangeArrowheads="1"/>
            </p:cNvSpPr>
            <p:nvPr/>
          </p:nvSpPr>
          <p:spPr bwMode="auto">
            <a:xfrm>
              <a:off x="2174875" y="4330775"/>
              <a:ext cx="181133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9pPr>
            </a:lstStyle>
            <a:p>
              <a:pPr algn="l" eaLnBrk="1" hangingPunct="1"/>
              <a:r>
                <a:rPr lang="en-GB" sz="1800">
                  <a:solidFill>
                    <a:srgbClr val="FF0000"/>
                  </a:solidFill>
                </a:rPr>
                <a:t>Supported Plate</a:t>
              </a:r>
            </a:p>
          </p:txBody>
        </p:sp>
        <p:sp>
          <p:nvSpPr>
            <p:cNvPr id="40985" name="TextBox 52"/>
            <p:cNvSpPr txBox="1">
              <a:spLocks noChangeArrowheads="1"/>
            </p:cNvSpPr>
            <p:nvPr/>
          </p:nvSpPr>
          <p:spPr bwMode="auto">
            <a:xfrm>
              <a:off x="0" y="4337125"/>
              <a:ext cx="181451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9pPr>
            </a:lstStyle>
            <a:p>
              <a:pPr algn="l" eaLnBrk="1" hangingPunct="1"/>
              <a:r>
                <a:rPr lang="en-GB" sz="1800">
                  <a:solidFill>
                    <a:srgbClr val="FF0000"/>
                  </a:solidFill>
                </a:rPr>
                <a:t>Loading Section</a:t>
              </a:r>
            </a:p>
          </p:txBody>
        </p:sp>
        <p:sp>
          <p:nvSpPr>
            <p:cNvPr id="40986" name="Line 98"/>
            <p:cNvSpPr>
              <a:spLocks noChangeShapeType="1"/>
            </p:cNvSpPr>
            <p:nvPr/>
          </p:nvSpPr>
          <p:spPr bwMode="auto">
            <a:xfrm flipH="1">
              <a:off x="2752725" y="2536900"/>
              <a:ext cx="430213" cy="568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987" name="Line 99"/>
            <p:cNvSpPr>
              <a:spLocks noChangeShapeType="1"/>
            </p:cNvSpPr>
            <p:nvPr/>
          </p:nvSpPr>
          <p:spPr bwMode="auto">
            <a:xfrm flipV="1">
              <a:off x="808038" y="3976763"/>
              <a:ext cx="144462" cy="425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988" name="Line 100"/>
            <p:cNvSpPr>
              <a:spLocks noChangeShapeType="1"/>
            </p:cNvSpPr>
            <p:nvPr/>
          </p:nvSpPr>
          <p:spPr bwMode="auto">
            <a:xfrm>
              <a:off x="879475" y="2465463"/>
              <a:ext cx="215900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989" name="Line 101"/>
            <p:cNvSpPr>
              <a:spLocks noChangeShapeType="1"/>
            </p:cNvSpPr>
            <p:nvPr/>
          </p:nvSpPr>
          <p:spPr bwMode="auto">
            <a:xfrm flipH="1" flipV="1">
              <a:off x="2536825" y="3544963"/>
              <a:ext cx="647700" cy="720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 Box 103"/>
            <p:cNvSpPr txBox="1">
              <a:spLocks noChangeArrowheads="1"/>
            </p:cNvSpPr>
            <p:nvPr/>
          </p:nvSpPr>
          <p:spPr bwMode="auto">
            <a:xfrm>
              <a:off x="1282700" y="3906913"/>
              <a:ext cx="13255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>
                <a:defRPr/>
              </a:pPr>
              <a:r>
                <a:rPr lang="en-GB" sz="1800" b="1" dirty="0">
                  <a:solidFill>
                    <a:schemeClr val="tx1">
                      <a:lumMod val="50000"/>
                    </a:schemeClr>
                  </a:solidFill>
                  <a:cs typeface="Arial" charset="0"/>
                </a:rPr>
                <a:t>Unloaded</a:t>
              </a:r>
              <a:endParaRPr lang="en-US" sz="1800" b="1" dirty="0">
                <a:solidFill>
                  <a:schemeClr val="tx1">
                    <a:lumMod val="50000"/>
                  </a:schemeClr>
                </a:solidFill>
                <a:cs typeface="Arial" charset="0"/>
              </a:endParaRPr>
            </a:p>
          </p:txBody>
        </p:sp>
        <p:sp>
          <p:nvSpPr>
            <p:cNvPr id="40991" name="TextBox 50"/>
            <p:cNvSpPr txBox="1">
              <a:spLocks noChangeArrowheads="1"/>
            </p:cNvSpPr>
            <p:nvPr/>
          </p:nvSpPr>
          <p:spPr bwMode="auto">
            <a:xfrm>
              <a:off x="2103438" y="2105100"/>
              <a:ext cx="22240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Georgia" pitchFamily="18" charset="0"/>
                  <a:ea typeface="ＭＳ Ｐゴシック" pitchFamily="34" charset="-128"/>
                </a:defRPr>
              </a:lvl9pPr>
            </a:lstStyle>
            <a:p>
              <a:pPr algn="l" eaLnBrk="1" hangingPunct="1"/>
              <a:r>
                <a:rPr lang="en-GB" sz="1800">
                  <a:solidFill>
                    <a:srgbClr val="FF0000"/>
                  </a:solidFill>
                </a:rPr>
                <a:t>Water filled cushion</a:t>
              </a:r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519113" y="4746625"/>
            <a:ext cx="2879725" cy="2114550"/>
            <a:chOff x="519331" y="4746845"/>
            <a:chExt cx="2879725" cy="2114550"/>
          </a:xfrm>
        </p:grpSpPr>
        <p:sp>
          <p:nvSpPr>
            <p:cNvPr id="21" name="Freeform 20"/>
            <p:cNvSpPr/>
            <p:nvPr/>
          </p:nvSpPr>
          <p:spPr>
            <a:xfrm>
              <a:off x="519331" y="5184995"/>
              <a:ext cx="2879725" cy="1460500"/>
            </a:xfrm>
            <a:custGeom>
              <a:avLst/>
              <a:gdLst>
                <a:gd name="connsiteX0" fmla="*/ 36465 w 5198013"/>
                <a:gd name="connsiteY0" fmla="*/ 232808 h 3782124"/>
                <a:gd name="connsiteX1" fmla="*/ 758360 w 5198013"/>
                <a:gd name="connsiteY1" fmla="*/ 268903 h 3782124"/>
                <a:gd name="connsiteX2" fmla="*/ 758360 w 5198013"/>
                <a:gd name="connsiteY2" fmla="*/ 2254113 h 3782124"/>
                <a:gd name="connsiteX3" fmla="*/ 4464086 w 5198013"/>
                <a:gd name="connsiteY3" fmla="*/ 2266145 h 3782124"/>
                <a:gd name="connsiteX4" fmla="*/ 4464086 w 5198013"/>
                <a:gd name="connsiteY4" fmla="*/ 244839 h 3782124"/>
                <a:gd name="connsiteX5" fmla="*/ 5185981 w 5198013"/>
                <a:gd name="connsiteY5" fmla="*/ 244839 h 3782124"/>
                <a:gd name="connsiteX6" fmla="*/ 5198013 w 5198013"/>
                <a:gd name="connsiteY6" fmla="*/ 2771471 h 3782124"/>
                <a:gd name="connsiteX7" fmla="*/ 4476118 w 5198013"/>
                <a:gd name="connsiteY7" fmla="*/ 2783503 h 3782124"/>
                <a:gd name="connsiteX8" fmla="*/ 4464086 w 5198013"/>
                <a:gd name="connsiteY8" fmla="*/ 3048197 h 3782124"/>
                <a:gd name="connsiteX9" fmla="*/ 2743571 w 5198013"/>
                <a:gd name="connsiteY9" fmla="*/ 3072260 h 3782124"/>
                <a:gd name="connsiteX10" fmla="*/ 2743571 w 5198013"/>
                <a:gd name="connsiteY10" fmla="*/ 3782124 h 3782124"/>
                <a:gd name="connsiteX11" fmla="*/ 2454813 w 5198013"/>
                <a:gd name="connsiteY11" fmla="*/ 3770092 h 3782124"/>
                <a:gd name="connsiteX12" fmla="*/ 2454813 w 5198013"/>
                <a:gd name="connsiteY12" fmla="*/ 3060229 h 3782124"/>
                <a:gd name="connsiteX13" fmla="*/ 734297 w 5198013"/>
                <a:gd name="connsiteY13" fmla="*/ 3072260 h 3782124"/>
                <a:gd name="connsiteX14" fmla="*/ 734297 w 5198013"/>
                <a:gd name="connsiteY14" fmla="*/ 2771471 h 3782124"/>
                <a:gd name="connsiteX15" fmla="*/ 36465 w 5198013"/>
                <a:gd name="connsiteY15" fmla="*/ 2771471 h 3782124"/>
                <a:gd name="connsiteX16" fmla="*/ 371 w 5198013"/>
                <a:gd name="connsiteY16" fmla="*/ 40303 h 3782124"/>
                <a:gd name="connsiteX17" fmla="*/ 12402 w 5198013"/>
                <a:gd name="connsiteY17" fmla="*/ 160618 h 3782124"/>
                <a:gd name="connsiteX18" fmla="*/ 36465 w 5198013"/>
                <a:gd name="connsiteY18" fmla="*/ 232808 h 3782124"/>
                <a:gd name="connsiteX0" fmla="*/ 120316 w 5281864"/>
                <a:gd name="connsiteY0" fmla="*/ 72190 h 3621506"/>
                <a:gd name="connsiteX1" fmla="*/ 842211 w 5281864"/>
                <a:gd name="connsiteY1" fmla="*/ 108285 h 3621506"/>
                <a:gd name="connsiteX2" fmla="*/ 842211 w 5281864"/>
                <a:gd name="connsiteY2" fmla="*/ 2093495 h 3621506"/>
                <a:gd name="connsiteX3" fmla="*/ 4547937 w 5281864"/>
                <a:gd name="connsiteY3" fmla="*/ 2105527 h 3621506"/>
                <a:gd name="connsiteX4" fmla="*/ 4547937 w 5281864"/>
                <a:gd name="connsiteY4" fmla="*/ 84221 h 3621506"/>
                <a:gd name="connsiteX5" fmla="*/ 5269832 w 5281864"/>
                <a:gd name="connsiteY5" fmla="*/ 84221 h 3621506"/>
                <a:gd name="connsiteX6" fmla="*/ 5281864 w 5281864"/>
                <a:gd name="connsiteY6" fmla="*/ 2610853 h 3621506"/>
                <a:gd name="connsiteX7" fmla="*/ 4559969 w 5281864"/>
                <a:gd name="connsiteY7" fmla="*/ 2622885 h 3621506"/>
                <a:gd name="connsiteX8" fmla="*/ 4547937 w 5281864"/>
                <a:gd name="connsiteY8" fmla="*/ 2887579 h 3621506"/>
                <a:gd name="connsiteX9" fmla="*/ 2827422 w 5281864"/>
                <a:gd name="connsiteY9" fmla="*/ 2911642 h 3621506"/>
                <a:gd name="connsiteX10" fmla="*/ 2827422 w 5281864"/>
                <a:gd name="connsiteY10" fmla="*/ 3621506 h 3621506"/>
                <a:gd name="connsiteX11" fmla="*/ 2538664 w 5281864"/>
                <a:gd name="connsiteY11" fmla="*/ 3609474 h 3621506"/>
                <a:gd name="connsiteX12" fmla="*/ 2538664 w 5281864"/>
                <a:gd name="connsiteY12" fmla="*/ 2899611 h 3621506"/>
                <a:gd name="connsiteX13" fmla="*/ 818148 w 5281864"/>
                <a:gd name="connsiteY13" fmla="*/ 2911642 h 3621506"/>
                <a:gd name="connsiteX14" fmla="*/ 818148 w 5281864"/>
                <a:gd name="connsiteY14" fmla="*/ 2610853 h 3621506"/>
                <a:gd name="connsiteX15" fmla="*/ 120316 w 5281864"/>
                <a:gd name="connsiteY15" fmla="*/ 2610853 h 3621506"/>
                <a:gd name="connsiteX16" fmla="*/ 96253 w 5281864"/>
                <a:gd name="connsiteY16" fmla="*/ 0 h 3621506"/>
                <a:gd name="connsiteX17" fmla="*/ 120316 w 5281864"/>
                <a:gd name="connsiteY17" fmla="*/ 72190 h 3621506"/>
                <a:gd name="connsiteX0" fmla="*/ 120316 w 5281864"/>
                <a:gd name="connsiteY0" fmla="*/ 0 h 3549316"/>
                <a:gd name="connsiteX1" fmla="*/ 842211 w 5281864"/>
                <a:gd name="connsiteY1" fmla="*/ 36095 h 3549316"/>
                <a:gd name="connsiteX2" fmla="*/ 842211 w 5281864"/>
                <a:gd name="connsiteY2" fmla="*/ 2021305 h 3549316"/>
                <a:gd name="connsiteX3" fmla="*/ 4547937 w 5281864"/>
                <a:gd name="connsiteY3" fmla="*/ 2033337 h 3549316"/>
                <a:gd name="connsiteX4" fmla="*/ 4547937 w 5281864"/>
                <a:gd name="connsiteY4" fmla="*/ 12031 h 3549316"/>
                <a:gd name="connsiteX5" fmla="*/ 5269832 w 5281864"/>
                <a:gd name="connsiteY5" fmla="*/ 12031 h 3549316"/>
                <a:gd name="connsiteX6" fmla="*/ 5281864 w 5281864"/>
                <a:gd name="connsiteY6" fmla="*/ 2538663 h 3549316"/>
                <a:gd name="connsiteX7" fmla="*/ 4559969 w 5281864"/>
                <a:gd name="connsiteY7" fmla="*/ 2550695 h 3549316"/>
                <a:gd name="connsiteX8" fmla="*/ 4547937 w 5281864"/>
                <a:gd name="connsiteY8" fmla="*/ 2815389 h 3549316"/>
                <a:gd name="connsiteX9" fmla="*/ 2827422 w 5281864"/>
                <a:gd name="connsiteY9" fmla="*/ 2839452 h 3549316"/>
                <a:gd name="connsiteX10" fmla="*/ 2827422 w 5281864"/>
                <a:gd name="connsiteY10" fmla="*/ 3549316 h 3549316"/>
                <a:gd name="connsiteX11" fmla="*/ 2538664 w 5281864"/>
                <a:gd name="connsiteY11" fmla="*/ 3537284 h 3549316"/>
                <a:gd name="connsiteX12" fmla="*/ 2538664 w 5281864"/>
                <a:gd name="connsiteY12" fmla="*/ 2827421 h 3549316"/>
                <a:gd name="connsiteX13" fmla="*/ 818148 w 5281864"/>
                <a:gd name="connsiteY13" fmla="*/ 2839452 h 3549316"/>
                <a:gd name="connsiteX14" fmla="*/ 818148 w 5281864"/>
                <a:gd name="connsiteY14" fmla="*/ 2538663 h 3549316"/>
                <a:gd name="connsiteX15" fmla="*/ 120316 w 5281864"/>
                <a:gd name="connsiteY15" fmla="*/ 2538663 h 3549316"/>
                <a:gd name="connsiteX16" fmla="*/ 120316 w 5281864"/>
                <a:gd name="connsiteY16" fmla="*/ 0 h 3549316"/>
                <a:gd name="connsiteX0" fmla="*/ 120316 w 5281864"/>
                <a:gd name="connsiteY0" fmla="*/ 2538663 h 3549316"/>
                <a:gd name="connsiteX1" fmla="*/ 120316 w 5281864"/>
                <a:gd name="connsiteY1" fmla="*/ 0 h 3549316"/>
                <a:gd name="connsiteX2" fmla="*/ 842211 w 5281864"/>
                <a:gd name="connsiteY2" fmla="*/ 36095 h 3549316"/>
                <a:gd name="connsiteX3" fmla="*/ 842211 w 5281864"/>
                <a:gd name="connsiteY3" fmla="*/ 2021305 h 3549316"/>
                <a:gd name="connsiteX4" fmla="*/ 4547937 w 5281864"/>
                <a:gd name="connsiteY4" fmla="*/ 2033337 h 3549316"/>
                <a:gd name="connsiteX5" fmla="*/ 4547937 w 5281864"/>
                <a:gd name="connsiteY5" fmla="*/ 12031 h 3549316"/>
                <a:gd name="connsiteX6" fmla="*/ 5269832 w 5281864"/>
                <a:gd name="connsiteY6" fmla="*/ 12031 h 3549316"/>
                <a:gd name="connsiteX7" fmla="*/ 5281864 w 5281864"/>
                <a:gd name="connsiteY7" fmla="*/ 2538663 h 3549316"/>
                <a:gd name="connsiteX8" fmla="*/ 4559969 w 5281864"/>
                <a:gd name="connsiteY8" fmla="*/ 2550695 h 3549316"/>
                <a:gd name="connsiteX9" fmla="*/ 4547937 w 5281864"/>
                <a:gd name="connsiteY9" fmla="*/ 2815389 h 3549316"/>
                <a:gd name="connsiteX10" fmla="*/ 2827422 w 5281864"/>
                <a:gd name="connsiteY10" fmla="*/ 2839452 h 3549316"/>
                <a:gd name="connsiteX11" fmla="*/ 2827422 w 5281864"/>
                <a:gd name="connsiteY11" fmla="*/ 3549316 h 3549316"/>
                <a:gd name="connsiteX12" fmla="*/ 2538664 w 5281864"/>
                <a:gd name="connsiteY12" fmla="*/ 3537284 h 3549316"/>
                <a:gd name="connsiteX13" fmla="*/ 2538664 w 5281864"/>
                <a:gd name="connsiteY13" fmla="*/ 2827421 h 3549316"/>
                <a:gd name="connsiteX14" fmla="*/ 818148 w 5281864"/>
                <a:gd name="connsiteY14" fmla="*/ 2839452 h 3549316"/>
                <a:gd name="connsiteX15" fmla="*/ 818148 w 5281864"/>
                <a:gd name="connsiteY15" fmla="*/ 2538663 h 3549316"/>
                <a:gd name="connsiteX16" fmla="*/ 211756 w 5281864"/>
                <a:gd name="connsiteY16" fmla="*/ 2630103 h 3549316"/>
                <a:gd name="connsiteX0" fmla="*/ 0 w 5161548"/>
                <a:gd name="connsiteY0" fmla="*/ 2538663 h 3549316"/>
                <a:gd name="connsiteX1" fmla="*/ 0 w 5161548"/>
                <a:gd name="connsiteY1" fmla="*/ 0 h 3549316"/>
                <a:gd name="connsiteX2" fmla="*/ 721895 w 5161548"/>
                <a:gd name="connsiteY2" fmla="*/ 36095 h 3549316"/>
                <a:gd name="connsiteX3" fmla="*/ 721895 w 5161548"/>
                <a:gd name="connsiteY3" fmla="*/ 2021305 h 3549316"/>
                <a:gd name="connsiteX4" fmla="*/ 4427621 w 5161548"/>
                <a:gd name="connsiteY4" fmla="*/ 2033337 h 3549316"/>
                <a:gd name="connsiteX5" fmla="*/ 4427621 w 5161548"/>
                <a:gd name="connsiteY5" fmla="*/ 12031 h 3549316"/>
                <a:gd name="connsiteX6" fmla="*/ 5149516 w 5161548"/>
                <a:gd name="connsiteY6" fmla="*/ 12031 h 3549316"/>
                <a:gd name="connsiteX7" fmla="*/ 5161548 w 5161548"/>
                <a:gd name="connsiteY7" fmla="*/ 2538663 h 3549316"/>
                <a:gd name="connsiteX8" fmla="*/ 4439653 w 5161548"/>
                <a:gd name="connsiteY8" fmla="*/ 2550695 h 3549316"/>
                <a:gd name="connsiteX9" fmla="*/ 4427621 w 5161548"/>
                <a:gd name="connsiteY9" fmla="*/ 2815389 h 3549316"/>
                <a:gd name="connsiteX10" fmla="*/ 2707106 w 5161548"/>
                <a:gd name="connsiteY10" fmla="*/ 2839452 h 3549316"/>
                <a:gd name="connsiteX11" fmla="*/ 2707106 w 5161548"/>
                <a:gd name="connsiteY11" fmla="*/ 3549316 h 3549316"/>
                <a:gd name="connsiteX12" fmla="*/ 2418348 w 5161548"/>
                <a:gd name="connsiteY12" fmla="*/ 3537284 h 3549316"/>
                <a:gd name="connsiteX13" fmla="*/ 2418348 w 5161548"/>
                <a:gd name="connsiteY13" fmla="*/ 2827421 h 3549316"/>
                <a:gd name="connsiteX14" fmla="*/ 697832 w 5161548"/>
                <a:gd name="connsiteY14" fmla="*/ 2839452 h 3549316"/>
                <a:gd name="connsiteX15" fmla="*/ 697832 w 5161548"/>
                <a:gd name="connsiteY15" fmla="*/ 2538663 h 3549316"/>
                <a:gd name="connsiteX16" fmla="*/ 91440 w 5161548"/>
                <a:gd name="connsiteY16" fmla="*/ 2630103 h 3549316"/>
                <a:gd name="connsiteX0" fmla="*/ 0 w 5161548"/>
                <a:gd name="connsiteY0" fmla="*/ 2538663 h 3549316"/>
                <a:gd name="connsiteX1" fmla="*/ 0 w 5161548"/>
                <a:gd name="connsiteY1" fmla="*/ 0 h 3549316"/>
                <a:gd name="connsiteX2" fmla="*/ 721895 w 5161548"/>
                <a:gd name="connsiteY2" fmla="*/ 36095 h 3549316"/>
                <a:gd name="connsiteX3" fmla="*/ 721895 w 5161548"/>
                <a:gd name="connsiteY3" fmla="*/ 2021305 h 3549316"/>
                <a:gd name="connsiteX4" fmla="*/ 4427621 w 5161548"/>
                <a:gd name="connsiteY4" fmla="*/ 2033337 h 3549316"/>
                <a:gd name="connsiteX5" fmla="*/ 4427621 w 5161548"/>
                <a:gd name="connsiteY5" fmla="*/ 12031 h 3549316"/>
                <a:gd name="connsiteX6" fmla="*/ 5149516 w 5161548"/>
                <a:gd name="connsiteY6" fmla="*/ 12031 h 3549316"/>
                <a:gd name="connsiteX7" fmla="*/ 5161548 w 5161548"/>
                <a:gd name="connsiteY7" fmla="*/ 2538663 h 3549316"/>
                <a:gd name="connsiteX8" fmla="*/ 4439653 w 5161548"/>
                <a:gd name="connsiteY8" fmla="*/ 2550695 h 3549316"/>
                <a:gd name="connsiteX9" fmla="*/ 4427621 w 5161548"/>
                <a:gd name="connsiteY9" fmla="*/ 2815389 h 3549316"/>
                <a:gd name="connsiteX10" fmla="*/ 2707106 w 5161548"/>
                <a:gd name="connsiteY10" fmla="*/ 2839452 h 3549316"/>
                <a:gd name="connsiteX11" fmla="*/ 2707106 w 5161548"/>
                <a:gd name="connsiteY11" fmla="*/ 3549316 h 3549316"/>
                <a:gd name="connsiteX12" fmla="*/ 2418348 w 5161548"/>
                <a:gd name="connsiteY12" fmla="*/ 3537284 h 3549316"/>
                <a:gd name="connsiteX13" fmla="*/ 2418348 w 5161548"/>
                <a:gd name="connsiteY13" fmla="*/ 2827421 h 3549316"/>
                <a:gd name="connsiteX14" fmla="*/ 697832 w 5161548"/>
                <a:gd name="connsiteY14" fmla="*/ 2839452 h 3549316"/>
                <a:gd name="connsiteX15" fmla="*/ 697832 w 5161548"/>
                <a:gd name="connsiteY15" fmla="*/ 2538663 h 3549316"/>
                <a:gd name="connsiteX0" fmla="*/ 0 w 5161548"/>
                <a:gd name="connsiteY0" fmla="*/ 2538663 h 3549316"/>
                <a:gd name="connsiteX1" fmla="*/ 0 w 5161548"/>
                <a:gd name="connsiteY1" fmla="*/ 0 h 3549316"/>
                <a:gd name="connsiteX2" fmla="*/ 721895 w 5161548"/>
                <a:gd name="connsiteY2" fmla="*/ 36095 h 3549316"/>
                <a:gd name="connsiteX3" fmla="*/ 721895 w 5161548"/>
                <a:gd name="connsiteY3" fmla="*/ 2021305 h 3549316"/>
                <a:gd name="connsiteX4" fmla="*/ 4427621 w 5161548"/>
                <a:gd name="connsiteY4" fmla="*/ 2033337 h 3549316"/>
                <a:gd name="connsiteX5" fmla="*/ 4427621 w 5161548"/>
                <a:gd name="connsiteY5" fmla="*/ 12031 h 3549316"/>
                <a:gd name="connsiteX6" fmla="*/ 5149516 w 5161548"/>
                <a:gd name="connsiteY6" fmla="*/ 12031 h 3549316"/>
                <a:gd name="connsiteX7" fmla="*/ 5161548 w 5161548"/>
                <a:gd name="connsiteY7" fmla="*/ 2538663 h 3549316"/>
                <a:gd name="connsiteX8" fmla="*/ 4439653 w 5161548"/>
                <a:gd name="connsiteY8" fmla="*/ 2550695 h 3549316"/>
                <a:gd name="connsiteX9" fmla="*/ 4427621 w 5161548"/>
                <a:gd name="connsiteY9" fmla="*/ 2815389 h 3549316"/>
                <a:gd name="connsiteX10" fmla="*/ 2707106 w 5161548"/>
                <a:gd name="connsiteY10" fmla="*/ 2839452 h 3549316"/>
                <a:gd name="connsiteX11" fmla="*/ 2707106 w 5161548"/>
                <a:gd name="connsiteY11" fmla="*/ 3549316 h 3549316"/>
                <a:gd name="connsiteX12" fmla="*/ 2418348 w 5161548"/>
                <a:gd name="connsiteY12" fmla="*/ 3537284 h 3549316"/>
                <a:gd name="connsiteX13" fmla="*/ 2418348 w 5161548"/>
                <a:gd name="connsiteY13" fmla="*/ 2827421 h 3549316"/>
                <a:gd name="connsiteX14" fmla="*/ 697832 w 5161548"/>
                <a:gd name="connsiteY14" fmla="*/ 2839452 h 3549316"/>
                <a:gd name="connsiteX15" fmla="*/ 697832 w 5161548"/>
                <a:gd name="connsiteY15" fmla="*/ 2538663 h 3549316"/>
                <a:gd name="connsiteX16" fmla="*/ 0 w 5161548"/>
                <a:gd name="connsiteY16" fmla="*/ 2538663 h 354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61548" h="3549316">
                  <a:moveTo>
                    <a:pt x="0" y="2538663"/>
                  </a:moveTo>
                  <a:lnTo>
                    <a:pt x="0" y="0"/>
                  </a:lnTo>
                  <a:lnTo>
                    <a:pt x="721895" y="36095"/>
                  </a:lnTo>
                  <a:lnTo>
                    <a:pt x="721895" y="2021305"/>
                  </a:lnTo>
                  <a:lnTo>
                    <a:pt x="4427621" y="2033337"/>
                  </a:lnTo>
                  <a:lnTo>
                    <a:pt x="4427621" y="12031"/>
                  </a:lnTo>
                  <a:lnTo>
                    <a:pt x="5149516" y="12031"/>
                  </a:lnTo>
                  <a:cubicBezTo>
                    <a:pt x="5153527" y="854242"/>
                    <a:pt x="5157537" y="1696452"/>
                    <a:pt x="5161548" y="2538663"/>
                  </a:cubicBezTo>
                  <a:lnTo>
                    <a:pt x="4439653" y="2550695"/>
                  </a:lnTo>
                  <a:lnTo>
                    <a:pt x="4427621" y="2815389"/>
                  </a:lnTo>
                  <a:lnTo>
                    <a:pt x="2707106" y="2839452"/>
                  </a:lnTo>
                  <a:lnTo>
                    <a:pt x="2707106" y="3549316"/>
                  </a:lnTo>
                  <a:lnTo>
                    <a:pt x="2418348" y="3537284"/>
                  </a:lnTo>
                  <a:lnTo>
                    <a:pt x="2418348" y="2827421"/>
                  </a:lnTo>
                  <a:lnTo>
                    <a:pt x="697832" y="2839452"/>
                  </a:lnTo>
                  <a:lnTo>
                    <a:pt x="697832" y="2538663"/>
                  </a:lnTo>
                  <a:lnTo>
                    <a:pt x="0" y="2538663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22" name="Freeform 29"/>
            <p:cNvSpPr/>
            <p:nvPr/>
          </p:nvSpPr>
          <p:spPr>
            <a:xfrm>
              <a:off x="616168" y="4746845"/>
              <a:ext cx="2711450" cy="438150"/>
            </a:xfrm>
            <a:custGeom>
              <a:avLst/>
              <a:gdLst>
                <a:gd name="connsiteX0" fmla="*/ 721895 w 5041232"/>
                <a:gd name="connsiteY0" fmla="*/ 360947 h 517357"/>
                <a:gd name="connsiteX1" fmla="*/ 1443790 w 5041232"/>
                <a:gd name="connsiteY1" fmla="*/ 0 h 517357"/>
                <a:gd name="connsiteX2" fmla="*/ 3609474 w 5041232"/>
                <a:gd name="connsiteY2" fmla="*/ 0 h 517357"/>
                <a:gd name="connsiteX3" fmla="*/ 4331369 w 5041232"/>
                <a:gd name="connsiteY3" fmla="*/ 372979 h 517357"/>
                <a:gd name="connsiteX4" fmla="*/ 5041232 w 5041232"/>
                <a:gd name="connsiteY4" fmla="*/ 372979 h 517357"/>
                <a:gd name="connsiteX5" fmla="*/ 5041232 w 5041232"/>
                <a:gd name="connsiteY5" fmla="*/ 517357 h 517357"/>
                <a:gd name="connsiteX6" fmla="*/ 0 w 5041232"/>
                <a:gd name="connsiteY6" fmla="*/ 517357 h 517357"/>
                <a:gd name="connsiteX7" fmla="*/ 0 w 5041232"/>
                <a:gd name="connsiteY7" fmla="*/ 360947 h 517357"/>
                <a:gd name="connsiteX8" fmla="*/ 721895 w 5041232"/>
                <a:gd name="connsiteY8" fmla="*/ 360947 h 517357"/>
                <a:gd name="connsiteX0" fmla="*/ 721895 w 5041232"/>
                <a:gd name="connsiteY0" fmla="*/ 570667 h 727077"/>
                <a:gd name="connsiteX1" fmla="*/ 1443790 w 5041232"/>
                <a:gd name="connsiteY1" fmla="*/ 0 h 727077"/>
                <a:gd name="connsiteX2" fmla="*/ 3609474 w 5041232"/>
                <a:gd name="connsiteY2" fmla="*/ 209720 h 727077"/>
                <a:gd name="connsiteX3" fmla="*/ 4331369 w 5041232"/>
                <a:gd name="connsiteY3" fmla="*/ 582699 h 727077"/>
                <a:gd name="connsiteX4" fmla="*/ 5041232 w 5041232"/>
                <a:gd name="connsiteY4" fmla="*/ 582699 h 727077"/>
                <a:gd name="connsiteX5" fmla="*/ 5041232 w 5041232"/>
                <a:gd name="connsiteY5" fmla="*/ 727077 h 727077"/>
                <a:gd name="connsiteX6" fmla="*/ 0 w 5041232"/>
                <a:gd name="connsiteY6" fmla="*/ 727077 h 727077"/>
                <a:gd name="connsiteX7" fmla="*/ 0 w 5041232"/>
                <a:gd name="connsiteY7" fmla="*/ 570667 h 727077"/>
                <a:gd name="connsiteX8" fmla="*/ 721895 w 5041232"/>
                <a:gd name="connsiteY8" fmla="*/ 570667 h 727077"/>
                <a:gd name="connsiteX0" fmla="*/ 721895 w 5041232"/>
                <a:gd name="connsiteY0" fmla="*/ 570667 h 727077"/>
                <a:gd name="connsiteX1" fmla="*/ 1443790 w 5041232"/>
                <a:gd name="connsiteY1" fmla="*/ 0 h 727077"/>
                <a:gd name="connsiteX2" fmla="*/ 3609474 w 5041232"/>
                <a:gd name="connsiteY2" fmla="*/ 0 h 727077"/>
                <a:gd name="connsiteX3" fmla="*/ 4331369 w 5041232"/>
                <a:gd name="connsiteY3" fmla="*/ 582699 h 727077"/>
                <a:gd name="connsiteX4" fmla="*/ 5041232 w 5041232"/>
                <a:gd name="connsiteY4" fmla="*/ 582699 h 727077"/>
                <a:gd name="connsiteX5" fmla="*/ 5041232 w 5041232"/>
                <a:gd name="connsiteY5" fmla="*/ 727077 h 727077"/>
                <a:gd name="connsiteX6" fmla="*/ 0 w 5041232"/>
                <a:gd name="connsiteY6" fmla="*/ 727077 h 727077"/>
                <a:gd name="connsiteX7" fmla="*/ 0 w 5041232"/>
                <a:gd name="connsiteY7" fmla="*/ 570667 h 727077"/>
                <a:gd name="connsiteX8" fmla="*/ 721895 w 5041232"/>
                <a:gd name="connsiteY8" fmla="*/ 570667 h 727077"/>
                <a:gd name="connsiteX0" fmla="*/ 721895 w 5041232"/>
                <a:gd name="connsiteY0" fmla="*/ 570667 h 727077"/>
                <a:gd name="connsiteX1" fmla="*/ 1443790 w 5041232"/>
                <a:gd name="connsiteY1" fmla="*/ 0 h 727077"/>
                <a:gd name="connsiteX2" fmla="*/ 3609474 w 5041232"/>
                <a:gd name="connsiteY2" fmla="*/ 0 h 727077"/>
                <a:gd name="connsiteX3" fmla="*/ 4331369 w 5041232"/>
                <a:gd name="connsiteY3" fmla="*/ 582699 h 727077"/>
                <a:gd name="connsiteX4" fmla="*/ 5041232 w 5041232"/>
                <a:gd name="connsiteY4" fmla="*/ 582699 h 727077"/>
                <a:gd name="connsiteX5" fmla="*/ 5041232 w 5041232"/>
                <a:gd name="connsiteY5" fmla="*/ 727077 h 727077"/>
                <a:gd name="connsiteX6" fmla="*/ 4438771 w 5041232"/>
                <a:gd name="connsiteY6" fmla="*/ 726189 h 727077"/>
                <a:gd name="connsiteX7" fmla="*/ 0 w 5041232"/>
                <a:gd name="connsiteY7" fmla="*/ 727077 h 727077"/>
                <a:gd name="connsiteX8" fmla="*/ 0 w 5041232"/>
                <a:gd name="connsiteY8" fmla="*/ 570667 h 727077"/>
                <a:gd name="connsiteX9" fmla="*/ 721895 w 5041232"/>
                <a:gd name="connsiteY9" fmla="*/ 570667 h 727077"/>
                <a:gd name="connsiteX0" fmla="*/ 721895 w 5041232"/>
                <a:gd name="connsiteY0" fmla="*/ 570667 h 743846"/>
                <a:gd name="connsiteX1" fmla="*/ 1443790 w 5041232"/>
                <a:gd name="connsiteY1" fmla="*/ 0 h 743846"/>
                <a:gd name="connsiteX2" fmla="*/ 3609474 w 5041232"/>
                <a:gd name="connsiteY2" fmla="*/ 0 h 743846"/>
                <a:gd name="connsiteX3" fmla="*/ 4331369 w 5041232"/>
                <a:gd name="connsiteY3" fmla="*/ 582699 h 743846"/>
                <a:gd name="connsiteX4" fmla="*/ 5041232 w 5041232"/>
                <a:gd name="connsiteY4" fmla="*/ 582699 h 743846"/>
                <a:gd name="connsiteX5" fmla="*/ 5041232 w 5041232"/>
                <a:gd name="connsiteY5" fmla="*/ 727077 h 743846"/>
                <a:gd name="connsiteX6" fmla="*/ 4438771 w 5041232"/>
                <a:gd name="connsiteY6" fmla="*/ 726189 h 743846"/>
                <a:gd name="connsiteX7" fmla="*/ 580616 w 5041232"/>
                <a:gd name="connsiteY7" fmla="*/ 743846 h 743846"/>
                <a:gd name="connsiteX8" fmla="*/ 0 w 5041232"/>
                <a:gd name="connsiteY8" fmla="*/ 727077 h 743846"/>
                <a:gd name="connsiteX9" fmla="*/ 0 w 5041232"/>
                <a:gd name="connsiteY9" fmla="*/ 570667 h 743846"/>
                <a:gd name="connsiteX10" fmla="*/ 721895 w 5041232"/>
                <a:gd name="connsiteY10" fmla="*/ 570667 h 743846"/>
                <a:gd name="connsiteX0" fmla="*/ 721895 w 5041232"/>
                <a:gd name="connsiteY0" fmla="*/ 570667 h 743846"/>
                <a:gd name="connsiteX1" fmla="*/ 1443790 w 5041232"/>
                <a:gd name="connsiteY1" fmla="*/ 0 h 743846"/>
                <a:gd name="connsiteX2" fmla="*/ 3609474 w 5041232"/>
                <a:gd name="connsiteY2" fmla="*/ 0 h 743846"/>
                <a:gd name="connsiteX3" fmla="*/ 4331369 w 5041232"/>
                <a:gd name="connsiteY3" fmla="*/ 582699 h 743846"/>
                <a:gd name="connsiteX4" fmla="*/ 5041232 w 5041232"/>
                <a:gd name="connsiteY4" fmla="*/ 582699 h 743846"/>
                <a:gd name="connsiteX5" fmla="*/ 5041232 w 5041232"/>
                <a:gd name="connsiteY5" fmla="*/ 727077 h 743846"/>
                <a:gd name="connsiteX6" fmla="*/ 4438771 w 5041232"/>
                <a:gd name="connsiteY6" fmla="*/ 726189 h 743846"/>
                <a:gd name="connsiteX7" fmla="*/ 2503451 w 5041232"/>
                <a:gd name="connsiteY7" fmla="*/ 726189 h 743846"/>
                <a:gd name="connsiteX8" fmla="*/ 580616 w 5041232"/>
                <a:gd name="connsiteY8" fmla="*/ 743846 h 743846"/>
                <a:gd name="connsiteX9" fmla="*/ 0 w 5041232"/>
                <a:gd name="connsiteY9" fmla="*/ 727077 h 743846"/>
                <a:gd name="connsiteX10" fmla="*/ 0 w 5041232"/>
                <a:gd name="connsiteY10" fmla="*/ 570667 h 743846"/>
                <a:gd name="connsiteX11" fmla="*/ 721895 w 5041232"/>
                <a:gd name="connsiteY11" fmla="*/ 570667 h 743846"/>
                <a:gd name="connsiteX0" fmla="*/ 721895 w 5041232"/>
                <a:gd name="connsiteY0" fmla="*/ 570667 h 743846"/>
                <a:gd name="connsiteX1" fmla="*/ 1443790 w 5041232"/>
                <a:gd name="connsiteY1" fmla="*/ 0 h 743846"/>
                <a:gd name="connsiteX2" fmla="*/ 3609474 w 5041232"/>
                <a:gd name="connsiteY2" fmla="*/ 0 h 743846"/>
                <a:gd name="connsiteX3" fmla="*/ 4331369 w 5041232"/>
                <a:gd name="connsiteY3" fmla="*/ 582699 h 743846"/>
                <a:gd name="connsiteX4" fmla="*/ 5041232 w 5041232"/>
                <a:gd name="connsiteY4" fmla="*/ 582699 h 743846"/>
                <a:gd name="connsiteX5" fmla="*/ 5041232 w 5041232"/>
                <a:gd name="connsiteY5" fmla="*/ 727077 h 743846"/>
                <a:gd name="connsiteX6" fmla="*/ 4438771 w 5041232"/>
                <a:gd name="connsiteY6" fmla="*/ 726189 h 743846"/>
                <a:gd name="connsiteX7" fmla="*/ 2503451 w 5041232"/>
                <a:gd name="connsiteY7" fmla="*/ 411627 h 743846"/>
                <a:gd name="connsiteX8" fmla="*/ 580616 w 5041232"/>
                <a:gd name="connsiteY8" fmla="*/ 743846 h 743846"/>
                <a:gd name="connsiteX9" fmla="*/ 0 w 5041232"/>
                <a:gd name="connsiteY9" fmla="*/ 727077 h 743846"/>
                <a:gd name="connsiteX10" fmla="*/ 0 w 5041232"/>
                <a:gd name="connsiteY10" fmla="*/ 570667 h 743846"/>
                <a:gd name="connsiteX11" fmla="*/ 721895 w 5041232"/>
                <a:gd name="connsiteY11" fmla="*/ 570667 h 743846"/>
                <a:gd name="connsiteX0" fmla="*/ 721895 w 5041232"/>
                <a:gd name="connsiteY0" fmla="*/ 570667 h 743846"/>
                <a:gd name="connsiteX1" fmla="*/ 1443790 w 5041232"/>
                <a:gd name="connsiteY1" fmla="*/ 0 h 743846"/>
                <a:gd name="connsiteX2" fmla="*/ 3609474 w 5041232"/>
                <a:gd name="connsiteY2" fmla="*/ 0 h 743846"/>
                <a:gd name="connsiteX3" fmla="*/ 4331369 w 5041232"/>
                <a:gd name="connsiteY3" fmla="*/ 582699 h 743846"/>
                <a:gd name="connsiteX4" fmla="*/ 5041232 w 5041232"/>
                <a:gd name="connsiteY4" fmla="*/ 582699 h 743846"/>
                <a:gd name="connsiteX5" fmla="*/ 5041232 w 5041232"/>
                <a:gd name="connsiteY5" fmla="*/ 727077 h 743846"/>
                <a:gd name="connsiteX6" fmla="*/ 4438771 w 5041232"/>
                <a:gd name="connsiteY6" fmla="*/ 726189 h 743846"/>
                <a:gd name="connsiteX7" fmla="*/ 2503451 w 5041232"/>
                <a:gd name="connsiteY7" fmla="*/ 411627 h 743846"/>
                <a:gd name="connsiteX8" fmla="*/ 580616 w 5041232"/>
                <a:gd name="connsiteY8" fmla="*/ 743846 h 743846"/>
                <a:gd name="connsiteX9" fmla="*/ 0 w 5041232"/>
                <a:gd name="connsiteY9" fmla="*/ 727077 h 743846"/>
                <a:gd name="connsiteX10" fmla="*/ 0 w 5041232"/>
                <a:gd name="connsiteY10" fmla="*/ 570667 h 743846"/>
                <a:gd name="connsiteX11" fmla="*/ 721895 w 5041232"/>
                <a:gd name="connsiteY11" fmla="*/ 570667 h 743846"/>
                <a:gd name="connsiteX0" fmla="*/ 721895 w 5041232"/>
                <a:gd name="connsiteY0" fmla="*/ 570667 h 743846"/>
                <a:gd name="connsiteX1" fmla="*/ 1443790 w 5041232"/>
                <a:gd name="connsiteY1" fmla="*/ 0 h 743846"/>
                <a:gd name="connsiteX2" fmla="*/ 3609474 w 5041232"/>
                <a:gd name="connsiteY2" fmla="*/ 0 h 743846"/>
                <a:gd name="connsiteX3" fmla="*/ 4331369 w 5041232"/>
                <a:gd name="connsiteY3" fmla="*/ 582699 h 743846"/>
                <a:gd name="connsiteX4" fmla="*/ 5041232 w 5041232"/>
                <a:gd name="connsiteY4" fmla="*/ 582699 h 743846"/>
                <a:gd name="connsiteX5" fmla="*/ 5041232 w 5041232"/>
                <a:gd name="connsiteY5" fmla="*/ 727077 h 743846"/>
                <a:gd name="connsiteX6" fmla="*/ 4438771 w 5041232"/>
                <a:gd name="connsiteY6" fmla="*/ 726189 h 743846"/>
                <a:gd name="connsiteX7" fmla="*/ 2503451 w 5041232"/>
                <a:gd name="connsiteY7" fmla="*/ 411627 h 743846"/>
                <a:gd name="connsiteX8" fmla="*/ 580616 w 5041232"/>
                <a:gd name="connsiteY8" fmla="*/ 743846 h 743846"/>
                <a:gd name="connsiteX9" fmla="*/ 0 w 5041232"/>
                <a:gd name="connsiteY9" fmla="*/ 727077 h 743846"/>
                <a:gd name="connsiteX10" fmla="*/ 0 w 5041232"/>
                <a:gd name="connsiteY10" fmla="*/ 570667 h 743846"/>
                <a:gd name="connsiteX11" fmla="*/ 721895 w 5041232"/>
                <a:gd name="connsiteY11" fmla="*/ 570667 h 743846"/>
                <a:gd name="connsiteX0" fmla="*/ 721895 w 5041232"/>
                <a:gd name="connsiteY0" fmla="*/ 570667 h 743846"/>
                <a:gd name="connsiteX1" fmla="*/ 1443790 w 5041232"/>
                <a:gd name="connsiteY1" fmla="*/ 0 h 743846"/>
                <a:gd name="connsiteX2" fmla="*/ 2490965 w 5041232"/>
                <a:gd name="connsiteY2" fmla="*/ 2229 h 743846"/>
                <a:gd name="connsiteX3" fmla="*/ 3609474 w 5041232"/>
                <a:gd name="connsiteY3" fmla="*/ 0 h 743846"/>
                <a:gd name="connsiteX4" fmla="*/ 4331369 w 5041232"/>
                <a:gd name="connsiteY4" fmla="*/ 582699 h 743846"/>
                <a:gd name="connsiteX5" fmla="*/ 5041232 w 5041232"/>
                <a:gd name="connsiteY5" fmla="*/ 582699 h 743846"/>
                <a:gd name="connsiteX6" fmla="*/ 5041232 w 5041232"/>
                <a:gd name="connsiteY6" fmla="*/ 727077 h 743846"/>
                <a:gd name="connsiteX7" fmla="*/ 4438771 w 5041232"/>
                <a:gd name="connsiteY7" fmla="*/ 726189 h 743846"/>
                <a:gd name="connsiteX8" fmla="*/ 2503451 w 5041232"/>
                <a:gd name="connsiteY8" fmla="*/ 411627 h 743846"/>
                <a:gd name="connsiteX9" fmla="*/ 580616 w 5041232"/>
                <a:gd name="connsiteY9" fmla="*/ 743846 h 743846"/>
                <a:gd name="connsiteX10" fmla="*/ 0 w 5041232"/>
                <a:gd name="connsiteY10" fmla="*/ 727077 h 743846"/>
                <a:gd name="connsiteX11" fmla="*/ 0 w 5041232"/>
                <a:gd name="connsiteY11" fmla="*/ 570667 h 743846"/>
                <a:gd name="connsiteX12" fmla="*/ 721895 w 5041232"/>
                <a:gd name="connsiteY12" fmla="*/ 570667 h 743846"/>
                <a:gd name="connsiteX0" fmla="*/ 721895 w 5041232"/>
                <a:gd name="connsiteY0" fmla="*/ 778158 h 951337"/>
                <a:gd name="connsiteX1" fmla="*/ 1443790 w 5041232"/>
                <a:gd name="connsiteY1" fmla="*/ 207491 h 951337"/>
                <a:gd name="connsiteX2" fmla="*/ 2490965 w 5041232"/>
                <a:gd name="connsiteY2" fmla="*/ 0 h 951337"/>
                <a:gd name="connsiteX3" fmla="*/ 3609474 w 5041232"/>
                <a:gd name="connsiteY3" fmla="*/ 207491 h 951337"/>
                <a:gd name="connsiteX4" fmla="*/ 4331369 w 5041232"/>
                <a:gd name="connsiteY4" fmla="*/ 790190 h 951337"/>
                <a:gd name="connsiteX5" fmla="*/ 5041232 w 5041232"/>
                <a:gd name="connsiteY5" fmla="*/ 790190 h 951337"/>
                <a:gd name="connsiteX6" fmla="*/ 5041232 w 5041232"/>
                <a:gd name="connsiteY6" fmla="*/ 934568 h 951337"/>
                <a:gd name="connsiteX7" fmla="*/ 4438771 w 5041232"/>
                <a:gd name="connsiteY7" fmla="*/ 933680 h 951337"/>
                <a:gd name="connsiteX8" fmla="*/ 2503451 w 5041232"/>
                <a:gd name="connsiteY8" fmla="*/ 619118 h 951337"/>
                <a:gd name="connsiteX9" fmla="*/ 580616 w 5041232"/>
                <a:gd name="connsiteY9" fmla="*/ 951337 h 951337"/>
                <a:gd name="connsiteX10" fmla="*/ 0 w 5041232"/>
                <a:gd name="connsiteY10" fmla="*/ 934568 h 951337"/>
                <a:gd name="connsiteX11" fmla="*/ 0 w 5041232"/>
                <a:gd name="connsiteY11" fmla="*/ 778158 h 951337"/>
                <a:gd name="connsiteX12" fmla="*/ 721895 w 5041232"/>
                <a:gd name="connsiteY12" fmla="*/ 778158 h 951337"/>
                <a:gd name="connsiteX0" fmla="*/ 721895 w 5041232"/>
                <a:gd name="connsiteY0" fmla="*/ 778158 h 951337"/>
                <a:gd name="connsiteX1" fmla="*/ 1443790 w 5041232"/>
                <a:gd name="connsiteY1" fmla="*/ 207491 h 951337"/>
                <a:gd name="connsiteX2" fmla="*/ 2490965 w 5041232"/>
                <a:gd name="connsiteY2" fmla="*/ 0 h 951337"/>
                <a:gd name="connsiteX3" fmla="*/ 3609474 w 5041232"/>
                <a:gd name="connsiteY3" fmla="*/ 207491 h 951337"/>
                <a:gd name="connsiteX4" fmla="*/ 4331369 w 5041232"/>
                <a:gd name="connsiteY4" fmla="*/ 790190 h 951337"/>
                <a:gd name="connsiteX5" fmla="*/ 5041232 w 5041232"/>
                <a:gd name="connsiteY5" fmla="*/ 790190 h 951337"/>
                <a:gd name="connsiteX6" fmla="*/ 5041232 w 5041232"/>
                <a:gd name="connsiteY6" fmla="*/ 934568 h 951337"/>
                <a:gd name="connsiteX7" fmla="*/ 4438771 w 5041232"/>
                <a:gd name="connsiteY7" fmla="*/ 933680 h 951337"/>
                <a:gd name="connsiteX8" fmla="*/ 2503451 w 5041232"/>
                <a:gd name="connsiteY8" fmla="*/ 619118 h 951337"/>
                <a:gd name="connsiteX9" fmla="*/ 580616 w 5041232"/>
                <a:gd name="connsiteY9" fmla="*/ 951337 h 951337"/>
                <a:gd name="connsiteX10" fmla="*/ 0 w 5041232"/>
                <a:gd name="connsiteY10" fmla="*/ 934568 h 951337"/>
                <a:gd name="connsiteX11" fmla="*/ 0 w 5041232"/>
                <a:gd name="connsiteY11" fmla="*/ 778158 h 951337"/>
                <a:gd name="connsiteX12" fmla="*/ 721895 w 5041232"/>
                <a:gd name="connsiteY12" fmla="*/ 778158 h 951337"/>
                <a:gd name="connsiteX0" fmla="*/ 721895 w 5041232"/>
                <a:gd name="connsiteY0" fmla="*/ 778498 h 951677"/>
                <a:gd name="connsiteX1" fmla="*/ 1443790 w 5041232"/>
                <a:gd name="connsiteY1" fmla="*/ 207831 h 951677"/>
                <a:gd name="connsiteX2" fmla="*/ 2490965 w 5041232"/>
                <a:gd name="connsiteY2" fmla="*/ 340 h 951677"/>
                <a:gd name="connsiteX3" fmla="*/ 3609474 w 5041232"/>
                <a:gd name="connsiteY3" fmla="*/ 207831 h 951677"/>
                <a:gd name="connsiteX4" fmla="*/ 4331369 w 5041232"/>
                <a:gd name="connsiteY4" fmla="*/ 790530 h 951677"/>
                <a:gd name="connsiteX5" fmla="*/ 5041232 w 5041232"/>
                <a:gd name="connsiteY5" fmla="*/ 790530 h 951677"/>
                <a:gd name="connsiteX6" fmla="*/ 5041232 w 5041232"/>
                <a:gd name="connsiteY6" fmla="*/ 934908 h 951677"/>
                <a:gd name="connsiteX7" fmla="*/ 4438771 w 5041232"/>
                <a:gd name="connsiteY7" fmla="*/ 934020 h 951677"/>
                <a:gd name="connsiteX8" fmla="*/ 2503451 w 5041232"/>
                <a:gd name="connsiteY8" fmla="*/ 619458 h 951677"/>
                <a:gd name="connsiteX9" fmla="*/ 580616 w 5041232"/>
                <a:gd name="connsiteY9" fmla="*/ 951677 h 951677"/>
                <a:gd name="connsiteX10" fmla="*/ 0 w 5041232"/>
                <a:gd name="connsiteY10" fmla="*/ 934908 h 951677"/>
                <a:gd name="connsiteX11" fmla="*/ 0 w 5041232"/>
                <a:gd name="connsiteY11" fmla="*/ 778498 h 951677"/>
                <a:gd name="connsiteX12" fmla="*/ 721895 w 5041232"/>
                <a:gd name="connsiteY12" fmla="*/ 778498 h 95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1232" h="951677">
                  <a:moveTo>
                    <a:pt x="721895" y="778498"/>
                  </a:moveTo>
                  <a:lnTo>
                    <a:pt x="1443790" y="207831"/>
                  </a:lnTo>
                  <a:cubicBezTo>
                    <a:pt x="1792848" y="138667"/>
                    <a:pt x="2083384" y="17658"/>
                    <a:pt x="2490965" y="340"/>
                  </a:cubicBezTo>
                  <a:cubicBezTo>
                    <a:pt x="2887994" y="0"/>
                    <a:pt x="3236638" y="138667"/>
                    <a:pt x="3609474" y="207831"/>
                  </a:cubicBezTo>
                  <a:lnTo>
                    <a:pt x="4331369" y="790530"/>
                  </a:lnTo>
                  <a:lnTo>
                    <a:pt x="5041232" y="790530"/>
                  </a:lnTo>
                  <a:lnTo>
                    <a:pt x="5041232" y="934908"/>
                  </a:lnTo>
                  <a:lnTo>
                    <a:pt x="4438771" y="934020"/>
                  </a:lnTo>
                  <a:cubicBezTo>
                    <a:pt x="3793664" y="829166"/>
                    <a:pt x="3200842" y="608452"/>
                    <a:pt x="2503451" y="619458"/>
                  </a:cubicBezTo>
                  <a:cubicBezTo>
                    <a:pt x="1775892" y="614339"/>
                    <a:pt x="1221561" y="840937"/>
                    <a:pt x="580616" y="951677"/>
                  </a:cubicBezTo>
                  <a:lnTo>
                    <a:pt x="0" y="934908"/>
                  </a:lnTo>
                  <a:lnTo>
                    <a:pt x="0" y="778498"/>
                  </a:lnTo>
                  <a:lnTo>
                    <a:pt x="721895" y="77849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949543" y="5604095"/>
              <a:ext cx="2000250" cy="80963"/>
            </a:xfrm>
            <a:custGeom>
              <a:avLst/>
              <a:gdLst>
                <a:gd name="connsiteX0" fmla="*/ 0 w 3585410"/>
                <a:gd name="connsiteY0" fmla="*/ 0 h 120316"/>
                <a:gd name="connsiteX1" fmla="*/ 3585410 w 3585410"/>
                <a:gd name="connsiteY1" fmla="*/ 0 h 120316"/>
                <a:gd name="connsiteX2" fmla="*/ 3585410 w 3585410"/>
                <a:gd name="connsiteY2" fmla="*/ 120316 h 120316"/>
                <a:gd name="connsiteX3" fmla="*/ 0 w 3585410"/>
                <a:gd name="connsiteY3" fmla="*/ 120316 h 120316"/>
                <a:gd name="connsiteX4" fmla="*/ 0 w 3585410"/>
                <a:gd name="connsiteY4" fmla="*/ 0 h 12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5410" h="120316">
                  <a:moveTo>
                    <a:pt x="0" y="0"/>
                  </a:moveTo>
                  <a:lnTo>
                    <a:pt x="3585410" y="0"/>
                  </a:lnTo>
                  <a:lnTo>
                    <a:pt x="3585410" y="120316"/>
                  </a:lnTo>
                  <a:lnTo>
                    <a:pt x="0" y="1203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713006" y="5024658"/>
              <a:ext cx="133350" cy="80962"/>
            </a:xfrm>
            <a:custGeom>
              <a:avLst/>
              <a:gdLst>
                <a:gd name="connsiteX0" fmla="*/ 0 w 240632"/>
                <a:gd name="connsiteY0" fmla="*/ 0 h 120316"/>
                <a:gd name="connsiteX1" fmla="*/ 240632 w 240632"/>
                <a:gd name="connsiteY1" fmla="*/ 0 h 120316"/>
                <a:gd name="connsiteX2" fmla="*/ 240632 w 240632"/>
                <a:gd name="connsiteY2" fmla="*/ 120316 h 120316"/>
                <a:gd name="connsiteX3" fmla="*/ 0 w 240632"/>
                <a:gd name="connsiteY3" fmla="*/ 120316 h 120316"/>
                <a:gd name="connsiteX4" fmla="*/ 0 w 240632"/>
                <a:gd name="connsiteY4" fmla="*/ 0 h 12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632" h="120316">
                  <a:moveTo>
                    <a:pt x="0" y="0"/>
                  </a:moveTo>
                  <a:lnTo>
                    <a:pt x="240632" y="0"/>
                  </a:lnTo>
                  <a:lnTo>
                    <a:pt x="240632" y="120316"/>
                  </a:lnTo>
                  <a:lnTo>
                    <a:pt x="0" y="1203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3094256" y="5053233"/>
              <a:ext cx="133350" cy="80962"/>
            </a:xfrm>
            <a:custGeom>
              <a:avLst/>
              <a:gdLst>
                <a:gd name="connsiteX0" fmla="*/ 0 w 240632"/>
                <a:gd name="connsiteY0" fmla="*/ 0 h 120316"/>
                <a:gd name="connsiteX1" fmla="*/ 240632 w 240632"/>
                <a:gd name="connsiteY1" fmla="*/ 0 h 120316"/>
                <a:gd name="connsiteX2" fmla="*/ 240632 w 240632"/>
                <a:gd name="connsiteY2" fmla="*/ 120316 h 120316"/>
                <a:gd name="connsiteX3" fmla="*/ 0 w 240632"/>
                <a:gd name="connsiteY3" fmla="*/ 120316 h 120316"/>
                <a:gd name="connsiteX4" fmla="*/ 0 w 240632"/>
                <a:gd name="connsiteY4" fmla="*/ 0 h 12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632" h="120316">
                  <a:moveTo>
                    <a:pt x="0" y="0"/>
                  </a:moveTo>
                  <a:lnTo>
                    <a:pt x="240632" y="0"/>
                  </a:lnTo>
                  <a:lnTo>
                    <a:pt x="240632" y="120316"/>
                  </a:lnTo>
                  <a:lnTo>
                    <a:pt x="0" y="1203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959068" y="5067520"/>
              <a:ext cx="1990725" cy="488950"/>
            </a:xfrm>
            <a:custGeom>
              <a:avLst/>
              <a:gdLst>
                <a:gd name="connsiteX0" fmla="*/ 120316 w 3567607"/>
                <a:gd name="connsiteY0" fmla="*/ 228600 h 721895"/>
                <a:gd name="connsiteX1" fmla="*/ 72190 w 3567607"/>
                <a:gd name="connsiteY1" fmla="*/ 264695 h 721895"/>
                <a:gd name="connsiteX2" fmla="*/ 48126 w 3567607"/>
                <a:gd name="connsiteY2" fmla="*/ 288758 h 721895"/>
                <a:gd name="connsiteX3" fmla="*/ 48126 w 3567607"/>
                <a:gd name="connsiteY3" fmla="*/ 288758 h 721895"/>
                <a:gd name="connsiteX4" fmla="*/ 12032 w 3567607"/>
                <a:gd name="connsiteY4" fmla="*/ 421105 h 721895"/>
                <a:gd name="connsiteX5" fmla="*/ 0 w 3567607"/>
                <a:gd name="connsiteY5" fmla="*/ 457200 h 721895"/>
                <a:gd name="connsiteX6" fmla="*/ 0 w 3567607"/>
                <a:gd name="connsiteY6" fmla="*/ 589547 h 721895"/>
                <a:gd name="connsiteX7" fmla="*/ 12032 w 3567607"/>
                <a:gd name="connsiteY7" fmla="*/ 661737 h 721895"/>
                <a:gd name="connsiteX8" fmla="*/ 12032 w 3567607"/>
                <a:gd name="connsiteY8" fmla="*/ 661737 h 721895"/>
                <a:gd name="connsiteX9" fmla="*/ 96253 w 3567607"/>
                <a:gd name="connsiteY9" fmla="*/ 685800 h 721895"/>
                <a:gd name="connsiteX10" fmla="*/ 192505 w 3567607"/>
                <a:gd name="connsiteY10" fmla="*/ 697832 h 721895"/>
                <a:gd name="connsiteX11" fmla="*/ 312821 w 3567607"/>
                <a:gd name="connsiteY11" fmla="*/ 697832 h 721895"/>
                <a:gd name="connsiteX12" fmla="*/ 3441032 w 3567607"/>
                <a:gd name="connsiteY12" fmla="*/ 721895 h 721895"/>
                <a:gd name="connsiteX13" fmla="*/ 3501190 w 3567607"/>
                <a:gd name="connsiteY13" fmla="*/ 697832 h 721895"/>
                <a:gd name="connsiteX14" fmla="*/ 3501190 w 3567607"/>
                <a:gd name="connsiteY14" fmla="*/ 697832 h 721895"/>
                <a:gd name="connsiteX15" fmla="*/ 3513221 w 3567607"/>
                <a:gd name="connsiteY15" fmla="*/ 601579 h 721895"/>
                <a:gd name="connsiteX16" fmla="*/ 3561347 w 3567607"/>
                <a:gd name="connsiteY16" fmla="*/ 529389 h 721895"/>
                <a:gd name="connsiteX17" fmla="*/ 3561347 w 3567607"/>
                <a:gd name="connsiteY17" fmla="*/ 433137 h 721895"/>
                <a:gd name="connsiteX18" fmla="*/ 3561347 w 3567607"/>
                <a:gd name="connsiteY18" fmla="*/ 360947 h 721895"/>
                <a:gd name="connsiteX19" fmla="*/ 3525253 w 3567607"/>
                <a:gd name="connsiteY19" fmla="*/ 288758 h 721895"/>
                <a:gd name="connsiteX20" fmla="*/ 3465095 w 3567607"/>
                <a:gd name="connsiteY20" fmla="*/ 228600 h 721895"/>
                <a:gd name="connsiteX21" fmla="*/ 3356811 w 3567607"/>
                <a:gd name="connsiteY21" fmla="*/ 180474 h 721895"/>
                <a:gd name="connsiteX22" fmla="*/ 2863516 w 3567607"/>
                <a:gd name="connsiteY22" fmla="*/ 108284 h 721895"/>
                <a:gd name="connsiteX23" fmla="*/ 2370221 w 3567607"/>
                <a:gd name="connsiteY23" fmla="*/ 36095 h 721895"/>
                <a:gd name="connsiteX24" fmla="*/ 1864895 w 3567607"/>
                <a:gd name="connsiteY24" fmla="*/ 0 h 721895"/>
                <a:gd name="connsiteX25" fmla="*/ 1503947 w 3567607"/>
                <a:gd name="connsiteY25" fmla="*/ 12032 h 721895"/>
                <a:gd name="connsiteX26" fmla="*/ 1070811 w 3567607"/>
                <a:gd name="connsiteY26" fmla="*/ 36095 h 721895"/>
                <a:gd name="connsiteX27" fmla="*/ 541421 w 3567607"/>
                <a:gd name="connsiteY27" fmla="*/ 120316 h 721895"/>
                <a:gd name="connsiteX28" fmla="*/ 228600 w 3567607"/>
                <a:gd name="connsiteY28" fmla="*/ 168442 h 721895"/>
                <a:gd name="connsiteX29" fmla="*/ 120316 w 3567607"/>
                <a:gd name="connsiteY29" fmla="*/ 228600 h 72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567607" h="721895">
                  <a:moveTo>
                    <a:pt x="120316" y="228600"/>
                  </a:moveTo>
                  <a:lnTo>
                    <a:pt x="72190" y="264695"/>
                  </a:lnTo>
                  <a:lnTo>
                    <a:pt x="48126" y="288758"/>
                  </a:lnTo>
                  <a:lnTo>
                    <a:pt x="48126" y="288758"/>
                  </a:lnTo>
                  <a:cubicBezTo>
                    <a:pt x="10880" y="412915"/>
                    <a:pt x="12032" y="367203"/>
                    <a:pt x="12032" y="421105"/>
                  </a:cubicBezTo>
                  <a:lnTo>
                    <a:pt x="0" y="457200"/>
                  </a:lnTo>
                  <a:lnTo>
                    <a:pt x="0" y="589547"/>
                  </a:lnTo>
                  <a:lnTo>
                    <a:pt x="12032" y="661737"/>
                  </a:lnTo>
                  <a:lnTo>
                    <a:pt x="12032" y="661737"/>
                  </a:lnTo>
                  <a:lnTo>
                    <a:pt x="96253" y="685800"/>
                  </a:lnTo>
                  <a:cubicBezTo>
                    <a:pt x="184444" y="698399"/>
                    <a:pt x="152115" y="697832"/>
                    <a:pt x="192505" y="697832"/>
                  </a:cubicBezTo>
                  <a:lnTo>
                    <a:pt x="312821" y="697832"/>
                  </a:lnTo>
                  <a:lnTo>
                    <a:pt x="3441032" y="721895"/>
                  </a:lnTo>
                  <a:lnTo>
                    <a:pt x="3501190" y="697832"/>
                  </a:lnTo>
                  <a:lnTo>
                    <a:pt x="3501190" y="697832"/>
                  </a:lnTo>
                  <a:cubicBezTo>
                    <a:pt x="3513788" y="609640"/>
                    <a:pt x="3513221" y="641969"/>
                    <a:pt x="3513221" y="601579"/>
                  </a:cubicBezTo>
                  <a:cubicBezTo>
                    <a:pt x="3563852" y="538289"/>
                    <a:pt x="3561347" y="567101"/>
                    <a:pt x="3561347" y="529389"/>
                  </a:cubicBezTo>
                  <a:lnTo>
                    <a:pt x="3561347" y="433137"/>
                  </a:lnTo>
                  <a:lnTo>
                    <a:pt x="3561347" y="360947"/>
                  </a:lnTo>
                  <a:cubicBezTo>
                    <a:pt x="3547557" y="291995"/>
                    <a:pt x="3567607" y="309934"/>
                    <a:pt x="3525253" y="288758"/>
                  </a:cubicBezTo>
                  <a:lnTo>
                    <a:pt x="3465095" y="228600"/>
                  </a:lnTo>
                  <a:cubicBezTo>
                    <a:pt x="3372631" y="188972"/>
                    <a:pt x="3408193" y="206164"/>
                    <a:pt x="3356811" y="180474"/>
                  </a:cubicBezTo>
                  <a:cubicBezTo>
                    <a:pt x="3192467" y="155822"/>
                    <a:pt x="3029699" y="108284"/>
                    <a:pt x="2863516" y="108284"/>
                  </a:cubicBezTo>
                  <a:cubicBezTo>
                    <a:pt x="2699172" y="83632"/>
                    <a:pt x="2536404" y="36095"/>
                    <a:pt x="2370221" y="36095"/>
                  </a:cubicBezTo>
                  <a:lnTo>
                    <a:pt x="1864895" y="0"/>
                  </a:lnTo>
                  <a:lnTo>
                    <a:pt x="1503947" y="12032"/>
                  </a:lnTo>
                  <a:lnTo>
                    <a:pt x="1070811" y="36095"/>
                  </a:lnTo>
                  <a:lnTo>
                    <a:pt x="541421" y="120316"/>
                  </a:lnTo>
                  <a:lnTo>
                    <a:pt x="228600" y="168442"/>
                  </a:lnTo>
                  <a:lnTo>
                    <a:pt x="120316" y="228600"/>
                  </a:ln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40975" name="Line 102"/>
            <p:cNvSpPr>
              <a:spLocks noChangeShapeType="1"/>
            </p:cNvSpPr>
            <p:nvPr/>
          </p:nvSpPr>
          <p:spPr bwMode="auto">
            <a:xfrm>
              <a:off x="1959193" y="6501032"/>
              <a:ext cx="0" cy="36036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 Box 104"/>
            <p:cNvSpPr txBox="1">
              <a:spLocks noChangeArrowheads="1"/>
            </p:cNvSpPr>
            <p:nvPr/>
          </p:nvSpPr>
          <p:spPr bwMode="auto">
            <a:xfrm>
              <a:off x="1382931" y="5997795"/>
              <a:ext cx="105568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>
                <a:defRPr/>
              </a:pPr>
              <a:r>
                <a:rPr lang="en-GB" sz="1800" b="1" dirty="0">
                  <a:solidFill>
                    <a:schemeClr val="tx1">
                      <a:lumMod val="50000"/>
                    </a:schemeClr>
                  </a:solidFill>
                  <a:cs typeface="Arial" charset="0"/>
                </a:rPr>
                <a:t>Loaded</a:t>
              </a:r>
              <a:endParaRPr lang="en-US" sz="1800" b="1" dirty="0">
                <a:solidFill>
                  <a:schemeClr val="tx1">
                    <a:lumMod val="50000"/>
                  </a:schemeClr>
                </a:solidFill>
                <a:cs typeface="Arial" charset="0"/>
              </a:endParaRPr>
            </a:p>
          </p:txBody>
        </p:sp>
      </p:grpSp>
      <p:sp>
        <p:nvSpPr>
          <p:cNvPr id="665630" name="Text Box 30"/>
          <p:cNvSpPr txBox="1">
            <a:spLocks noChangeArrowheads="1"/>
          </p:cNvSpPr>
          <p:nvPr/>
        </p:nvSpPr>
        <p:spPr bwMode="auto">
          <a:xfrm>
            <a:off x="3897313" y="4818063"/>
            <a:ext cx="4972050" cy="18034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GB">
                <a:latin typeface="Lucida Sans" pitchFamily="34" charset="0"/>
                <a:cs typeface="Arial" charset="0"/>
              </a:rPr>
              <a:t>Crump, D.A., Dulieu-Barton, J.M. and Savage, J., “Design and commission of an experimental test rig to apply a full-scale pressure load on composite sandwich panels representative of aircraft secondary structure”, Measurement Science and Technology, 2010, </a:t>
            </a:r>
            <a:r>
              <a:rPr lang="en-GB" u="sng">
                <a:latin typeface="Lucida Sans" pitchFamily="34" charset="0"/>
                <a:cs typeface="Arial" charset="0"/>
              </a:rPr>
              <a:t>21</a:t>
            </a:r>
            <a:r>
              <a:rPr lang="en-GB">
                <a:latin typeface="Lucida Sans" pitchFamily="34" charset="0"/>
                <a:cs typeface="Arial" charset="0"/>
              </a:rPr>
              <a:t>, (16pp). DOI: 1088/0957-0233/21/1/015108</a:t>
            </a:r>
            <a:endParaRPr lang="en-US">
              <a:latin typeface="Lucida Sans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66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1195394B-842E-4C11-A0E0-389FBCC1F60F}" type="slidenum">
              <a:rPr lang="en-GB" sz="1400" smtClean="0"/>
              <a:pPr/>
              <a:t>42</a:t>
            </a:fld>
            <a:endParaRPr lang="en-GB" sz="1400" smtClean="0"/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pPr algn="l">
              <a:lnSpc>
                <a:spcPts val="2800"/>
              </a:lnSpc>
              <a:buFont typeface="Times" pitchFamily="18" charset="0"/>
              <a:buChar char="•"/>
            </a:pPr>
            <a:endParaRPr lang="en-US" sz="2400">
              <a:solidFill>
                <a:srgbClr val="2D3F49"/>
              </a:solidFill>
            </a:endParaRP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014359"/>
                </a:solidFill>
              </a:rPr>
              <a:t>Results</a:t>
            </a:r>
          </a:p>
        </p:txBody>
      </p:sp>
      <p:sp>
        <p:nvSpPr>
          <p:cNvPr id="4198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3850" y="1700213"/>
            <a:ext cx="4176713" cy="453707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2D3F49"/>
                </a:solidFill>
              </a:rPr>
              <a:t>Standard autoclaved prepreg offered a panel with a maximum deflection of 6.3 mm whilst RFI, NCF panel deformed by 4.6 mm.</a:t>
            </a:r>
          </a:p>
          <a:p>
            <a:pPr eaLnBrk="1" hangingPunct="1"/>
            <a:r>
              <a:rPr lang="en-GB" smtClean="0">
                <a:solidFill>
                  <a:srgbClr val="2D3F49"/>
                </a:solidFill>
              </a:rPr>
              <a:t>The measured stress response indicated a reduction in stress peak when using RFI and NCF.</a:t>
            </a:r>
            <a:endParaRPr lang="en-US" smtClean="0">
              <a:solidFill>
                <a:srgbClr val="2D3F49"/>
              </a:solidFill>
            </a:endParaRPr>
          </a:p>
          <a:p>
            <a:pPr lvl="1" eaLnBrk="1" hangingPunct="1"/>
            <a:endParaRPr lang="en-US" smtClean="0">
              <a:solidFill>
                <a:srgbClr val="2D3F49"/>
              </a:solidFill>
            </a:endParaRPr>
          </a:p>
          <a:p>
            <a:pPr eaLnBrk="1" hangingPunct="1"/>
            <a:endParaRPr lang="en-US" smtClean="0"/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9"/>
          <a:stretch>
            <a:fillRect/>
          </a:stretch>
        </p:blipFill>
        <p:spPr bwMode="auto">
          <a:xfrm>
            <a:off x="7962900" y="908050"/>
            <a:ext cx="1025525" cy="54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r="26674" b="12491"/>
          <a:stretch>
            <a:fillRect/>
          </a:stretch>
        </p:blipFill>
        <p:spPr bwMode="auto">
          <a:xfrm>
            <a:off x="4643438" y="1747838"/>
            <a:ext cx="1651000" cy="492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t="23605" r="11165" b="27672"/>
          <a:stretch>
            <a:fillRect/>
          </a:stretch>
        </p:blipFill>
        <p:spPr bwMode="auto">
          <a:xfrm rot="5400000">
            <a:off x="4625976" y="3375025"/>
            <a:ext cx="489585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4645025" y="1196975"/>
            <a:ext cx="165576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/>
          <a:p>
            <a:pPr marL="342900" indent="-342900" algn="l" eaLnBrk="1" hangingPunct="1">
              <a:spcAft>
                <a:spcPct val="70000"/>
              </a:spcAft>
            </a:pPr>
            <a:r>
              <a:rPr lang="en-GB" sz="2400"/>
              <a:t>Autoclaved</a:t>
            </a:r>
            <a:endParaRPr lang="en-US" sz="2400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6445250" y="1196975"/>
            <a:ext cx="165576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/>
          <a:p>
            <a:pPr marL="342900" indent="-342900" algn="l" eaLnBrk="1" hangingPunct="1">
              <a:spcAft>
                <a:spcPct val="70000"/>
              </a:spcAft>
            </a:pPr>
            <a:r>
              <a:rPr lang="en-GB" sz="2400"/>
              <a:t>RFI, NCF</a:t>
            </a:r>
            <a:endParaRPr lang="en-US" sz="2400"/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5726113" y="2894013"/>
            <a:ext cx="506412" cy="568325"/>
          </a:xfrm>
          <a:custGeom>
            <a:avLst/>
            <a:gdLst>
              <a:gd name="T0" fmla="*/ 2147483647 w 319"/>
              <a:gd name="T1" fmla="*/ 2147483647 h 358"/>
              <a:gd name="T2" fmla="*/ 2147483647 w 319"/>
              <a:gd name="T3" fmla="*/ 2147483647 h 358"/>
              <a:gd name="T4" fmla="*/ 2147483647 w 319"/>
              <a:gd name="T5" fmla="*/ 2147483647 h 358"/>
              <a:gd name="T6" fmla="*/ 2147483647 w 319"/>
              <a:gd name="T7" fmla="*/ 2147483647 h 358"/>
              <a:gd name="T8" fmla="*/ 2147483647 w 319"/>
              <a:gd name="T9" fmla="*/ 2147483647 h 358"/>
              <a:gd name="T10" fmla="*/ 2147483647 w 319"/>
              <a:gd name="T11" fmla="*/ 2147483647 h 358"/>
              <a:gd name="T12" fmla="*/ 2147483647 w 319"/>
              <a:gd name="T13" fmla="*/ 2147483647 h 358"/>
              <a:gd name="T14" fmla="*/ 2147483647 w 319"/>
              <a:gd name="T15" fmla="*/ 2147483647 h 358"/>
              <a:gd name="T16" fmla="*/ 2147483647 w 319"/>
              <a:gd name="T17" fmla="*/ 2147483647 h 358"/>
              <a:gd name="T18" fmla="*/ 2147483647 w 319"/>
              <a:gd name="T19" fmla="*/ 2147483647 h 358"/>
              <a:gd name="T20" fmla="*/ 2147483647 w 319"/>
              <a:gd name="T21" fmla="*/ 2147483647 h 358"/>
              <a:gd name="T22" fmla="*/ 2147483647 w 319"/>
              <a:gd name="T23" fmla="*/ 2147483647 h 358"/>
              <a:gd name="T24" fmla="*/ 0 w 319"/>
              <a:gd name="T25" fmla="*/ 2147483647 h 3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9" h="358">
                <a:moveTo>
                  <a:pt x="14" y="303"/>
                </a:moveTo>
                <a:cubicBezTo>
                  <a:pt x="16" y="273"/>
                  <a:pt x="15" y="243"/>
                  <a:pt x="20" y="214"/>
                </a:cubicBezTo>
                <a:cubicBezTo>
                  <a:pt x="24" y="192"/>
                  <a:pt x="44" y="176"/>
                  <a:pt x="55" y="159"/>
                </a:cubicBezTo>
                <a:cubicBezTo>
                  <a:pt x="88" y="106"/>
                  <a:pt x="112" y="42"/>
                  <a:pt x="178" y="22"/>
                </a:cubicBezTo>
                <a:cubicBezTo>
                  <a:pt x="210" y="0"/>
                  <a:pt x="242" y="4"/>
                  <a:pt x="267" y="35"/>
                </a:cubicBezTo>
                <a:cubicBezTo>
                  <a:pt x="279" y="50"/>
                  <a:pt x="302" y="83"/>
                  <a:pt x="302" y="83"/>
                </a:cubicBezTo>
                <a:cubicBezTo>
                  <a:pt x="319" y="164"/>
                  <a:pt x="297" y="238"/>
                  <a:pt x="281" y="316"/>
                </a:cubicBezTo>
                <a:cubicBezTo>
                  <a:pt x="279" y="326"/>
                  <a:pt x="225" y="352"/>
                  <a:pt x="212" y="358"/>
                </a:cubicBezTo>
                <a:cubicBezTo>
                  <a:pt x="192" y="356"/>
                  <a:pt x="170" y="358"/>
                  <a:pt x="151" y="351"/>
                </a:cubicBezTo>
                <a:cubicBezTo>
                  <a:pt x="135" y="346"/>
                  <a:pt x="126" y="328"/>
                  <a:pt x="110" y="323"/>
                </a:cubicBezTo>
                <a:cubicBezTo>
                  <a:pt x="100" y="308"/>
                  <a:pt x="85" y="297"/>
                  <a:pt x="75" y="282"/>
                </a:cubicBezTo>
                <a:cubicBezTo>
                  <a:pt x="54" y="252"/>
                  <a:pt x="44" y="206"/>
                  <a:pt x="34" y="172"/>
                </a:cubicBezTo>
                <a:cubicBezTo>
                  <a:pt x="20" y="125"/>
                  <a:pt x="0" y="78"/>
                  <a:pt x="0" y="28"/>
                </a:cubicBezTo>
              </a:path>
            </a:pathLst>
          </a:custGeom>
          <a:noFill/>
          <a:ln w="57150" cap="flat" cmpd="sng">
            <a:solidFill>
              <a:srgbClr val="F00F2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>
            <a:spAutoFit/>
          </a:bodyPr>
          <a:lstStyle/>
          <a:p>
            <a:endParaRPr lang="en-GB"/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7235825" y="2781300"/>
            <a:ext cx="506413" cy="568325"/>
          </a:xfrm>
          <a:custGeom>
            <a:avLst/>
            <a:gdLst>
              <a:gd name="T0" fmla="*/ 2147483647 w 319"/>
              <a:gd name="T1" fmla="*/ 2147483647 h 358"/>
              <a:gd name="T2" fmla="*/ 2147483647 w 319"/>
              <a:gd name="T3" fmla="*/ 2147483647 h 358"/>
              <a:gd name="T4" fmla="*/ 2147483647 w 319"/>
              <a:gd name="T5" fmla="*/ 2147483647 h 358"/>
              <a:gd name="T6" fmla="*/ 2147483647 w 319"/>
              <a:gd name="T7" fmla="*/ 2147483647 h 358"/>
              <a:gd name="T8" fmla="*/ 2147483647 w 319"/>
              <a:gd name="T9" fmla="*/ 2147483647 h 358"/>
              <a:gd name="T10" fmla="*/ 2147483647 w 319"/>
              <a:gd name="T11" fmla="*/ 2147483647 h 358"/>
              <a:gd name="T12" fmla="*/ 2147483647 w 319"/>
              <a:gd name="T13" fmla="*/ 2147483647 h 358"/>
              <a:gd name="T14" fmla="*/ 2147483647 w 319"/>
              <a:gd name="T15" fmla="*/ 2147483647 h 358"/>
              <a:gd name="T16" fmla="*/ 2147483647 w 319"/>
              <a:gd name="T17" fmla="*/ 2147483647 h 358"/>
              <a:gd name="T18" fmla="*/ 2147483647 w 319"/>
              <a:gd name="T19" fmla="*/ 2147483647 h 358"/>
              <a:gd name="T20" fmla="*/ 2147483647 w 319"/>
              <a:gd name="T21" fmla="*/ 2147483647 h 358"/>
              <a:gd name="T22" fmla="*/ 2147483647 w 319"/>
              <a:gd name="T23" fmla="*/ 2147483647 h 358"/>
              <a:gd name="T24" fmla="*/ 0 w 319"/>
              <a:gd name="T25" fmla="*/ 2147483647 h 3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9" h="358">
                <a:moveTo>
                  <a:pt x="14" y="303"/>
                </a:moveTo>
                <a:cubicBezTo>
                  <a:pt x="16" y="273"/>
                  <a:pt x="15" y="243"/>
                  <a:pt x="20" y="214"/>
                </a:cubicBezTo>
                <a:cubicBezTo>
                  <a:pt x="24" y="192"/>
                  <a:pt x="44" y="176"/>
                  <a:pt x="55" y="159"/>
                </a:cubicBezTo>
                <a:cubicBezTo>
                  <a:pt x="88" y="106"/>
                  <a:pt x="112" y="42"/>
                  <a:pt x="178" y="22"/>
                </a:cubicBezTo>
                <a:cubicBezTo>
                  <a:pt x="210" y="0"/>
                  <a:pt x="242" y="4"/>
                  <a:pt x="267" y="35"/>
                </a:cubicBezTo>
                <a:cubicBezTo>
                  <a:pt x="279" y="50"/>
                  <a:pt x="302" y="83"/>
                  <a:pt x="302" y="83"/>
                </a:cubicBezTo>
                <a:cubicBezTo>
                  <a:pt x="319" y="164"/>
                  <a:pt x="297" y="238"/>
                  <a:pt x="281" y="316"/>
                </a:cubicBezTo>
                <a:cubicBezTo>
                  <a:pt x="279" y="326"/>
                  <a:pt x="225" y="352"/>
                  <a:pt x="212" y="358"/>
                </a:cubicBezTo>
                <a:cubicBezTo>
                  <a:pt x="192" y="356"/>
                  <a:pt x="170" y="358"/>
                  <a:pt x="151" y="351"/>
                </a:cubicBezTo>
                <a:cubicBezTo>
                  <a:pt x="135" y="346"/>
                  <a:pt x="126" y="328"/>
                  <a:pt x="110" y="323"/>
                </a:cubicBezTo>
                <a:cubicBezTo>
                  <a:pt x="100" y="308"/>
                  <a:pt x="85" y="297"/>
                  <a:pt x="75" y="282"/>
                </a:cubicBezTo>
                <a:cubicBezTo>
                  <a:pt x="54" y="252"/>
                  <a:pt x="44" y="206"/>
                  <a:pt x="34" y="172"/>
                </a:cubicBezTo>
                <a:cubicBezTo>
                  <a:pt x="20" y="125"/>
                  <a:pt x="0" y="78"/>
                  <a:pt x="0" y="28"/>
                </a:cubicBezTo>
              </a:path>
            </a:pathLst>
          </a:custGeom>
          <a:noFill/>
          <a:ln w="57150" cap="flat" cmpd="sng">
            <a:solidFill>
              <a:srgbClr val="F00F2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71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002EE383-F74D-4F46-B733-86BBAAA0BE88}" type="slidenum">
              <a:rPr lang="en-GB" sz="1400" smtClean="0"/>
              <a:pPr/>
              <a:t>43</a:t>
            </a:fld>
            <a:endParaRPr lang="en-GB" sz="1400" smtClean="0"/>
          </a:p>
        </p:txBody>
      </p:sp>
      <p:sp>
        <p:nvSpPr>
          <p:cNvPr id="4301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Comparison of TSA and FEA</a:t>
            </a:r>
            <a:endParaRPr lang="en-US" smtClean="0"/>
          </a:p>
        </p:txBody>
      </p:sp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741488"/>
            <a:ext cx="678497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67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F9F14EC4-93B8-427A-AFA8-82048B5B933E}" type="slidenum">
              <a:rPr lang="en-GB" sz="1400" smtClean="0"/>
              <a:pPr/>
              <a:t>44</a:t>
            </a:fld>
            <a:endParaRPr lang="en-GB" sz="1400" smtClean="0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Autoclaved</a:t>
            </a:r>
            <a:endParaRPr lang="en-US" smtClean="0"/>
          </a:p>
        </p:txBody>
      </p:sp>
      <p:pic>
        <p:nvPicPr>
          <p:cNvPr id="4403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787525"/>
            <a:ext cx="6913562" cy="4024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49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D324EB12-C79A-49E0-876A-D93DEF7CB1BF}" type="slidenum">
              <a:rPr lang="en-GB" sz="1400" smtClean="0"/>
              <a:pPr/>
              <a:t>45</a:t>
            </a:fld>
            <a:endParaRPr lang="en-GB" sz="1400" smtClean="0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NCF -RFI</a:t>
            </a:r>
            <a:endParaRPr lang="en-US" smtClean="0"/>
          </a:p>
        </p:txBody>
      </p:sp>
      <p:pic>
        <p:nvPicPr>
          <p:cNvPr id="4506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00213"/>
            <a:ext cx="7345362" cy="4405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33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96863" y="282575"/>
            <a:ext cx="5975350" cy="649288"/>
          </a:xfrm>
        </p:spPr>
        <p:txBody>
          <a:bodyPr/>
          <a:lstStyle/>
          <a:p>
            <a:r>
              <a:rPr lang="en-GB" altLang="en-US" smtClean="0"/>
              <a:t>Is a test machine required?</a:t>
            </a:r>
          </a:p>
        </p:txBody>
      </p:sp>
      <p:sp>
        <p:nvSpPr>
          <p:cNvPr id="552966" name="Rectangle 6"/>
          <p:cNvSpPr>
            <a:spLocks noChangeArrowheads="1"/>
          </p:cNvSpPr>
          <p:nvPr/>
        </p:nvSpPr>
        <p:spPr bwMode="auto">
          <a:xfrm>
            <a:off x="4427538" y="1220788"/>
            <a:ext cx="4452937" cy="12763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>
            <a:spAutoFit/>
          </a:bodyPr>
          <a:lstStyle>
            <a:lvl1pPr algn="l">
              <a:spcAft>
                <a:spcPct val="70000"/>
              </a:spcAft>
              <a:buChar char="•"/>
              <a:tabLst>
                <a:tab pos="-457200" algn="l"/>
              </a:tabLst>
              <a:defRPr sz="24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 algn="l">
              <a:lnSpc>
                <a:spcPct val="90000"/>
              </a:lnSpc>
              <a:spcAft>
                <a:spcPct val="50000"/>
              </a:spcAft>
              <a:buChar char="–"/>
              <a:tabLst>
                <a:tab pos="-457200" algn="l"/>
              </a:tabLst>
              <a:defRPr sz="24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ct val="20000"/>
              </a:spcBef>
              <a:buChar char="•"/>
              <a:tabLst>
                <a:tab pos="-457200" algn="l"/>
              </a:tabLst>
              <a:defRPr sz="24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 algn="l">
              <a:lnSpc>
                <a:spcPct val="90000"/>
              </a:lnSpc>
              <a:spcBef>
                <a:spcPct val="20000"/>
              </a:spcBef>
              <a:buChar char="–"/>
              <a:tabLst>
                <a:tab pos="-457200" algn="l"/>
              </a:tabLst>
              <a:defRPr sz="24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ct val="20000"/>
              </a:spcBef>
              <a:buChar char="»"/>
              <a:tabLst>
                <a:tab pos="-457200" algn="l"/>
              </a:tabLst>
              <a:defRPr sz="24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tabLst>
                <a:tab pos="-457200" algn="l"/>
              </a:tabLst>
              <a:defRPr sz="24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tabLst>
                <a:tab pos="-457200" algn="l"/>
              </a:tabLst>
              <a:defRPr sz="24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tabLst>
                <a:tab pos="-457200" algn="l"/>
              </a:tabLst>
              <a:defRPr sz="24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tabLst>
                <a:tab pos="-457200" algn="l"/>
              </a:tabLst>
              <a:defRPr sz="24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GB" altLang="en-US" sz="1600"/>
              <a:t>Frühmann, R.K., Dulieu-Barton, J.M. and Quinn, S., “Thermoelastic stress and damage analysis using transient loading” Experimental Mechanics, 2010. DOI: 10.1007/s11340-009-9295-9</a:t>
            </a:r>
          </a:p>
        </p:txBody>
      </p:sp>
      <p:pic>
        <p:nvPicPr>
          <p:cNvPr id="32773" name="Picture 2" descr="damage_0123_cyc_mean_cal_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6" t="2028" r="6305" b="10870"/>
          <a:stretch>
            <a:fillRect/>
          </a:stretch>
        </p:blipFill>
        <p:spPr bwMode="auto">
          <a:xfrm>
            <a:off x="104775" y="1196975"/>
            <a:ext cx="4008438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" b="2411"/>
          <a:stretch>
            <a:fillRect/>
          </a:stretch>
        </p:blipFill>
        <p:spPr bwMode="auto">
          <a:xfrm>
            <a:off x="4284663" y="2405063"/>
            <a:ext cx="4478337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amage_0123_step_mean_cal_n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4" t="2028" r="6047" b="10420"/>
          <a:stretch>
            <a:fillRect/>
          </a:stretch>
        </p:blipFill>
        <p:spPr bwMode="auto">
          <a:xfrm>
            <a:off x="63500" y="3989388"/>
            <a:ext cx="40497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>
            <a:cxnSpLocks noChangeShapeType="1"/>
          </p:cNvCxnSpPr>
          <p:nvPr/>
        </p:nvCxnSpPr>
        <p:spPr bwMode="auto">
          <a:xfrm flipH="1" flipV="1">
            <a:off x="3708400" y="5876925"/>
            <a:ext cx="1008063" cy="5048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H="1" flipV="1">
            <a:off x="3609975" y="3141663"/>
            <a:ext cx="1008063" cy="5032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>
            <a:off x="3419475" y="1533525"/>
            <a:ext cx="735013" cy="8556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7605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2"/>
          <p:cNvSpPr>
            <a:spLocks noGrp="1"/>
          </p:cNvSpPr>
          <p:nvPr>
            <p:ph type="title"/>
          </p:nvPr>
        </p:nvSpPr>
        <p:spPr>
          <a:xfrm>
            <a:off x="323848" y="908050"/>
            <a:ext cx="8820151" cy="649288"/>
          </a:xfrm>
        </p:spPr>
        <p:txBody>
          <a:bodyPr/>
          <a:lstStyle/>
          <a:p>
            <a:r>
              <a:rPr lang="en-GB" dirty="0" smtClean="0"/>
              <a:t>Full-scale inspection </a:t>
            </a:r>
          </a:p>
        </p:txBody>
      </p:sp>
      <p:sp>
        <p:nvSpPr>
          <p:cNvPr id="6147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7B70B5F9-34B1-43C8-A1B3-7B32F8218637}" type="slidenum">
              <a:rPr lang="en-GB" sz="1400" smtClean="0"/>
              <a:pPr/>
              <a:t>47</a:t>
            </a:fld>
            <a:endParaRPr lang="en-GB" sz="1400" smtClean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338138"/>
            <a:ext cx="22447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ct val="0"/>
              </a:spcAft>
              <a:tabLst>
                <a:tab pos="268288" algn="l"/>
                <a:tab pos="8337550" algn="r"/>
              </a:tabLst>
            </a:pPr>
            <a:r>
              <a:rPr lang="en-GB" sz="1600" dirty="0" smtClean="0"/>
              <a:t>TSA measurement of full-scale secondary aircraft panel with incremental damage.</a:t>
            </a:r>
            <a:endParaRPr lang="en-GB" sz="1600" dirty="0"/>
          </a:p>
        </p:txBody>
      </p:sp>
      <p:pic>
        <p:nvPicPr>
          <p:cNvPr id="6" name="Picture 2" descr="C:\Users\rkf\Desktop\RKF_temp_18-07-2012\Vibration test data 20120719\photo\P1030495_cropp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2" y="2088355"/>
            <a:ext cx="6645275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316537" y="2088355"/>
            <a:ext cx="2520950" cy="2316163"/>
          </a:xfrm>
          <a:prstGeom prst="rect">
            <a:avLst/>
          </a:prstGeom>
          <a:noFill/>
          <a:ln w="38100" algn="ctr">
            <a:solidFill>
              <a:srgbClr val="00FF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bIns="0">
            <a:spAutoFit/>
          </a:bodyPr>
          <a:lstStyle/>
          <a:p>
            <a:endParaRPr lang="en-US" sz="1200">
              <a:latin typeface="Lucida Sans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316537" y="2420143"/>
            <a:ext cx="2232025" cy="1984375"/>
          </a:xfrm>
          <a:prstGeom prst="rect">
            <a:avLst/>
          </a:prstGeom>
          <a:noFill/>
          <a:ln w="38100" algn="ctr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bIns="0">
            <a:spAutoFit/>
          </a:bodyPr>
          <a:lstStyle/>
          <a:p>
            <a:endParaRPr lang="en-US" sz="1200">
              <a:latin typeface="Lucida Sans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977062" y="4744243"/>
            <a:ext cx="1871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pPr algn="l"/>
            <a:r>
              <a:rPr lang="en-GB" sz="1400" b="1"/>
              <a:t>Data from forced loading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498975" y="4763293"/>
            <a:ext cx="19002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pPr algn="l"/>
            <a:r>
              <a:rPr lang="en-GB" sz="1400" b="1"/>
              <a:t>Data from natural frequency loading</a:t>
            </a:r>
          </a:p>
        </p:txBody>
      </p:sp>
      <p:cxnSp>
        <p:nvCxnSpPr>
          <p:cNvPr id="11" name="Straight Arrow Connector 10"/>
          <p:cNvCxnSpPr>
            <a:cxnSpLocks noChangeShapeType="1"/>
            <a:stCxn id="10" idx="0"/>
          </p:cNvCxnSpPr>
          <p:nvPr/>
        </p:nvCxnSpPr>
        <p:spPr bwMode="auto">
          <a:xfrm flipV="1">
            <a:off x="5448300" y="4404518"/>
            <a:ext cx="373062" cy="358775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/>
          <p:cNvCxnSpPr>
            <a:cxnSpLocks noChangeShapeType="1"/>
            <a:stCxn id="9" idx="0"/>
          </p:cNvCxnSpPr>
          <p:nvPr/>
        </p:nvCxnSpPr>
        <p:spPr bwMode="auto">
          <a:xfrm flipH="1" flipV="1">
            <a:off x="7693025" y="4404518"/>
            <a:ext cx="220662" cy="339725"/>
          </a:xfrm>
          <a:prstGeom prst="straightConnector1">
            <a:avLst/>
          </a:prstGeom>
          <a:noFill/>
          <a:ln w="28575" algn="ctr">
            <a:solidFill>
              <a:srgbClr val="00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Picture 3" descr="C:\Users\rkf\Desktop\RKF_temp_18-07-2012\Vibration test data 20120719\photo\P1030516_cropp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668944"/>
            <a:ext cx="252095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4841875" y="2837655"/>
            <a:ext cx="474662" cy="4381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bIns="0">
            <a:spAutoFit/>
          </a:bodyPr>
          <a:lstStyle/>
          <a:p>
            <a:endParaRPr lang="en-US" sz="1200">
              <a:latin typeface="Lucida Sans" pitchFamily="34" charset="0"/>
            </a:endParaRPr>
          </a:p>
        </p:txBody>
      </p:sp>
      <p:cxnSp>
        <p:nvCxnSpPr>
          <p:cNvPr id="15" name="Straight Connector 14"/>
          <p:cNvCxnSpPr>
            <a:cxnSpLocks noChangeShapeType="1"/>
            <a:stCxn id="14" idx="1"/>
          </p:cNvCxnSpPr>
          <p:nvPr/>
        </p:nvCxnSpPr>
        <p:spPr bwMode="auto">
          <a:xfrm flipH="1">
            <a:off x="419100" y="2901821"/>
            <a:ext cx="4492288" cy="767123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  <a:stCxn id="14" idx="5"/>
          </p:cNvCxnSpPr>
          <p:nvPr/>
        </p:nvCxnSpPr>
        <p:spPr bwMode="auto">
          <a:xfrm flipH="1">
            <a:off x="2940050" y="3211639"/>
            <a:ext cx="2306974" cy="343545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7477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2"/>
          <p:cNvSpPr>
            <a:spLocks noGrp="1"/>
          </p:cNvSpPr>
          <p:nvPr>
            <p:ph type="title"/>
          </p:nvPr>
        </p:nvSpPr>
        <p:spPr>
          <a:xfrm>
            <a:off x="323849" y="908050"/>
            <a:ext cx="8820151" cy="649288"/>
          </a:xfrm>
        </p:spPr>
        <p:txBody>
          <a:bodyPr/>
          <a:lstStyle/>
          <a:p>
            <a:r>
              <a:rPr lang="en-GB" dirty="0" smtClean="0"/>
              <a:t>Full-scale inspection </a:t>
            </a:r>
            <a:endParaRPr lang="en-GB" sz="1800" dirty="0" smtClean="0"/>
          </a:p>
        </p:txBody>
      </p:sp>
      <p:sp>
        <p:nvSpPr>
          <p:cNvPr id="6147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7B70B5F9-34B1-43C8-A1B3-7B32F8218637}" type="slidenum">
              <a:rPr lang="en-GB" sz="1400" smtClean="0"/>
              <a:pPr/>
              <a:t>48</a:t>
            </a:fld>
            <a:endParaRPr lang="en-GB" sz="1400" smtClean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338138"/>
            <a:ext cx="22447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rkf\Desktop\RKF_temp_18-07-2012\Vibration test data 20120719\Line plot comparison Twi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1949450"/>
            <a:ext cx="53435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362200"/>
            <a:ext cx="4171950" cy="2790825"/>
          </a:xfr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62200"/>
            <a:ext cx="4171950" cy="2790825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3850" y="5373688"/>
            <a:ext cx="2017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pPr algn="l"/>
            <a:r>
              <a:rPr lang="en-GB" sz="1400" b="1" dirty="0"/>
              <a:t>Forced loading data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10100" y="5373688"/>
            <a:ext cx="3059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pPr algn="l"/>
            <a:r>
              <a:rPr lang="en-GB" sz="1400" b="1"/>
              <a:t>Natural frequency loading data</a:t>
            </a: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539750" y="4581525"/>
            <a:ext cx="2952750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4859338" y="4581525"/>
            <a:ext cx="295275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8229600" y="2268538"/>
            <a:ext cx="636588" cy="312737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bIns="0">
            <a:spAutoFit/>
          </a:bodyPr>
          <a:lstStyle/>
          <a:p>
            <a:endParaRPr lang="en-US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3854450" y="2268538"/>
            <a:ext cx="636588" cy="312737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bIns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9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 animBg="1"/>
      <p:bldP spid="14" grpId="1" animBg="1"/>
      <p:bldP spid="15" grpId="0" animBg="1"/>
      <p:bldP spid="15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6264696" cy="649288"/>
          </a:xfrm>
        </p:spPr>
        <p:txBody>
          <a:bodyPr/>
          <a:lstStyle/>
          <a:p>
            <a:r>
              <a:rPr lang="en-GB" sz="3200" dirty="0" smtClean="0"/>
              <a:t>On-site steam pipe inspections at EDF West Burton coal fired power </a:t>
            </a:r>
            <a:r>
              <a:rPr lang="en-GB" sz="3200" dirty="0"/>
              <a:t>s</a:t>
            </a:r>
            <a:r>
              <a:rPr lang="en-GB" sz="3200" dirty="0" smtClean="0"/>
              <a:t>tation</a:t>
            </a:r>
            <a:endParaRPr lang="en-GB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052736"/>
            <a:ext cx="2012067" cy="54000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772816"/>
            <a:ext cx="1387142" cy="625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IMG_09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6192000" cy="464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endCxn id="7" idx="0"/>
          </p:cNvCxnSpPr>
          <p:nvPr/>
        </p:nvCxnSpPr>
        <p:spPr bwMode="auto">
          <a:xfrm>
            <a:off x="5148064" y="2996952"/>
            <a:ext cx="0" cy="100811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4499992" y="400506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FF00"/>
                </a:solidFill>
              </a:rPr>
              <a:t>Pipes 3-5</a:t>
            </a:r>
            <a:endParaRPr lang="en-GB" sz="1600" b="1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/>
          <p:cNvCxnSpPr>
            <a:endCxn id="7" idx="0"/>
          </p:cNvCxnSpPr>
          <p:nvPr/>
        </p:nvCxnSpPr>
        <p:spPr bwMode="auto">
          <a:xfrm flipH="1">
            <a:off x="5148064" y="2924944"/>
            <a:ext cx="360040" cy="108012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endCxn id="7" idx="0"/>
          </p:cNvCxnSpPr>
          <p:nvPr/>
        </p:nvCxnSpPr>
        <p:spPr bwMode="auto">
          <a:xfrm>
            <a:off x="4788024" y="2924944"/>
            <a:ext cx="360040" cy="108012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>
            <a:endCxn id="17" idx="0"/>
          </p:cNvCxnSpPr>
          <p:nvPr/>
        </p:nvCxnSpPr>
        <p:spPr bwMode="auto">
          <a:xfrm>
            <a:off x="2627784" y="3429000"/>
            <a:ext cx="144016" cy="7200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2123728" y="4149080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FF00"/>
                </a:solidFill>
              </a:rPr>
              <a:t>Pipes 1-2</a:t>
            </a:r>
            <a:endParaRPr lang="en-GB" sz="1600" b="1" dirty="0">
              <a:solidFill>
                <a:srgbClr val="FFFF00"/>
              </a:solidFill>
            </a:endParaRPr>
          </a:p>
        </p:txBody>
      </p:sp>
      <p:cxnSp>
        <p:nvCxnSpPr>
          <p:cNvPr id="18" name="Straight Arrow Connector 17"/>
          <p:cNvCxnSpPr>
            <a:endCxn id="17" idx="0"/>
          </p:cNvCxnSpPr>
          <p:nvPr/>
        </p:nvCxnSpPr>
        <p:spPr bwMode="auto">
          <a:xfrm flipH="1">
            <a:off x="2771800" y="2924944"/>
            <a:ext cx="144016" cy="122413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5363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Thermomechanical coupling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48138" y="1889125"/>
            <a:ext cx="4473575" cy="317976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GB" smtClean="0"/>
          </a:p>
          <a:p>
            <a:pPr>
              <a:lnSpc>
                <a:spcPct val="90000"/>
              </a:lnSpc>
            </a:pPr>
            <a:r>
              <a:rPr lang="en-GB" smtClean="0"/>
              <a:t>William Thomson – Lord Kelvin 26 June 1824 – 17 December 1907 </a:t>
            </a:r>
          </a:p>
          <a:p>
            <a:pPr>
              <a:lnSpc>
                <a:spcPct val="90000"/>
              </a:lnSpc>
            </a:pPr>
            <a:r>
              <a:rPr lang="en-GB" smtClean="0"/>
              <a:t>Mathematician, Physicist and Engineer</a:t>
            </a:r>
          </a:p>
          <a:p>
            <a:pPr>
              <a:lnSpc>
                <a:spcPct val="90000"/>
              </a:lnSpc>
            </a:pPr>
            <a:r>
              <a:rPr lang="en-GB" smtClean="0"/>
              <a:t>Thermodynamics – ca 1850</a:t>
            </a:r>
          </a:p>
        </p:txBody>
      </p:sp>
      <p:pic>
        <p:nvPicPr>
          <p:cNvPr id="26628" name="Picture 4" descr="Thom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2101850"/>
            <a:ext cx="3119437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66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67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West Burton, north Nottinghamshire, UK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77050" y="6308725"/>
            <a:ext cx="1905000" cy="457200"/>
          </a:xfrm>
          <a:prstGeom prst="rect">
            <a:avLst/>
          </a:prstGeom>
        </p:spPr>
        <p:txBody>
          <a:bodyPr/>
          <a:lstStyle/>
          <a:p>
            <a:fld id="{27580F45-5C9A-4A76-8966-BB99E70E7BA8}" type="slidenum">
              <a:rPr lang="en-GB">
                <a:solidFill>
                  <a:srgbClr val="323D43"/>
                </a:solidFill>
              </a:rPr>
              <a:pPr/>
              <a:t>50</a:t>
            </a:fld>
            <a:endParaRPr lang="en-GB">
              <a:solidFill>
                <a:srgbClr val="323D43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849" y="1700213"/>
            <a:ext cx="3501243" cy="4114800"/>
          </a:xfrm>
        </p:spPr>
        <p:txBody>
          <a:bodyPr/>
          <a:lstStyle/>
          <a:p>
            <a:r>
              <a:rPr lang="en-GB" dirty="0" smtClean="0"/>
              <a:t>Commissioned 1968</a:t>
            </a:r>
          </a:p>
          <a:p>
            <a:r>
              <a:rPr lang="en-GB" dirty="0" smtClean="0"/>
              <a:t>2 x 900 MW </a:t>
            </a:r>
          </a:p>
          <a:p>
            <a:r>
              <a:rPr lang="en-GB" dirty="0" smtClean="0"/>
              <a:t>Turbine hall 260 m long, 40 m wide and 26 m high</a:t>
            </a:r>
          </a:p>
          <a:p>
            <a:r>
              <a:rPr lang="en-GB" dirty="0" smtClean="0"/>
              <a:t>Smoke stack = 200 m</a:t>
            </a:r>
          </a:p>
          <a:p>
            <a:r>
              <a:rPr lang="en-GB" dirty="0" smtClean="0"/>
              <a:t>Raises steam at 159 bar to power the HP turbines </a:t>
            </a:r>
            <a:endParaRPr lang="en-GB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093" y="1986116"/>
            <a:ext cx="5063268" cy="33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093" y="2058045"/>
            <a:ext cx="4955458" cy="330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1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77050" y="6308725"/>
            <a:ext cx="1905000" cy="457200"/>
          </a:xfrm>
          <a:prstGeom prst="rect">
            <a:avLst/>
          </a:prstGeom>
        </p:spPr>
        <p:txBody>
          <a:bodyPr/>
          <a:lstStyle/>
          <a:p>
            <a:fld id="{27580F45-5C9A-4A76-8966-BB99E70E7BA8}" type="slidenum">
              <a:rPr lang="en-GB">
                <a:solidFill>
                  <a:srgbClr val="323D43"/>
                </a:solidFill>
              </a:rPr>
              <a:pPr/>
              <a:t>51</a:t>
            </a:fld>
            <a:endParaRPr lang="en-GB">
              <a:solidFill>
                <a:srgbClr val="323D43"/>
              </a:solidFill>
            </a:endParaRPr>
          </a:p>
        </p:txBody>
      </p:sp>
      <p:pic>
        <p:nvPicPr>
          <p:cNvPr id="5122" name="Picture 2" descr="C:\local\Documents - Copy\resist project TSB\WP7\IMG_06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7419" y="855407"/>
            <a:ext cx="7583948" cy="568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23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6048350" cy="649288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Pipe 1 inspection</a:t>
            </a: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2050" name="Picture 2" descr="H:\RESIST\Site visit 20150803-07\Photos\FullSizeRender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52" y="1124744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/>
          <p:cNvSpPr/>
          <p:nvPr/>
        </p:nvSpPr>
        <p:spPr bwMode="auto">
          <a:xfrm>
            <a:off x="2916216" y="2600608"/>
            <a:ext cx="432048" cy="50405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 smtClean="0">
              <a:solidFill>
                <a:srgbClr val="323D43"/>
              </a:solidFill>
              <a:latin typeface="Lucida Sans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692080" y="2672616"/>
            <a:ext cx="432048" cy="50405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 smtClean="0">
              <a:solidFill>
                <a:srgbClr val="323D43"/>
              </a:solidFill>
              <a:latin typeface="Lucida Sans" pitchFamily="34" charset="0"/>
            </a:endParaRPr>
          </a:p>
        </p:txBody>
      </p:sp>
      <p:pic>
        <p:nvPicPr>
          <p:cNvPr id="2051" name="Picture 3" descr="H:\RESIST\Site visit 20150803-07\Photos\FullSizeRender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708000" cy="4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36096" y="3068960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1.1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96136" y="3284984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1.2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00192" y="3068960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1.3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12360" y="1700808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1.4</a:t>
            </a:r>
            <a:endParaRPr lang="en-GB" sz="16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>
            <a:endCxn id="5" idx="2"/>
          </p:cNvCxnSpPr>
          <p:nvPr/>
        </p:nvCxnSpPr>
        <p:spPr bwMode="auto">
          <a:xfrm flipV="1">
            <a:off x="5436096" y="3407514"/>
            <a:ext cx="252028" cy="30951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>
            <a:endCxn id="34" idx="2"/>
          </p:cNvCxnSpPr>
          <p:nvPr/>
        </p:nvCxnSpPr>
        <p:spPr bwMode="auto">
          <a:xfrm flipV="1">
            <a:off x="5868144" y="3623538"/>
            <a:ext cx="180020" cy="3095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>
            <a:endCxn id="35" idx="2"/>
          </p:cNvCxnSpPr>
          <p:nvPr/>
        </p:nvCxnSpPr>
        <p:spPr bwMode="auto">
          <a:xfrm flipH="1" flipV="1">
            <a:off x="6552220" y="3407514"/>
            <a:ext cx="396044" cy="38152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Arrow Connector 44"/>
          <p:cNvCxnSpPr>
            <a:endCxn id="36" idx="0"/>
          </p:cNvCxnSpPr>
          <p:nvPr/>
        </p:nvCxnSpPr>
        <p:spPr bwMode="auto">
          <a:xfrm>
            <a:off x="7524328" y="1268760"/>
            <a:ext cx="540060" cy="4320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Box 48"/>
          <p:cNvSpPr txBox="1"/>
          <p:nvPr/>
        </p:nvSpPr>
        <p:spPr>
          <a:xfrm>
            <a:off x="316523" y="3940601"/>
            <a:ext cx="432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323D43"/>
                </a:solidFill>
              </a:rPr>
              <a:t>All surfaces were prepared using 80 grit </a:t>
            </a:r>
            <a:r>
              <a:rPr lang="en-GB" sz="1600" dirty="0" err="1" smtClean="0">
                <a:solidFill>
                  <a:srgbClr val="323D43"/>
                </a:solidFill>
              </a:rPr>
              <a:t>SiC</a:t>
            </a:r>
            <a:r>
              <a:rPr lang="en-GB" sz="1600" dirty="0" smtClean="0">
                <a:solidFill>
                  <a:srgbClr val="323D43"/>
                </a:solidFill>
              </a:rPr>
              <a:t> paper and painted with matt black spray paint.</a:t>
            </a:r>
          </a:p>
          <a:p>
            <a:endParaRPr lang="en-GB" sz="1600" dirty="0" smtClean="0">
              <a:solidFill>
                <a:srgbClr val="323D43"/>
              </a:solidFill>
            </a:endParaRPr>
          </a:p>
          <a:p>
            <a:r>
              <a:rPr lang="en-GB" sz="1600" dirty="0" smtClean="0">
                <a:solidFill>
                  <a:srgbClr val="323D43"/>
                </a:solidFill>
              </a:rPr>
              <a:t>The pneumatic shaker was positioned at the midpoint of the horizontal section and remained in the same position for all pipe 1 weld inspections.</a:t>
            </a:r>
            <a:endParaRPr lang="en-GB" sz="1600" dirty="0">
              <a:solidFill>
                <a:srgbClr val="323D43"/>
              </a:solidFill>
            </a:endParaRPr>
          </a:p>
        </p:txBody>
      </p:sp>
      <p:cxnSp>
        <p:nvCxnSpPr>
          <p:cNvPr id="50" name="Straight Arrow Connector 49"/>
          <p:cNvCxnSpPr>
            <a:endCxn id="52" idx="0"/>
          </p:cNvCxnSpPr>
          <p:nvPr/>
        </p:nvCxnSpPr>
        <p:spPr bwMode="auto">
          <a:xfrm flipH="1">
            <a:off x="5940152" y="4085458"/>
            <a:ext cx="80392" cy="92771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5292080" y="5013176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FF00"/>
                </a:solidFill>
              </a:rPr>
              <a:t>Shaker location</a:t>
            </a:r>
            <a:endParaRPr lang="en-GB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86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6048350" cy="649288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Pipe 1 results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-43517" y="980728"/>
            <a:ext cx="1231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323D43"/>
                </a:solidFill>
              </a:rPr>
              <a:t>Weld 1.1</a:t>
            </a:r>
            <a:endParaRPr lang="en-GB" sz="1600" dirty="0">
              <a:solidFill>
                <a:srgbClr val="323D43"/>
              </a:solidFill>
            </a:endParaRPr>
          </a:p>
        </p:txBody>
      </p:sp>
      <p:pic>
        <p:nvPicPr>
          <p:cNvPr id="18" name="Picture 17"/>
          <p:cNvPicPr/>
          <p:nvPr/>
        </p:nvPicPr>
        <p:blipFill>
          <a:blip r:embed="rId3"/>
          <a:stretch>
            <a:fillRect/>
          </a:stretch>
        </p:blipFill>
        <p:spPr>
          <a:xfrm>
            <a:off x="660276" y="1268760"/>
            <a:ext cx="3695700" cy="2428875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4"/>
          <a:stretch>
            <a:fillRect/>
          </a:stretch>
        </p:blipFill>
        <p:spPr>
          <a:xfrm>
            <a:off x="4788024" y="1268760"/>
            <a:ext cx="3695700" cy="24288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43517" y="3789040"/>
            <a:ext cx="1231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323D43"/>
                </a:solidFill>
              </a:rPr>
              <a:t>Weld 1.2</a:t>
            </a:r>
            <a:endParaRPr lang="en-GB" sz="1600" dirty="0">
              <a:solidFill>
                <a:srgbClr val="323D43"/>
              </a:solidFill>
            </a:endParaRPr>
          </a:p>
        </p:txBody>
      </p:sp>
      <p:pic>
        <p:nvPicPr>
          <p:cNvPr id="21" name="Picture 20"/>
          <p:cNvPicPr/>
          <p:nvPr/>
        </p:nvPicPr>
        <p:blipFill>
          <a:blip r:embed="rId5"/>
          <a:stretch>
            <a:fillRect/>
          </a:stretch>
        </p:blipFill>
        <p:spPr>
          <a:xfrm>
            <a:off x="660276" y="4096469"/>
            <a:ext cx="3695700" cy="2428875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6"/>
          <a:stretch>
            <a:fillRect/>
          </a:stretch>
        </p:blipFill>
        <p:spPr>
          <a:xfrm>
            <a:off x="4764732" y="4096469"/>
            <a:ext cx="3695700" cy="24288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19672" y="836712"/>
            <a:ext cx="1231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solidFill>
                  <a:srgbClr val="323D43"/>
                </a:solidFill>
                <a:cs typeface="Times New Roman"/>
              </a:rPr>
              <a:t>Δ</a:t>
            </a:r>
            <a:r>
              <a:rPr lang="en-GB" sz="1600" dirty="0" smtClean="0">
                <a:solidFill>
                  <a:srgbClr val="323D43"/>
                </a:solidFill>
                <a:cs typeface="Times New Roman"/>
              </a:rPr>
              <a:t>T</a:t>
            </a:r>
            <a:endParaRPr lang="en-GB" sz="1600" dirty="0">
              <a:solidFill>
                <a:srgbClr val="323D4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96136" y="836712"/>
            <a:ext cx="1231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323D43"/>
                </a:solidFill>
                <a:cs typeface="Times New Roman"/>
              </a:rPr>
              <a:t>Phase</a:t>
            </a:r>
            <a:endParaRPr lang="en-GB" sz="1600" dirty="0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61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6048350" cy="649288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</a:rPr>
              <a:t>Stresses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-43517" y="980728"/>
            <a:ext cx="1231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323D43"/>
                </a:solidFill>
              </a:rPr>
              <a:t>Weld 1.1</a:t>
            </a:r>
            <a:endParaRPr lang="en-GB" sz="1600" dirty="0">
              <a:solidFill>
                <a:srgbClr val="323D4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4293096"/>
            <a:ext cx="56311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323D43"/>
                </a:solidFill>
              </a:rPr>
              <a:t>Max stress sum that the pipe is experiencing is found at weld 1.1 where the pipe joins a larger section of pipe.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323D43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323D43"/>
                </a:solidFill>
              </a:rPr>
              <a:t>Maximum stress sum is around 85 MPa.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323D43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323D43"/>
                </a:solidFill>
              </a:rPr>
              <a:t>Weld features are highlighted in the stress sum data.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323D43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2555776" y="2780928"/>
            <a:ext cx="93610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6957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1907704" y="2780928"/>
            <a:ext cx="1296144" cy="3600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53" name="Picture 5" descr="H:\RESIST\Site visit 20150803-07\Photos\Pictures\IMG_09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2" t="11851" r="14586" b="16277"/>
          <a:stretch/>
        </p:blipFill>
        <p:spPr bwMode="auto">
          <a:xfrm>
            <a:off x="5862318" y="4358640"/>
            <a:ext cx="2916000" cy="212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35636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35636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81080" y="4764634"/>
            <a:ext cx="4572000" cy="1815882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323D43"/>
                </a:solidFill>
              </a:rPr>
              <a:t>R.C. Tighe, G.P. Howell, J.P. Tyler, S. </a:t>
            </a:r>
            <a:r>
              <a:rPr lang="en-GB" sz="1600" dirty="0" err="1">
                <a:solidFill>
                  <a:srgbClr val="323D43"/>
                </a:solidFill>
              </a:rPr>
              <a:t>Lormor</a:t>
            </a:r>
            <a:r>
              <a:rPr lang="en-GB" sz="1600" dirty="0">
                <a:solidFill>
                  <a:srgbClr val="323D43"/>
                </a:solidFill>
              </a:rPr>
              <a:t>, J.M. </a:t>
            </a:r>
            <a:r>
              <a:rPr lang="en-GB" sz="1600" dirty="0" err="1">
                <a:solidFill>
                  <a:srgbClr val="323D43"/>
                </a:solidFill>
              </a:rPr>
              <a:t>Dulieu</a:t>
            </a:r>
            <a:r>
              <a:rPr lang="en-GB" sz="1600" dirty="0">
                <a:solidFill>
                  <a:srgbClr val="323D43"/>
                </a:solidFill>
              </a:rPr>
              <a:t>-Barton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323D43"/>
                </a:solidFill>
              </a:rPr>
              <a:t>Stress </a:t>
            </a:r>
            <a:r>
              <a:rPr lang="en-GB" sz="1600" dirty="0">
                <a:solidFill>
                  <a:srgbClr val="323D43"/>
                </a:solidFill>
              </a:rPr>
              <a:t>based non-destructive evaluation using thermographic approaches: From laboratory trials to on-site </a:t>
            </a:r>
            <a:r>
              <a:rPr lang="en-GB" sz="1600" dirty="0" smtClean="0">
                <a:solidFill>
                  <a:srgbClr val="323D43"/>
                </a:solidFill>
              </a:rPr>
              <a:t>assessment NDT &amp; E International, Volume 84, December 2016, Pages 76-88</a:t>
            </a:r>
          </a:p>
        </p:txBody>
      </p:sp>
    </p:spTree>
    <p:extLst>
      <p:ext uri="{BB962C8B-B14F-4D97-AF65-F5344CB8AC3E}">
        <p14:creationId xmlns:p14="http://schemas.microsoft.com/office/powerpoint/2010/main" val="36466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you!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Questions???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060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Thermoelastic effect</a:t>
            </a:r>
            <a:endParaRPr lang="en-US" smtClean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827088" y="1844675"/>
          <a:ext cx="3384550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r:id="rId4" imgW="1460500" imgH="457200" progId="Equation.3">
                  <p:embed/>
                </p:oleObj>
              </mc:Choice>
              <mc:Fallback>
                <p:oleObj r:id="rId4" imgW="14605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844675"/>
                        <a:ext cx="3384550" cy="1062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572000" y="2133600"/>
            <a:ext cx="2419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GB">
                <a:ea typeface="ＭＳ Ｐゴシック" pitchFamily="34" charset="-128"/>
              </a:rPr>
              <a:t>for </a:t>
            </a:r>
            <a:r>
              <a:rPr lang="en-GB" i="1">
                <a:ea typeface="ＭＳ Ｐゴシック" pitchFamily="34" charset="-128"/>
              </a:rPr>
              <a:t>i</a:t>
            </a:r>
            <a:r>
              <a:rPr lang="en-GB">
                <a:ea typeface="ＭＳ Ｐゴシック" pitchFamily="34" charset="-128"/>
              </a:rPr>
              <a:t>, </a:t>
            </a:r>
            <a:r>
              <a:rPr lang="en-GB" i="1">
                <a:ea typeface="ＭＳ Ｐゴシック" pitchFamily="34" charset="-128"/>
              </a:rPr>
              <a:t>j</a:t>
            </a:r>
            <a:r>
              <a:rPr lang="en-GB">
                <a:ea typeface="ＭＳ Ｐゴシック" pitchFamily="34" charset="-128"/>
              </a:rPr>
              <a:t> = 1, 2, 3</a:t>
            </a:r>
            <a:r>
              <a:rPr lang="en-US">
                <a:ea typeface="ＭＳ Ｐゴシック" pitchFamily="34" charset="-128"/>
              </a:rPr>
              <a:t> 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3121025"/>
            <a:ext cx="9793288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320519" name="Line 7"/>
          <p:cNvSpPr>
            <a:spLocks noChangeShapeType="1"/>
          </p:cNvSpPr>
          <p:nvPr/>
        </p:nvSpPr>
        <p:spPr bwMode="auto">
          <a:xfrm flipV="1">
            <a:off x="3462338" y="1871663"/>
            <a:ext cx="739775" cy="9699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bIns="0">
            <a:spAutoFit/>
          </a:bodyPr>
          <a:lstStyle/>
          <a:p>
            <a:endParaRPr lang="en-GB"/>
          </a:p>
        </p:txBody>
      </p:sp>
      <p:sp>
        <p:nvSpPr>
          <p:cNvPr id="320520" name="Text Box 8"/>
          <p:cNvSpPr txBox="1">
            <a:spLocks noChangeArrowheads="1"/>
          </p:cNvSpPr>
          <p:nvPr/>
        </p:nvSpPr>
        <p:spPr bwMode="auto">
          <a:xfrm>
            <a:off x="4381500" y="1966913"/>
            <a:ext cx="4416425" cy="655637"/>
          </a:xfrm>
          <a:prstGeom prst="rect">
            <a:avLst/>
          </a:prstGeom>
          <a:solidFill>
            <a:srgbClr val="E5F5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bIns="0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2000">
                <a:solidFill>
                  <a:srgbClr val="FF0000"/>
                </a:solidFill>
                <a:latin typeface="Georgia" pitchFamily="18" charset="0"/>
                <a:ea typeface="ＭＳ Ｐゴシック" pitchFamily="34" charset="-128"/>
              </a:rPr>
              <a:t>Assume the temperature change is isentropic</a:t>
            </a:r>
          </a:p>
        </p:txBody>
      </p:sp>
      <p:sp>
        <p:nvSpPr>
          <p:cNvPr id="320521" name="Rectangle 9"/>
          <p:cNvSpPr>
            <a:spLocks noChangeArrowheads="1"/>
          </p:cNvSpPr>
          <p:nvPr/>
        </p:nvSpPr>
        <p:spPr bwMode="auto">
          <a:xfrm>
            <a:off x="2133600" y="1862138"/>
            <a:ext cx="696913" cy="1076325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bIns="0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8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9" grpId="0" animBg="1"/>
      <p:bldP spid="320520" grpId="0" animBg="1"/>
      <p:bldP spid="3205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Stress-strain temperature equations</a:t>
            </a:r>
            <a:endParaRPr lang="en-US" smtClean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611188" y="1628775"/>
          <a:ext cx="4103687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8" r:id="rId4" imgW="1739900" imgH="241300" progId="Equation.3">
                  <p:embed/>
                </p:oleObj>
              </mc:Choice>
              <mc:Fallback>
                <p:oleObj r:id="rId4" imgW="1739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628775"/>
                        <a:ext cx="4103687" cy="560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075" name="Object 5"/>
          <p:cNvGraphicFramePr>
            <a:graphicFrameLocks noChangeAspect="1"/>
          </p:cNvGraphicFramePr>
          <p:nvPr/>
        </p:nvGraphicFramePr>
        <p:xfrm>
          <a:off x="4787900" y="1412875"/>
          <a:ext cx="2447925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9" r:id="rId6" imgW="1168400" imgH="457200" progId="Equation.3">
                  <p:embed/>
                </p:oleObj>
              </mc:Choice>
              <mc:Fallback>
                <p:oleObj r:id="rId6" imgW="1168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1412875"/>
                        <a:ext cx="2447925" cy="955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4" name="Rectangle 6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076" name="Object 7"/>
          <p:cNvGraphicFramePr>
            <a:graphicFrameLocks noChangeAspect="1"/>
          </p:cNvGraphicFramePr>
          <p:nvPr/>
        </p:nvGraphicFramePr>
        <p:xfrm>
          <a:off x="611188" y="2997200"/>
          <a:ext cx="24495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0" name="Equation" r:id="rId8" imgW="1002865" imgH="203112" progId="Equation.3">
                  <p:embed/>
                </p:oleObj>
              </mc:Choice>
              <mc:Fallback>
                <p:oleObj name="Equation" r:id="rId8" imgW="100286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997200"/>
                        <a:ext cx="24495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5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077" name="Object 9"/>
          <p:cNvGraphicFramePr>
            <a:graphicFrameLocks noChangeAspect="1"/>
          </p:cNvGraphicFramePr>
          <p:nvPr/>
        </p:nvGraphicFramePr>
        <p:xfrm>
          <a:off x="3563938" y="2727325"/>
          <a:ext cx="1731962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1" r:id="rId10" imgW="774364" imgH="418918" progId="Equation.3">
                  <p:embed/>
                </p:oleObj>
              </mc:Choice>
              <mc:Fallback>
                <p:oleObj r:id="rId10" imgW="774364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727325"/>
                        <a:ext cx="1731962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078" name="Object 11"/>
          <p:cNvGraphicFramePr>
            <a:graphicFrameLocks noChangeAspect="1"/>
          </p:cNvGraphicFramePr>
          <p:nvPr/>
        </p:nvGraphicFramePr>
        <p:xfrm>
          <a:off x="5651500" y="2743200"/>
          <a:ext cx="2601913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2" r:id="rId12" imgW="1130300" imgH="419100" progId="Equation.3">
                  <p:embed/>
                </p:oleObj>
              </mc:Choice>
              <mc:Fallback>
                <p:oleObj r:id="rId12" imgW="11303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2743200"/>
                        <a:ext cx="2601913" cy="962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7" name="Rectangle 12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22573" name="Object 13"/>
          <p:cNvGraphicFramePr>
            <a:graphicFrameLocks noChangeAspect="1"/>
          </p:cNvGraphicFramePr>
          <p:nvPr/>
        </p:nvGraphicFramePr>
        <p:xfrm>
          <a:off x="1547813" y="4292600"/>
          <a:ext cx="5616575" cy="98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3" r:id="rId14" imgW="2540000" imgH="444500" progId="Equation.3">
                  <p:embed/>
                </p:oleObj>
              </mc:Choice>
              <mc:Fallback>
                <p:oleObj r:id="rId14" imgW="2540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4292600"/>
                        <a:ext cx="5616575" cy="989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8" name="Rectangle 14"/>
          <p:cNvSpPr>
            <a:spLocks noChangeArrowheads="1"/>
          </p:cNvSpPr>
          <p:nvPr/>
        </p:nvSpPr>
        <p:spPr bwMode="auto">
          <a:xfrm>
            <a:off x="0" y="3197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22575" name="Object 15"/>
          <p:cNvGraphicFramePr>
            <a:graphicFrameLocks noChangeAspect="1"/>
          </p:cNvGraphicFramePr>
          <p:nvPr/>
        </p:nvGraphicFramePr>
        <p:xfrm>
          <a:off x="7081838" y="5373688"/>
          <a:ext cx="1584325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4" r:id="rId16" imgW="787400" imgH="419100" progId="Equation.3">
                  <p:embed/>
                </p:oleObj>
              </mc:Choice>
              <mc:Fallback>
                <p:oleObj r:id="rId16" imgW="787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1838" y="5373688"/>
                        <a:ext cx="1584325" cy="839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2576" name="Text Box 16"/>
          <p:cNvSpPr txBox="1">
            <a:spLocks noChangeArrowheads="1"/>
          </p:cNvSpPr>
          <p:nvPr/>
        </p:nvSpPr>
        <p:spPr bwMode="auto">
          <a:xfrm>
            <a:off x="395288" y="5516563"/>
            <a:ext cx="661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800" b="1" i="1">
                <a:ea typeface="ＭＳ Ｐゴシック" pitchFamily="34" charset="-128"/>
              </a:rPr>
              <a:t>Neglecting temperature derivatives of the material elastic properties</a:t>
            </a:r>
            <a:r>
              <a:rPr lang="en-GB" sz="1800">
                <a:ea typeface="ＭＳ Ｐゴシック" pitchFamily="34" charset="-128"/>
              </a:rPr>
              <a:t> 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322577" name="Line 17"/>
          <p:cNvSpPr>
            <a:spLocks noChangeShapeType="1"/>
          </p:cNvSpPr>
          <p:nvPr/>
        </p:nvSpPr>
        <p:spPr bwMode="auto">
          <a:xfrm flipV="1">
            <a:off x="2644775" y="4354513"/>
            <a:ext cx="708025" cy="7937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bIns="0">
            <a:spAutoFit/>
          </a:bodyPr>
          <a:lstStyle/>
          <a:p>
            <a:endParaRPr lang="en-GB"/>
          </a:p>
        </p:txBody>
      </p:sp>
      <p:sp>
        <p:nvSpPr>
          <p:cNvPr id="322578" name="Line 18"/>
          <p:cNvSpPr>
            <a:spLocks noChangeShapeType="1"/>
          </p:cNvSpPr>
          <p:nvPr/>
        </p:nvSpPr>
        <p:spPr bwMode="auto">
          <a:xfrm flipV="1">
            <a:off x="3797300" y="4386263"/>
            <a:ext cx="708025" cy="7937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bIns="0">
            <a:spAutoFit/>
          </a:bodyPr>
          <a:lstStyle/>
          <a:p>
            <a:endParaRPr lang="en-GB"/>
          </a:p>
        </p:txBody>
      </p:sp>
      <p:sp>
        <p:nvSpPr>
          <p:cNvPr id="322579" name="Line 19"/>
          <p:cNvSpPr>
            <a:spLocks noChangeShapeType="1"/>
          </p:cNvSpPr>
          <p:nvPr/>
        </p:nvSpPr>
        <p:spPr bwMode="auto">
          <a:xfrm flipV="1">
            <a:off x="4992688" y="4427538"/>
            <a:ext cx="708025" cy="7937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bIns="0">
            <a:spAutoFit/>
          </a:bodyPr>
          <a:lstStyle/>
          <a:p>
            <a:endParaRPr lang="en-GB"/>
          </a:p>
        </p:txBody>
      </p:sp>
      <p:graphicFrame>
        <p:nvGraphicFramePr>
          <p:cNvPr id="322580" name="Object 20"/>
          <p:cNvGraphicFramePr>
            <a:graphicFrameLocks noGrp="1" noChangeAspect="1"/>
          </p:cNvGraphicFramePr>
          <p:nvPr>
            <p:ph idx="1"/>
          </p:nvPr>
        </p:nvGraphicFramePr>
        <p:xfrm>
          <a:off x="147638" y="5499100"/>
          <a:ext cx="8832850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5" r:id="rId18" imgW="4483100" imgH="482600" progId="Equation.3">
                  <p:embed/>
                </p:oleObj>
              </mc:Choice>
              <mc:Fallback>
                <p:oleObj r:id="rId18" imgW="4483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8" y="5499100"/>
                        <a:ext cx="8832850" cy="950913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56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576" grpId="0"/>
      <p:bldP spid="322577" grpId="0" animBg="1"/>
      <p:bldP spid="322578" grpId="0" animBg="1"/>
      <p:bldP spid="32257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Thermoelastic equation</a:t>
            </a:r>
            <a:endParaRPr lang="en-US" smtClean="0"/>
          </a:p>
        </p:txBody>
      </p:sp>
      <p:sp>
        <p:nvSpPr>
          <p:cNvPr id="4106" name="Rectangle 5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1187450" y="1916113"/>
          <a:ext cx="15843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2" r:id="rId4" imgW="863225" imgH="431613" progId="Equation.3">
                  <p:embed/>
                </p:oleObj>
              </mc:Choice>
              <mc:Fallback>
                <p:oleObj r:id="rId4" imgW="863225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916113"/>
                        <a:ext cx="1584325" cy="784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7" name="Rectangle 7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099" name="Object 6"/>
          <p:cNvGraphicFramePr>
            <a:graphicFrameLocks noChangeAspect="1"/>
          </p:cNvGraphicFramePr>
          <p:nvPr/>
        </p:nvGraphicFramePr>
        <p:xfrm>
          <a:off x="4500563" y="1811338"/>
          <a:ext cx="3024187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3" r:id="rId6" imgW="1637589" imgH="482391" progId="Equation.3">
                  <p:embed/>
                </p:oleObj>
              </mc:Choice>
              <mc:Fallback>
                <p:oleObj r:id="rId6" imgW="1637589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1811338"/>
                        <a:ext cx="3024187" cy="896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8" name="AutoShape 8"/>
          <p:cNvSpPr>
            <a:spLocks noChangeArrowheads="1"/>
          </p:cNvSpPr>
          <p:nvPr/>
        </p:nvSpPr>
        <p:spPr bwMode="auto">
          <a:xfrm>
            <a:off x="3059113" y="2079625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Rectangle 10"/>
          <p:cNvSpPr>
            <a:spLocks noChangeArrowheads="1"/>
          </p:cNvSpPr>
          <p:nvPr/>
        </p:nvSpPr>
        <p:spPr bwMode="auto">
          <a:xfrm>
            <a:off x="0" y="3173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100" name="Object 9"/>
          <p:cNvGraphicFramePr>
            <a:graphicFrameLocks noChangeAspect="1"/>
          </p:cNvGraphicFramePr>
          <p:nvPr/>
        </p:nvGraphicFramePr>
        <p:xfrm>
          <a:off x="1619250" y="2997200"/>
          <a:ext cx="401638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" r:id="rId8" imgW="253890" imgH="241195" progId="Equation.3">
                  <p:embed/>
                </p:oleObj>
              </mc:Choice>
              <mc:Fallback>
                <p:oleObj r:id="rId8" imgW="253890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997200"/>
                        <a:ext cx="401638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0" name="Rectangle 11"/>
          <p:cNvSpPr>
            <a:spLocks noChangeArrowheads="1"/>
          </p:cNvSpPr>
          <p:nvPr/>
        </p:nvSpPr>
        <p:spPr bwMode="auto">
          <a:xfrm>
            <a:off x="1979613" y="2924175"/>
            <a:ext cx="64087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GB" sz="1200">
                <a:latin typeface="Arial" charset="0"/>
                <a:cs typeface="Times New Roman" pitchFamily="18" charset="0"/>
              </a:rPr>
              <a:t> </a:t>
            </a:r>
            <a:r>
              <a:rPr lang="en-GB" sz="2000">
                <a:solidFill>
                  <a:srgbClr val="000000"/>
                </a:solidFill>
                <a:cs typeface="Times New Roman" pitchFamily="18" charset="0"/>
              </a:rPr>
              <a:t>is the rate of change of the sum of the first stress invariant (</a:t>
            </a:r>
            <a:r>
              <a:rPr lang="en-GB" sz="2000" i="1">
                <a:solidFill>
                  <a:srgbClr val="000000"/>
                </a:solidFill>
                <a:cs typeface="Times New Roman" pitchFamily="18" charset="0"/>
              </a:rPr>
              <a:t>σ</a:t>
            </a:r>
            <a:r>
              <a:rPr lang="en-GB" sz="2000" baseline="-30000">
                <a:solidFill>
                  <a:srgbClr val="000000"/>
                </a:solidFill>
                <a:cs typeface="Times New Roman" pitchFamily="18" charset="0"/>
              </a:rPr>
              <a:t>11</a:t>
            </a:r>
            <a:r>
              <a:rPr lang="en-GB" sz="2000">
                <a:solidFill>
                  <a:srgbClr val="000000"/>
                </a:solidFill>
                <a:cs typeface="Times New Roman" pitchFamily="18" charset="0"/>
              </a:rPr>
              <a:t>+ </a:t>
            </a:r>
            <a:r>
              <a:rPr lang="en-GB" sz="2000" i="1">
                <a:solidFill>
                  <a:srgbClr val="000000"/>
                </a:solidFill>
                <a:cs typeface="Times New Roman" pitchFamily="18" charset="0"/>
              </a:rPr>
              <a:t>σ</a:t>
            </a:r>
            <a:r>
              <a:rPr lang="en-GB" sz="2000" baseline="-30000">
                <a:solidFill>
                  <a:srgbClr val="000000"/>
                </a:solidFill>
                <a:cs typeface="Times New Roman" pitchFamily="18" charset="0"/>
              </a:rPr>
              <a:t>22</a:t>
            </a:r>
            <a:r>
              <a:rPr lang="en-GB" sz="2000">
                <a:solidFill>
                  <a:srgbClr val="000000"/>
                </a:solidFill>
                <a:cs typeface="Times New Roman" pitchFamily="18" charset="0"/>
              </a:rPr>
              <a:t>+</a:t>
            </a:r>
            <a:r>
              <a:rPr lang="en-GB" sz="2000" i="1">
                <a:solidFill>
                  <a:srgbClr val="000000"/>
                </a:solidFill>
                <a:cs typeface="Times New Roman" pitchFamily="18" charset="0"/>
              </a:rPr>
              <a:t> σ</a:t>
            </a:r>
            <a:r>
              <a:rPr lang="en-GB" sz="2000" baseline="-30000">
                <a:solidFill>
                  <a:srgbClr val="000000"/>
                </a:solidFill>
                <a:cs typeface="Times New Roman" pitchFamily="18" charset="0"/>
              </a:rPr>
              <a:t>33</a:t>
            </a:r>
            <a:r>
              <a:rPr lang="en-GB" sz="2000">
                <a:solidFill>
                  <a:srgbClr val="000000"/>
                </a:solidFill>
                <a:cs typeface="Times New Roman" pitchFamily="18" charset="0"/>
              </a:rPr>
              <a:t>)</a:t>
            </a:r>
            <a:r>
              <a:rPr lang="en-US" sz="2000">
                <a:latin typeface="Arial" charset="0"/>
              </a:rPr>
              <a:t> </a:t>
            </a:r>
          </a:p>
        </p:txBody>
      </p:sp>
      <p:sp>
        <p:nvSpPr>
          <p:cNvPr id="4111" name="Rectangle 13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21196" name="Object 12"/>
          <p:cNvGraphicFramePr>
            <a:graphicFrameLocks noChangeAspect="1"/>
          </p:cNvGraphicFramePr>
          <p:nvPr/>
        </p:nvGraphicFramePr>
        <p:xfrm>
          <a:off x="1835150" y="4076700"/>
          <a:ext cx="2303463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5" r:id="rId10" imgW="1244600" imgH="444500" progId="Equation.3">
                  <p:embed/>
                </p:oleObj>
              </mc:Choice>
              <mc:Fallback>
                <p:oleObj r:id="rId10" imgW="12446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4076700"/>
                        <a:ext cx="2303463" cy="825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1198" name="Object 14"/>
          <p:cNvGraphicFramePr>
            <a:graphicFrameLocks noChangeAspect="1"/>
          </p:cNvGraphicFramePr>
          <p:nvPr/>
        </p:nvGraphicFramePr>
        <p:xfrm>
          <a:off x="5795963" y="4076700"/>
          <a:ext cx="1728787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6" r:id="rId12" imgW="901309" imgH="444307" progId="Equation.3">
                  <p:embed/>
                </p:oleObj>
              </mc:Choice>
              <mc:Fallback>
                <p:oleObj r:id="rId12" imgW="901309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4076700"/>
                        <a:ext cx="1728787" cy="855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1200" name="AutoShape 16"/>
          <p:cNvSpPr>
            <a:spLocks noChangeArrowheads="1"/>
          </p:cNvSpPr>
          <p:nvPr/>
        </p:nvSpPr>
        <p:spPr bwMode="auto">
          <a:xfrm>
            <a:off x="4500563" y="4221163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21201" name="Object 17"/>
          <p:cNvGraphicFramePr>
            <a:graphicFrameLocks noChangeAspect="1"/>
          </p:cNvGraphicFramePr>
          <p:nvPr/>
        </p:nvGraphicFramePr>
        <p:xfrm>
          <a:off x="1979613" y="5589588"/>
          <a:ext cx="273685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7" name="Equation" r:id="rId14" imgW="1497950" imgH="444307" progId="Equation.3">
                  <p:embed/>
                </p:oleObj>
              </mc:Choice>
              <mc:Fallback>
                <p:oleObj name="Equation" r:id="rId14" imgW="1497950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5589588"/>
                        <a:ext cx="2736850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1203" name="Object 19"/>
          <p:cNvGraphicFramePr>
            <a:graphicFrameLocks noChangeAspect="1"/>
          </p:cNvGraphicFramePr>
          <p:nvPr/>
        </p:nvGraphicFramePr>
        <p:xfrm>
          <a:off x="5940425" y="5516563"/>
          <a:ext cx="1223963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8" name="Equation" r:id="rId16" imgW="634725" imgH="444307" progId="Equation.3">
                  <p:embed/>
                </p:oleObj>
              </mc:Choice>
              <mc:Fallback>
                <p:oleObj name="Equation" r:id="rId16" imgW="634725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5516563"/>
                        <a:ext cx="1223963" cy="858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559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Infra-red systems</a:t>
            </a:r>
            <a:endParaRPr lang="en-US" smtClean="0"/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817494"/>
              </p:ext>
            </p:extLst>
          </p:nvPr>
        </p:nvGraphicFramePr>
        <p:xfrm>
          <a:off x="3171354" y="1750664"/>
          <a:ext cx="2408758" cy="74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" name="Equation" r:id="rId4" imgW="1333440" imgH="419040" progId="Equation.DSMT4">
                  <p:embed/>
                </p:oleObj>
              </mc:Choice>
              <mc:Fallback>
                <p:oleObj name="Equation" r:id="rId4" imgW="13334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1354" y="1750664"/>
                        <a:ext cx="2408758" cy="7478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Rectangle 7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123" name="Object 6"/>
          <p:cNvGraphicFramePr>
            <a:graphicFrameLocks noChangeAspect="1"/>
          </p:cNvGraphicFramePr>
          <p:nvPr/>
        </p:nvGraphicFramePr>
        <p:xfrm>
          <a:off x="2771775" y="2781300"/>
          <a:ext cx="2808288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7" name="Equation" r:id="rId6" imgW="1002865" imgH="203112" progId="Equation.3">
                  <p:embed/>
                </p:oleObj>
              </mc:Choice>
              <mc:Fallback>
                <p:oleObj name="Equation" r:id="rId6" imgW="100286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2781300"/>
                        <a:ext cx="2808288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124" name="Object 8"/>
          <p:cNvGraphicFramePr>
            <a:graphicFrameLocks noChangeAspect="1"/>
          </p:cNvGraphicFramePr>
          <p:nvPr/>
        </p:nvGraphicFramePr>
        <p:xfrm>
          <a:off x="2411413" y="3789363"/>
          <a:ext cx="4464050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8" name="Equation" r:id="rId8" imgW="2070100" imgH="431800" progId="Equation.3">
                  <p:embed/>
                </p:oleObj>
              </mc:Choice>
              <mc:Fallback>
                <p:oleObj name="Equation" r:id="rId8" imgW="2070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3789363"/>
                        <a:ext cx="4464050" cy="925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Rectangle 11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125" name="Object 10"/>
          <p:cNvGraphicFramePr>
            <a:graphicFrameLocks noChangeAspect="1"/>
          </p:cNvGraphicFramePr>
          <p:nvPr/>
        </p:nvGraphicFramePr>
        <p:xfrm>
          <a:off x="3059113" y="5445125"/>
          <a:ext cx="2735262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9" name="Equation" r:id="rId10" imgW="1143000" imgH="215900" progId="Equation.3">
                  <p:embed/>
                </p:oleObj>
              </mc:Choice>
              <mc:Fallback>
                <p:oleObj name="Equation" r:id="rId10" imgW="11430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5445125"/>
                        <a:ext cx="2735262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189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powerpoint-template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powerpoint-template">
      <a:majorFont>
        <a:latin typeface="Georgia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stealth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stealth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ＭＳ Ｐゴシック" pitchFamily="16" charset="-128"/>
          </a:defRPr>
        </a:defPPr>
      </a:lstStyle>
    </a:lnDef>
  </a:objectDefaults>
  <a:extraClrSchemeLst>
    <a:extraClrScheme>
      <a:clrScheme name="powerpoint-template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os_ppt__template_v7">
  <a:themeElements>
    <a:clrScheme name="uos_ppt__template_v7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v7">
      <a:majorFont>
        <a:latin typeface="Georgia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ea typeface="ＭＳ Ｐゴシック" pitchFamily="16" charset="-128"/>
          </a:defRPr>
        </a:defPPr>
      </a:lstStyle>
    </a:lnDef>
  </a:objectDefaults>
  <a:extraClrSchemeLst>
    <a:extraClrScheme>
      <a:clrScheme name="uos_ppt__template_v7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uos_ppt__template_v7">
  <a:themeElements>
    <a:clrScheme name="uos_ppt__template_v7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v7">
      <a:majorFont>
        <a:latin typeface="Georgia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ea typeface="ＭＳ Ｐゴシック" pitchFamily="16" charset="-128"/>
          </a:defRPr>
        </a:defPPr>
      </a:lstStyle>
    </a:lnDef>
  </a:objectDefaults>
  <a:extraClrSchemeLst>
    <a:extraClrScheme>
      <a:clrScheme name="uos_ppt__template_v7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owerpoint-template">
  <a:themeElements>
    <a:clrScheme name="powerpoint-template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powerpoint-template">
      <a:majorFont>
        <a:latin typeface="Georgia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stealth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stealth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ＭＳ Ｐゴシック" pitchFamily="16" charset="-128"/>
          </a:defRPr>
        </a:defPPr>
      </a:lstStyle>
    </a:lnDef>
  </a:objectDefaults>
  <a:extraClrSchemeLst>
    <a:extraClrScheme>
      <a:clrScheme name="powerpoint-template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powerpoint-template">
  <a:themeElements>
    <a:clrScheme name="powerpoint-template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powerpoint-template">
      <a:majorFont>
        <a:latin typeface="Georgia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stealth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stealth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ＭＳ Ｐゴシック" pitchFamily="16" charset="-128"/>
          </a:defRPr>
        </a:defPPr>
      </a:lstStyle>
    </a:lnDef>
  </a:objectDefaults>
  <a:extraClrSchemeLst>
    <a:extraClrScheme>
      <a:clrScheme name="powerpoint-template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uos_ppt__template_v7">
  <a:themeElements>
    <a:clrScheme name="uos_ppt__template_v7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v7">
      <a:majorFont>
        <a:latin typeface="Georgia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uos_ppt__template_v7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</TotalTime>
  <Words>1617</Words>
  <Application>Microsoft Office PowerPoint</Application>
  <PresentationFormat>On-screen Show (4:3)</PresentationFormat>
  <Paragraphs>288</Paragraphs>
  <Slides>55</Slides>
  <Notes>44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55</vt:i4>
      </vt:variant>
    </vt:vector>
  </HeadingPairs>
  <TitlesOfParts>
    <vt:vector size="82" baseType="lpstr">
      <vt:lpstr>Arial Unicode MS</vt:lpstr>
      <vt:lpstr>ＭＳ Ｐゴシック</vt:lpstr>
      <vt:lpstr>ScalaLF-Italic</vt:lpstr>
      <vt:lpstr>ScalaLF-Regular</vt:lpstr>
      <vt:lpstr>ScalaSansLF-Bold</vt:lpstr>
      <vt:lpstr>Arial</vt:lpstr>
      <vt:lpstr>Book Antiqua</vt:lpstr>
      <vt:lpstr>Calibri</vt:lpstr>
      <vt:lpstr>Cambria Math</vt:lpstr>
      <vt:lpstr>Georgia</vt:lpstr>
      <vt:lpstr>Lucida Sans</vt:lpstr>
      <vt:lpstr>Symbol</vt:lpstr>
      <vt:lpstr>Times</vt:lpstr>
      <vt:lpstr>Times New Roman</vt:lpstr>
      <vt:lpstr>Wingdings</vt:lpstr>
      <vt:lpstr>powerpoint-template</vt:lpstr>
      <vt:lpstr>uos_ppt__template_v7</vt:lpstr>
      <vt:lpstr>1_uos_ppt__template_v7</vt:lpstr>
      <vt:lpstr>1_powerpoint-template</vt:lpstr>
      <vt:lpstr>2_powerpoint-template</vt:lpstr>
      <vt:lpstr>2_uos_ppt__template_v7</vt:lpstr>
      <vt:lpstr>Equation</vt:lpstr>
      <vt:lpstr>Micrografx Picture Publisher 6.0 Image</vt:lpstr>
      <vt:lpstr>Microsoft Equation 3.0</vt:lpstr>
      <vt:lpstr>Visio</vt:lpstr>
      <vt:lpstr>VISIO</vt:lpstr>
      <vt:lpstr>Chart</vt:lpstr>
      <vt:lpstr>Thermoelastic stress analysis</vt:lpstr>
      <vt:lpstr>Thermoelastic stress analysis</vt:lpstr>
      <vt:lpstr>Rastogi, Pramod / Hack, Erwin (eds.) Optical Methods for Solid Mechanics A Full-Field Approach  </vt:lpstr>
      <vt:lpstr>Thermoelastic stress analysis</vt:lpstr>
      <vt:lpstr>Thermomechanical coupling</vt:lpstr>
      <vt:lpstr>Thermoelastic effect</vt:lpstr>
      <vt:lpstr>Stress-strain temperature equations</vt:lpstr>
      <vt:lpstr>Thermoelastic equation</vt:lpstr>
      <vt:lpstr>Infra-red systems</vt:lpstr>
      <vt:lpstr>Temperature dependence</vt:lpstr>
      <vt:lpstr>Correction factor</vt:lpstr>
      <vt:lpstr>Lock-in processing- the  necessity for cyclic loading</vt:lpstr>
      <vt:lpstr>Brazilian Disc – comparison of DIC and TSA</vt:lpstr>
      <vt:lpstr>Lock-in DIC</vt:lpstr>
      <vt:lpstr>Lock-in processing</vt:lpstr>
      <vt:lpstr>Derivation of the  thermoelastic constant </vt:lpstr>
      <vt:lpstr>Othotropic materials - calibration</vt:lpstr>
      <vt:lpstr>Non adiabatic behaviour</vt:lpstr>
      <vt:lpstr>Specimens with sub-surface damage</vt:lpstr>
      <vt:lpstr>Magnitude and Phase results</vt:lpstr>
      <vt:lpstr>Paint coating</vt:lpstr>
      <vt:lpstr>Paint response</vt:lpstr>
      <vt:lpstr>Surface preparation</vt:lpstr>
      <vt:lpstr>Experimental verification</vt:lpstr>
      <vt:lpstr>Temperature dependence of material elastic properties</vt:lpstr>
      <vt:lpstr>Material properties</vt:lpstr>
      <vt:lpstr>Experiment setup</vt:lpstr>
      <vt:lpstr>General response</vt:lpstr>
      <vt:lpstr>Signal vs. applied stress</vt:lpstr>
      <vt:lpstr>Mean stress dependence</vt:lpstr>
      <vt:lpstr>Variation of Young’s modulus with temperature</vt:lpstr>
      <vt:lpstr>Mean stress dependence</vt:lpstr>
      <vt:lpstr>TSA at elevated temperatures</vt:lpstr>
      <vt:lpstr>Temperature controlled test chamber</vt:lpstr>
      <vt:lpstr>Mean stress dependence at elevated temperatures</vt:lpstr>
      <vt:lpstr>Mean stress effect</vt:lpstr>
      <vt:lpstr>Stresses in secondary aircraft structure</vt:lpstr>
      <vt:lpstr>Generic panel</vt:lpstr>
      <vt:lpstr>PowerPoint Presentation</vt:lpstr>
      <vt:lpstr>Thermoelastic constants</vt:lpstr>
      <vt:lpstr>PowerPoint Presentation</vt:lpstr>
      <vt:lpstr>Results</vt:lpstr>
      <vt:lpstr>Comparison of TSA and FEA</vt:lpstr>
      <vt:lpstr>Autoclaved</vt:lpstr>
      <vt:lpstr>NCF -RFI</vt:lpstr>
      <vt:lpstr>Is a test machine required?</vt:lpstr>
      <vt:lpstr>Full-scale inspection </vt:lpstr>
      <vt:lpstr>Full-scale inspection </vt:lpstr>
      <vt:lpstr>On-site steam pipe inspections at EDF West Burton coal fired power station</vt:lpstr>
      <vt:lpstr>West Burton, north Nottinghamshire, UK</vt:lpstr>
      <vt:lpstr>PowerPoint Presentation</vt:lpstr>
      <vt:lpstr>Pipe 1 inspection</vt:lpstr>
      <vt:lpstr>Pipe 1 results</vt:lpstr>
      <vt:lpstr>Stresses</vt:lpstr>
      <vt:lpstr>Thank you!</vt:lpstr>
    </vt:vector>
  </TitlesOfParts>
  <Company>University of Southampton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speed thermography</dc:title>
  <dc:creator>Janice Barton</dc:creator>
  <cp:lastModifiedBy>Barton J.M.</cp:lastModifiedBy>
  <cp:revision>19</cp:revision>
  <dcterms:created xsi:type="dcterms:W3CDTF">2013-06-01T05:41:57Z</dcterms:created>
  <dcterms:modified xsi:type="dcterms:W3CDTF">2018-04-13T11:36:30Z</dcterms:modified>
</cp:coreProperties>
</file>