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tif" ContentType="image/tif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676" r:id="rId1"/>
  </p:sldMasterIdLst>
  <p:notesMasterIdLst>
    <p:notesMasterId r:id="rId60"/>
  </p:notesMasterIdLst>
  <p:handoutMasterIdLst>
    <p:handoutMasterId r:id="rId61"/>
  </p:handoutMasterIdLst>
  <p:sldIdLst>
    <p:sldId id="256" r:id="rId2"/>
    <p:sldId id="377" r:id="rId3"/>
    <p:sldId id="378" r:id="rId4"/>
    <p:sldId id="379" r:id="rId5"/>
    <p:sldId id="380" r:id="rId6"/>
    <p:sldId id="382" r:id="rId7"/>
    <p:sldId id="383" r:id="rId8"/>
    <p:sldId id="384" r:id="rId9"/>
    <p:sldId id="385" r:id="rId10"/>
    <p:sldId id="386" r:id="rId11"/>
    <p:sldId id="387" r:id="rId12"/>
    <p:sldId id="388" r:id="rId13"/>
    <p:sldId id="389" r:id="rId14"/>
    <p:sldId id="390" r:id="rId15"/>
    <p:sldId id="392" r:id="rId16"/>
    <p:sldId id="381" r:id="rId17"/>
    <p:sldId id="394" r:id="rId18"/>
    <p:sldId id="395" r:id="rId19"/>
    <p:sldId id="397" r:id="rId20"/>
    <p:sldId id="398" r:id="rId21"/>
    <p:sldId id="402" r:id="rId22"/>
    <p:sldId id="400" r:id="rId23"/>
    <p:sldId id="399" r:id="rId24"/>
    <p:sldId id="401" r:id="rId25"/>
    <p:sldId id="403" r:id="rId26"/>
    <p:sldId id="404" r:id="rId27"/>
    <p:sldId id="405" r:id="rId28"/>
    <p:sldId id="406" r:id="rId29"/>
    <p:sldId id="408" r:id="rId30"/>
    <p:sldId id="412" r:id="rId31"/>
    <p:sldId id="409" r:id="rId32"/>
    <p:sldId id="411" r:id="rId33"/>
    <p:sldId id="413" r:id="rId34"/>
    <p:sldId id="415" r:id="rId35"/>
    <p:sldId id="416" r:id="rId36"/>
    <p:sldId id="414" r:id="rId37"/>
    <p:sldId id="417" r:id="rId38"/>
    <p:sldId id="418" r:id="rId39"/>
    <p:sldId id="419" r:id="rId40"/>
    <p:sldId id="420" r:id="rId41"/>
    <p:sldId id="421" r:id="rId42"/>
    <p:sldId id="422" r:id="rId43"/>
    <p:sldId id="423" r:id="rId44"/>
    <p:sldId id="424" r:id="rId45"/>
    <p:sldId id="425" r:id="rId46"/>
    <p:sldId id="426" r:id="rId47"/>
    <p:sldId id="428" r:id="rId48"/>
    <p:sldId id="431" r:id="rId49"/>
    <p:sldId id="430" r:id="rId50"/>
    <p:sldId id="429" r:id="rId51"/>
    <p:sldId id="434" r:id="rId52"/>
    <p:sldId id="433" r:id="rId53"/>
    <p:sldId id="435" r:id="rId54"/>
    <p:sldId id="436" r:id="rId55"/>
    <p:sldId id="437" r:id="rId56"/>
    <p:sldId id="432" r:id="rId57"/>
    <p:sldId id="438" r:id="rId58"/>
    <p:sldId id="393" r:id="rId59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Janice Barton" initials="JMB" lastIdx="2" clrIdx="0"/>
  <p:cmAuthor id="1" name="pascal" initials="PL" lastIdx="2" clrIdx="1"/>
  <p:cmAuthor id="2" name="Pierron F." initials="PF" lastIdx="0" clrIdx="2">
    <p:extLst>
      <p:ext uri="{19B8F6BF-5375-455C-9EA6-DF929625EA0E}">
        <p15:presenceInfo xmlns:p15="http://schemas.microsoft.com/office/powerpoint/2012/main" userId="S-1-5-21-2015846570-11164191-355810188-20943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37BF7"/>
    <a:srgbClr val="5B92FF"/>
    <a:srgbClr val="6699FF"/>
    <a:srgbClr val="3366FF"/>
    <a:srgbClr val="E45252"/>
    <a:srgbClr val="FFFFFF"/>
    <a:srgbClr val="FFCCCC"/>
    <a:srgbClr val="51C15C"/>
    <a:srgbClr val="FFFF00"/>
    <a:srgbClr val="FFBA4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634" autoAdjust="0"/>
    <p:restoredTop sz="94643" autoAdjust="0"/>
  </p:normalViewPr>
  <p:slideViewPr>
    <p:cSldViewPr snapToGrid="0">
      <p:cViewPr varScale="1">
        <p:scale>
          <a:sx n="70" d="100"/>
          <a:sy n="70" d="100"/>
        </p:scale>
        <p:origin x="1408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84" d="100"/>
          <a:sy n="84" d="100"/>
        </p:scale>
        <p:origin x="-1956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notesMaster" Target="notesMasters/notesMaster1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\\snl\home\plreu\my%20documents\papers\SEM%20Conferences\DIC%20Training\Supporting%20Data\Interpolation%20Illustration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\\snl\home\plreu\my%20documents\papers\SEM%20Conferences\DIC%20Training\Supporting%20Data\Interpolation%20Illustration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813044688699044"/>
          <c:y val="2.2458087193799874E-2"/>
          <c:w val="0.84676273284862247"/>
          <c:h val="0.85647924941996045"/>
        </c:manualLayout>
      </c:layout>
      <c:scatterChart>
        <c:scatterStyle val="lineMarker"/>
        <c:varyColors val="0"/>
        <c:ser>
          <c:idx val="1"/>
          <c:order val="0"/>
          <c:tx>
            <c:strRef>
              <c:f>Interpolation!$D$1</c:f>
              <c:strCache>
                <c:ptCount val="1"/>
                <c:pt idx="0">
                  <c:v>Amplitude - Original</c:v>
                </c:pt>
              </c:strCache>
            </c:strRef>
          </c:tx>
          <c:xVal>
            <c:numRef>
              <c:f>Interpolation!$C$2:$C$1002</c:f>
              <c:numCache>
                <c:formatCode>General</c:formatCode>
                <c:ptCount val="1001"/>
                <c:pt idx="0">
                  <c:v>140</c:v>
                </c:pt>
                <c:pt idx="1">
                  <c:v>141</c:v>
                </c:pt>
                <c:pt idx="2">
                  <c:v>142</c:v>
                </c:pt>
                <c:pt idx="3">
                  <c:v>143</c:v>
                </c:pt>
                <c:pt idx="4">
                  <c:v>144</c:v>
                </c:pt>
                <c:pt idx="5">
                  <c:v>145</c:v>
                </c:pt>
                <c:pt idx="6">
                  <c:v>146</c:v>
                </c:pt>
                <c:pt idx="7">
                  <c:v>147</c:v>
                </c:pt>
                <c:pt idx="8">
                  <c:v>148</c:v>
                </c:pt>
                <c:pt idx="9">
                  <c:v>149</c:v>
                </c:pt>
                <c:pt idx="10">
                  <c:v>150</c:v>
                </c:pt>
                <c:pt idx="11">
                  <c:v>151</c:v>
                </c:pt>
                <c:pt idx="12">
                  <c:v>152</c:v>
                </c:pt>
                <c:pt idx="13">
                  <c:v>153</c:v>
                </c:pt>
                <c:pt idx="14">
                  <c:v>154</c:v>
                </c:pt>
                <c:pt idx="15">
                  <c:v>155</c:v>
                </c:pt>
                <c:pt idx="16">
                  <c:v>156</c:v>
                </c:pt>
                <c:pt idx="17">
                  <c:v>157</c:v>
                </c:pt>
                <c:pt idx="18">
                  <c:v>158</c:v>
                </c:pt>
                <c:pt idx="19">
                  <c:v>159</c:v>
                </c:pt>
                <c:pt idx="20">
                  <c:v>160</c:v>
                </c:pt>
                <c:pt idx="21">
                  <c:v>161</c:v>
                </c:pt>
                <c:pt idx="22">
                  <c:v>162</c:v>
                </c:pt>
                <c:pt idx="23">
                  <c:v>163</c:v>
                </c:pt>
                <c:pt idx="24">
                  <c:v>164</c:v>
                </c:pt>
                <c:pt idx="25">
                  <c:v>165</c:v>
                </c:pt>
                <c:pt idx="26">
                  <c:v>166</c:v>
                </c:pt>
                <c:pt idx="27">
                  <c:v>167</c:v>
                </c:pt>
                <c:pt idx="28">
                  <c:v>168</c:v>
                </c:pt>
                <c:pt idx="29">
                  <c:v>169</c:v>
                </c:pt>
                <c:pt idx="30">
                  <c:v>170</c:v>
                </c:pt>
                <c:pt idx="31">
                  <c:v>171</c:v>
                </c:pt>
                <c:pt idx="32">
                  <c:v>172</c:v>
                </c:pt>
                <c:pt idx="33">
                  <c:v>173</c:v>
                </c:pt>
                <c:pt idx="34">
                  <c:v>174</c:v>
                </c:pt>
                <c:pt idx="35">
                  <c:v>175</c:v>
                </c:pt>
                <c:pt idx="36">
                  <c:v>176</c:v>
                </c:pt>
                <c:pt idx="37">
                  <c:v>177</c:v>
                </c:pt>
                <c:pt idx="38">
                  <c:v>178</c:v>
                </c:pt>
                <c:pt idx="39">
                  <c:v>179</c:v>
                </c:pt>
                <c:pt idx="40">
                  <c:v>180</c:v>
                </c:pt>
                <c:pt idx="41">
                  <c:v>181</c:v>
                </c:pt>
                <c:pt idx="42">
                  <c:v>182</c:v>
                </c:pt>
                <c:pt idx="43">
                  <c:v>183</c:v>
                </c:pt>
                <c:pt idx="44">
                  <c:v>184</c:v>
                </c:pt>
                <c:pt idx="45">
                  <c:v>185</c:v>
                </c:pt>
                <c:pt idx="46">
                  <c:v>186</c:v>
                </c:pt>
                <c:pt idx="47">
                  <c:v>187</c:v>
                </c:pt>
                <c:pt idx="48">
                  <c:v>188</c:v>
                </c:pt>
                <c:pt idx="49">
                  <c:v>189</c:v>
                </c:pt>
                <c:pt idx="50">
                  <c:v>190</c:v>
                </c:pt>
                <c:pt idx="51">
                  <c:v>191</c:v>
                </c:pt>
                <c:pt idx="52">
                  <c:v>192</c:v>
                </c:pt>
                <c:pt idx="53">
                  <c:v>193</c:v>
                </c:pt>
                <c:pt idx="54">
                  <c:v>194</c:v>
                </c:pt>
                <c:pt idx="55">
                  <c:v>195</c:v>
                </c:pt>
                <c:pt idx="56">
                  <c:v>196</c:v>
                </c:pt>
                <c:pt idx="57">
                  <c:v>197</c:v>
                </c:pt>
                <c:pt idx="58">
                  <c:v>198</c:v>
                </c:pt>
                <c:pt idx="59">
                  <c:v>199</c:v>
                </c:pt>
                <c:pt idx="60">
                  <c:v>200</c:v>
                </c:pt>
                <c:pt idx="61">
                  <c:v>201</c:v>
                </c:pt>
                <c:pt idx="62">
                  <c:v>202</c:v>
                </c:pt>
                <c:pt idx="63">
                  <c:v>203</c:v>
                </c:pt>
                <c:pt idx="64">
                  <c:v>204</c:v>
                </c:pt>
                <c:pt idx="65">
                  <c:v>205</c:v>
                </c:pt>
                <c:pt idx="66">
                  <c:v>206</c:v>
                </c:pt>
                <c:pt idx="67">
                  <c:v>207</c:v>
                </c:pt>
                <c:pt idx="68">
                  <c:v>208</c:v>
                </c:pt>
                <c:pt idx="69">
                  <c:v>209</c:v>
                </c:pt>
                <c:pt idx="70">
                  <c:v>210</c:v>
                </c:pt>
                <c:pt idx="71">
                  <c:v>211</c:v>
                </c:pt>
                <c:pt idx="72">
                  <c:v>212</c:v>
                </c:pt>
                <c:pt idx="73">
                  <c:v>213</c:v>
                </c:pt>
                <c:pt idx="74">
                  <c:v>214</c:v>
                </c:pt>
                <c:pt idx="75">
                  <c:v>215</c:v>
                </c:pt>
                <c:pt idx="76">
                  <c:v>216</c:v>
                </c:pt>
                <c:pt idx="77">
                  <c:v>217</c:v>
                </c:pt>
                <c:pt idx="78">
                  <c:v>218</c:v>
                </c:pt>
                <c:pt idx="79">
                  <c:v>219</c:v>
                </c:pt>
                <c:pt idx="80">
                  <c:v>220</c:v>
                </c:pt>
                <c:pt idx="81">
                  <c:v>221</c:v>
                </c:pt>
                <c:pt idx="82">
                  <c:v>222</c:v>
                </c:pt>
                <c:pt idx="83">
                  <c:v>223</c:v>
                </c:pt>
                <c:pt idx="84">
                  <c:v>224</c:v>
                </c:pt>
                <c:pt idx="85">
                  <c:v>225</c:v>
                </c:pt>
                <c:pt idx="86">
                  <c:v>226</c:v>
                </c:pt>
                <c:pt idx="87">
                  <c:v>227</c:v>
                </c:pt>
                <c:pt idx="88">
                  <c:v>228</c:v>
                </c:pt>
                <c:pt idx="89">
                  <c:v>229</c:v>
                </c:pt>
                <c:pt idx="90">
                  <c:v>230</c:v>
                </c:pt>
                <c:pt idx="91">
                  <c:v>231</c:v>
                </c:pt>
                <c:pt idx="92">
                  <c:v>232</c:v>
                </c:pt>
                <c:pt idx="93">
                  <c:v>233</c:v>
                </c:pt>
                <c:pt idx="94">
                  <c:v>234</c:v>
                </c:pt>
                <c:pt idx="95">
                  <c:v>235</c:v>
                </c:pt>
                <c:pt idx="96">
                  <c:v>236</c:v>
                </c:pt>
                <c:pt idx="97">
                  <c:v>237</c:v>
                </c:pt>
                <c:pt idx="98">
                  <c:v>238</c:v>
                </c:pt>
                <c:pt idx="99">
                  <c:v>239</c:v>
                </c:pt>
                <c:pt idx="100">
                  <c:v>240</c:v>
                </c:pt>
              </c:numCache>
            </c:numRef>
          </c:xVal>
          <c:yVal>
            <c:numRef>
              <c:f>Interpolation!$D$2:$D$1002</c:f>
              <c:numCache>
                <c:formatCode>General</c:formatCode>
                <c:ptCount val="1001"/>
                <c:pt idx="0">
                  <c:v>184</c:v>
                </c:pt>
                <c:pt idx="1">
                  <c:v>149</c:v>
                </c:pt>
                <c:pt idx="2">
                  <c:v>88</c:v>
                </c:pt>
                <c:pt idx="3">
                  <c:v>41</c:v>
                </c:pt>
                <c:pt idx="4">
                  <c:v>100</c:v>
                </c:pt>
                <c:pt idx="5">
                  <c:v>165</c:v>
                </c:pt>
                <c:pt idx="6">
                  <c:v>181</c:v>
                </c:pt>
                <c:pt idx="7">
                  <c:v>175</c:v>
                </c:pt>
                <c:pt idx="8">
                  <c:v>179</c:v>
                </c:pt>
                <c:pt idx="9">
                  <c:v>167</c:v>
                </c:pt>
                <c:pt idx="10">
                  <c:v>140</c:v>
                </c:pt>
                <c:pt idx="11">
                  <c:v>103</c:v>
                </c:pt>
                <c:pt idx="12">
                  <c:v>108</c:v>
                </c:pt>
                <c:pt idx="13">
                  <c:v>144</c:v>
                </c:pt>
                <c:pt idx="14">
                  <c:v>174</c:v>
                </c:pt>
                <c:pt idx="15">
                  <c:v>168</c:v>
                </c:pt>
                <c:pt idx="16">
                  <c:v>173</c:v>
                </c:pt>
                <c:pt idx="17">
                  <c:v>164</c:v>
                </c:pt>
                <c:pt idx="18">
                  <c:v>173</c:v>
                </c:pt>
                <c:pt idx="19">
                  <c:v>126</c:v>
                </c:pt>
                <c:pt idx="20">
                  <c:v>41</c:v>
                </c:pt>
                <c:pt idx="21">
                  <c:v>16</c:v>
                </c:pt>
                <c:pt idx="22">
                  <c:v>25</c:v>
                </c:pt>
                <c:pt idx="23">
                  <c:v>17</c:v>
                </c:pt>
                <c:pt idx="24">
                  <c:v>63</c:v>
                </c:pt>
                <c:pt idx="25">
                  <c:v>152</c:v>
                </c:pt>
                <c:pt idx="26">
                  <c:v>166</c:v>
                </c:pt>
                <c:pt idx="27">
                  <c:v>153</c:v>
                </c:pt>
                <c:pt idx="28">
                  <c:v>67</c:v>
                </c:pt>
                <c:pt idx="29">
                  <c:v>19</c:v>
                </c:pt>
                <c:pt idx="30">
                  <c:v>29</c:v>
                </c:pt>
                <c:pt idx="31">
                  <c:v>97</c:v>
                </c:pt>
                <c:pt idx="32">
                  <c:v>179</c:v>
                </c:pt>
                <c:pt idx="33">
                  <c:v>130</c:v>
                </c:pt>
                <c:pt idx="34">
                  <c:v>59</c:v>
                </c:pt>
                <c:pt idx="35">
                  <c:v>7</c:v>
                </c:pt>
                <c:pt idx="36">
                  <c:v>30</c:v>
                </c:pt>
                <c:pt idx="37">
                  <c:v>11</c:v>
                </c:pt>
                <c:pt idx="38">
                  <c:v>77</c:v>
                </c:pt>
                <c:pt idx="39">
                  <c:v>137</c:v>
                </c:pt>
                <c:pt idx="40">
                  <c:v>132</c:v>
                </c:pt>
                <c:pt idx="41">
                  <c:v>96</c:v>
                </c:pt>
                <c:pt idx="42">
                  <c:v>45</c:v>
                </c:pt>
                <c:pt idx="43">
                  <c:v>20</c:v>
                </c:pt>
                <c:pt idx="44">
                  <c:v>17</c:v>
                </c:pt>
                <c:pt idx="45">
                  <c:v>13</c:v>
                </c:pt>
                <c:pt idx="46">
                  <c:v>18</c:v>
                </c:pt>
                <c:pt idx="47">
                  <c:v>18</c:v>
                </c:pt>
                <c:pt idx="48">
                  <c:v>20</c:v>
                </c:pt>
                <c:pt idx="49">
                  <c:v>19</c:v>
                </c:pt>
                <c:pt idx="50">
                  <c:v>20</c:v>
                </c:pt>
                <c:pt idx="51">
                  <c:v>41</c:v>
                </c:pt>
                <c:pt idx="52">
                  <c:v>76</c:v>
                </c:pt>
                <c:pt idx="53">
                  <c:v>33</c:v>
                </c:pt>
                <c:pt idx="54">
                  <c:v>17</c:v>
                </c:pt>
                <c:pt idx="55">
                  <c:v>16</c:v>
                </c:pt>
                <c:pt idx="56">
                  <c:v>21</c:v>
                </c:pt>
                <c:pt idx="57">
                  <c:v>17</c:v>
                </c:pt>
                <c:pt idx="58">
                  <c:v>17</c:v>
                </c:pt>
                <c:pt idx="59">
                  <c:v>15</c:v>
                </c:pt>
                <c:pt idx="60">
                  <c:v>19</c:v>
                </c:pt>
                <c:pt idx="61">
                  <c:v>17</c:v>
                </c:pt>
                <c:pt idx="62">
                  <c:v>42</c:v>
                </c:pt>
                <c:pt idx="63">
                  <c:v>84</c:v>
                </c:pt>
                <c:pt idx="64">
                  <c:v>124</c:v>
                </c:pt>
                <c:pt idx="65">
                  <c:v>136</c:v>
                </c:pt>
                <c:pt idx="66">
                  <c:v>149</c:v>
                </c:pt>
                <c:pt idx="67">
                  <c:v>145</c:v>
                </c:pt>
                <c:pt idx="68">
                  <c:v>139</c:v>
                </c:pt>
                <c:pt idx="69">
                  <c:v>63</c:v>
                </c:pt>
                <c:pt idx="70">
                  <c:v>16</c:v>
                </c:pt>
                <c:pt idx="71">
                  <c:v>24</c:v>
                </c:pt>
                <c:pt idx="72">
                  <c:v>47</c:v>
                </c:pt>
                <c:pt idx="73">
                  <c:v>130</c:v>
                </c:pt>
                <c:pt idx="74">
                  <c:v>156</c:v>
                </c:pt>
                <c:pt idx="75">
                  <c:v>150</c:v>
                </c:pt>
                <c:pt idx="76">
                  <c:v>106</c:v>
                </c:pt>
                <c:pt idx="77">
                  <c:v>61</c:v>
                </c:pt>
                <c:pt idx="78">
                  <c:v>110</c:v>
                </c:pt>
                <c:pt idx="79">
                  <c:v>151</c:v>
                </c:pt>
                <c:pt idx="80">
                  <c:v>153</c:v>
                </c:pt>
                <c:pt idx="81">
                  <c:v>153</c:v>
                </c:pt>
                <c:pt idx="82">
                  <c:v>87</c:v>
                </c:pt>
                <c:pt idx="83">
                  <c:v>16</c:v>
                </c:pt>
                <c:pt idx="84">
                  <c:v>35</c:v>
                </c:pt>
                <c:pt idx="85">
                  <c:v>38</c:v>
                </c:pt>
                <c:pt idx="86">
                  <c:v>129</c:v>
                </c:pt>
                <c:pt idx="87">
                  <c:v>154</c:v>
                </c:pt>
                <c:pt idx="88">
                  <c:v>156</c:v>
                </c:pt>
                <c:pt idx="89">
                  <c:v>85</c:v>
                </c:pt>
                <c:pt idx="90">
                  <c:v>25</c:v>
                </c:pt>
                <c:pt idx="91">
                  <c:v>36</c:v>
                </c:pt>
                <c:pt idx="92">
                  <c:v>103</c:v>
                </c:pt>
                <c:pt idx="93">
                  <c:v>161</c:v>
                </c:pt>
                <c:pt idx="94">
                  <c:v>140</c:v>
                </c:pt>
                <c:pt idx="95">
                  <c:v>73</c:v>
                </c:pt>
                <c:pt idx="96">
                  <c:v>13</c:v>
                </c:pt>
                <c:pt idx="97">
                  <c:v>33</c:v>
                </c:pt>
                <c:pt idx="98">
                  <c:v>43</c:v>
                </c:pt>
                <c:pt idx="99">
                  <c:v>123</c:v>
                </c:pt>
                <c:pt idx="100">
                  <c:v>149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5CE0-46F9-A457-05A0A487981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35861384"/>
        <c:axId val="336646168"/>
      </c:scatterChart>
      <c:valAx>
        <c:axId val="335861384"/>
        <c:scaling>
          <c:orientation val="minMax"/>
          <c:max val="240"/>
          <c:min val="140"/>
        </c:scaling>
        <c:delete val="0"/>
        <c:axPos val="b"/>
        <c:title>
          <c:tx>
            <c:rich>
              <a:bodyPr/>
              <a:lstStyle/>
              <a:p>
                <a:pPr>
                  <a:defRPr sz="1800"/>
                </a:pPr>
                <a:r>
                  <a:rPr lang="en-US" sz="1800"/>
                  <a:t>Pixel Location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/>
            </a:pPr>
            <a:endParaRPr lang="en-US"/>
          </a:p>
        </c:txPr>
        <c:crossAx val="336646168"/>
        <c:crosses val="autoZero"/>
        <c:crossBetween val="midCat"/>
      </c:valAx>
      <c:valAx>
        <c:axId val="336646168"/>
        <c:scaling>
          <c:orientation val="minMax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 sz="1800"/>
                </a:pPr>
                <a:r>
                  <a:rPr lang="en-US" sz="1800"/>
                  <a:t>Grey Value (Counts)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/>
            </a:pPr>
            <a:endParaRPr lang="en-US"/>
          </a:p>
        </c:txPr>
        <c:crossAx val="335861384"/>
        <c:crosses val="autoZero"/>
        <c:crossBetween val="midCat"/>
      </c:valAx>
    </c:plotArea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0813044688699044"/>
          <c:y val="2.2458087193799874E-2"/>
          <c:w val="0.84676273284862247"/>
          <c:h val="0.85647924941996045"/>
        </c:manualLayout>
      </c:layout>
      <c:scatterChart>
        <c:scatterStyle val="lineMarker"/>
        <c:varyColors val="0"/>
        <c:ser>
          <c:idx val="0"/>
          <c:order val="0"/>
          <c:tx>
            <c:strRef>
              <c:f>Interpolation!$B$1</c:f>
              <c:strCache>
                <c:ptCount val="1"/>
                <c:pt idx="0">
                  <c:v>Amplitude - Interpolated</c:v>
                </c:pt>
              </c:strCache>
            </c:strRef>
          </c:tx>
          <c:marker>
            <c:symbol val="square"/>
            <c:size val="5"/>
          </c:marker>
          <c:xVal>
            <c:numRef>
              <c:f>Interpolation!$A$2:$A$1002</c:f>
              <c:numCache>
                <c:formatCode>General</c:formatCode>
                <c:ptCount val="1001"/>
                <c:pt idx="0">
                  <c:v>140</c:v>
                </c:pt>
                <c:pt idx="1">
                  <c:v>140.1</c:v>
                </c:pt>
                <c:pt idx="2">
                  <c:v>140.19999999999999</c:v>
                </c:pt>
                <c:pt idx="3">
                  <c:v>140.30000000000001</c:v>
                </c:pt>
                <c:pt idx="4">
                  <c:v>140.4</c:v>
                </c:pt>
                <c:pt idx="5">
                  <c:v>140.5</c:v>
                </c:pt>
                <c:pt idx="6">
                  <c:v>140.6</c:v>
                </c:pt>
                <c:pt idx="7">
                  <c:v>140.69999999999999</c:v>
                </c:pt>
                <c:pt idx="8">
                  <c:v>140.80000000000001</c:v>
                </c:pt>
                <c:pt idx="9">
                  <c:v>140.9</c:v>
                </c:pt>
                <c:pt idx="10">
                  <c:v>141</c:v>
                </c:pt>
                <c:pt idx="11">
                  <c:v>141.1</c:v>
                </c:pt>
                <c:pt idx="12">
                  <c:v>141.19999999999999</c:v>
                </c:pt>
                <c:pt idx="13">
                  <c:v>141.30000000000001</c:v>
                </c:pt>
                <c:pt idx="14">
                  <c:v>141.4</c:v>
                </c:pt>
                <c:pt idx="15">
                  <c:v>141.5</c:v>
                </c:pt>
                <c:pt idx="16">
                  <c:v>141.6</c:v>
                </c:pt>
                <c:pt idx="17">
                  <c:v>141.69999999999999</c:v>
                </c:pt>
                <c:pt idx="18">
                  <c:v>141.80000000000001</c:v>
                </c:pt>
                <c:pt idx="19">
                  <c:v>141.9</c:v>
                </c:pt>
                <c:pt idx="20">
                  <c:v>142</c:v>
                </c:pt>
                <c:pt idx="21">
                  <c:v>142.1</c:v>
                </c:pt>
                <c:pt idx="22">
                  <c:v>142.19999999999999</c:v>
                </c:pt>
                <c:pt idx="23">
                  <c:v>142.30000000000001</c:v>
                </c:pt>
                <c:pt idx="24">
                  <c:v>142.4</c:v>
                </c:pt>
                <c:pt idx="25">
                  <c:v>142.5</c:v>
                </c:pt>
                <c:pt idx="26">
                  <c:v>142.6</c:v>
                </c:pt>
                <c:pt idx="27">
                  <c:v>142.69999999999999</c:v>
                </c:pt>
                <c:pt idx="28">
                  <c:v>142.80000000000001</c:v>
                </c:pt>
                <c:pt idx="29">
                  <c:v>142.9</c:v>
                </c:pt>
                <c:pt idx="30">
                  <c:v>143</c:v>
                </c:pt>
                <c:pt idx="31">
                  <c:v>143.1</c:v>
                </c:pt>
                <c:pt idx="32">
                  <c:v>143.19999999999999</c:v>
                </c:pt>
                <c:pt idx="33">
                  <c:v>143.30000000000001</c:v>
                </c:pt>
                <c:pt idx="34">
                  <c:v>143.4</c:v>
                </c:pt>
                <c:pt idx="35">
                  <c:v>143.5</c:v>
                </c:pt>
                <c:pt idx="36">
                  <c:v>143.6</c:v>
                </c:pt>
                <c:pt idx="37">
                  <c:v>143.69999999999999</c:v>
                </c:pt>
                <c:pt idx="38">
                  <c:v>143.80000000000001</c:v>
                </c:pt>
                <c:pt idx="39">
                  <c:v>143.9</c:v>
                </c:pt>
                <c:pt idx="40">
                  <c:v>144</c:v>
                </c:pt>
                <c:pt idx="41">
                  <c:v>144.1</c:v>
                </c:pt>
                <c:pt idx="42">
                  <c:v>144.19999999999999</c:v>
                </c:pt>
                <c:pt idx="43">
                  <c:v>144.30000000000001</c:v>
                </c:pt>
                <c:pt idx="44">
                  <c:v>144.4</c:v>
                </c:pt>
                <c:pt idx="45">
                  <c:v>144.5</c:v>
                </c:pt>
                <c:pt idx="46">
                  <c:v>144.6</c:v>
                </c:pt>
                <c:pt idx="47">
                  <c:v>144.69999999999999</c:v>
                </c:pt>
                <c:pt idx="48">
                  <c:v>144.80000000000001</c:v>
                </c:pt>
                <c:pt idx="49">
                  <c:v>144.9</c:v>
                </c:pt>
                <c:pt idx="50">
                  <c:v>145</c:v>
                </c:pt>
                <c:pt idx="51">
                  <c:v>145.1</c:v>
                </c:pt>
                <c:pt idx="52">
                  <c:v>145.19999999999999</c:v>
                </c:pt>
                <c:pt idx="53">
                  <c:v>145.30000000000001</c:v>
                </c:pt>
                <c:pt idx="54">
                  <c:v>145.4</c:v>
                </c:pt>
                <c:pt idx="55">
                  <c:v>145.5</c:v>
                </c:pt>
                <c:pt idx="56">
                  <c:v>145.6</c:v>
                </c:pt>
                <c:pt idx="57">
                  <c:v>145.69999999999999</c:v>
                </c:pt>
                <c:pt idx="58">
                  <c:v>145.80000000000001</c:v>
                </c:pt>
                <c:pt idx="59">
                  <c:v>145.9</c:v>
                </c:pt>
                <c:pt idx="60">
                  <c:v>146</c:v>
                </c:pt>
                <c:pt idx="61">
                  <c:v>146.1</c:v>
                </c:pt>
                <c:pt idx="62">
                  <c:v>146.19999999999999</c:v>
                </c:pt>
                <c:pt idx="63">
                  <c:v>146.30000000000001</c:v>
                </c:pt>
                <c:pt idx="64">
                  <c:v>146.4</c:v>
                </c:pt>
                <c:pt idx="65">
                  <c:v>146.5</c:v>
                </c:pt>
                <c:pt idx="66">
                  <c:v>146.6</c:v>
                </c:pt>
                <c:pt idx="67">
                  <c:v>146.69999999999999</c:v>
                </c:pt>
                <c:pt idx="68">
                  <c:v>146.80000000000001</c:v>
                </c:pt>
                <c:pt idx="69">
                  <c:v>146.9</c:v>
                </c:pt>
                <c:pt idx="70">
                  <c:v>147</c:v>
                </c:pt>
                <c:pt idx="71">
                  <c:v>147.1</c:v>
                </c:pt>
                <c:pt idx="72">
                  <c:v>147.19999999999999</c:v>
                </c:pt>
                <c:pt idx="73">
                  <c:v>147.30000000000001</c:v>
                </c:pt>
                <c:pt idx="74">
                  <c:v>147.4</c:v>
                </c:pt>
                <c:pt idx="75">
                  <c:v>147.5</c:v>
                </c:pt>
                <c:pt idx="76">
                  <c:v>147.6</c:v>
                </c:pt>
                <c:pt idx="77">
                  <c:v>147.69999999999999</c:v>
                </c:pt>
                <c:pt idx="78">
                  <c:v>147.80000000000001</c:v>
                </c:pt>
                <c:pt idx="79">
                  <c:v>147.9</c:v>
                </c:pt>
                <c:pt idx="80">
                  <c:v>148</c:v>
                </c:pt>
                <c:pt idx="81">
                  <c:v>148.1</c:v>
                </c:pt>
                <c:pt idx="82">
                  <c:v>148.19999999999999</c:v>
                </c:pt>
                <c:pt idx="83">
                  <c:v>148.30000000000001</c:v>
                </c:pt>
                <c:pt idx="84">
                  <c:v>148.4</c:v>
                </c:pt>
                <c:pt idx="85">
                  <c:v>148.5</c:v>
                </c:pt>
                <c:pt idx="86">
                  <c:v>148.6</c:v>
                </c:pt>
                <c:pt idx="87">
                  <c:v>148.69999999999999</c:v>
                </c:pt>
                <c:pt idx="88">
                  <c:v>148.80000000000001</c:v>
                </c:pt>
                <c:pt idx="89">
                  <c:v>148.9</c:v>
                </c:pt>
                <c:pt idx="90">
                  <c:v>149</c:v>
                </c:pt>
                <c:pt idx="91">
                  <c:v>149.1</c:v>
                </c:pt>
                <c:pt idx="92">
                  <c:v>149.19999999999999</c:v>
                </c:pt>
                <c:pt idx="93">
                  <c:v>149.30000000000001</c:v>
                </c:pt>
                <c:pt idx="94">
                  <c:v>149.4</c:v>
                </c:pt>
                <c:pt idx="95">
                  <c:v>149.5</c:v>
                </c:pt>
                <c:pt idx="96">
                  <c:v>149.6</c:v>
                </c:pt>
                <c:pt idx="97">
                  <c:v>149.69999999999999</c:v>
                </c:pt>
                <c:pt idx="98">
                  <c:v>149.80000000000001</c:v>
                </c:pt>
                <c:pt idx="99">
                  <c:v>149.9</c:v>
                </c:pt>
                <c:pt idx="100">
                  <c:v>150</c:v>
                </c:pt>
                <c:pt idx="101">
                  <c:v>150.1</c:v>
                </c:pt>
                <c:pt idx="102">
                  <c:v>150.19999999999999</c:v>
                </c:pt>
                <c:pt idx="103">
                  <c:v>150.30000000000001</c:v>
                </c:pt>
                <c:pt idx="104">
                  <c:v>150.4</c:v>
                </c:pt>
                <c:pt idx="105">
                  <c:v>150.5</c:v>
                </c:pt>
                <c:pt idx="106">
                  <c:v>150.6</c:v>
                </c:pt>
                <c:pt idx="107">
                  <c:v>150.69999999999999</c:v>
                </c:pt>
                <c:pt idx="108">
                  <c:v>150.80000000000001</c:v>
                </c:pt>
                <c:pt idx="109">
                  <c:v>150.9</c:v>
                </c:pt>
                <c:pt idx="110">
                  <c:v>151</c:v>
                </c:pt>
                <c:pt idx="111">
                  <c:v>151.1</c:v>
                </c:pt>
                <c:pt idx="112">
                  <c:v>151.19999999999999</c:v>
                </c:pt>
                <c:pt idx="113">
                  <c:v>151.30000000000001</c:v>
                </c:pt>
                <c:pt idx="114">
                  <c:v>151.4</c:v>
                </c:pt>
                <c:pt idx="115">
                  <c:v>151.5</c:v>
                </c:pt>
                <c:pt idx="116">
                  <c:v>151.6</c:v>
                </c:pt>
                <c:pt idx="117">
                  <c:v>151.69999999999999</c:v>
                </c:pt>
                <c:pt idx="118">
                  <c:v>151.80000000000001</c:v>
                </c:pt>
                <c:pt idx="119">
                  <c:v>151.9</c:v>
                </c:pt>
                <c:pt idx="120">
                  <c:v>152</c:v>
                </c:pt>
                <c:pt idx="121">
                  <c:v>152.1</c:v>
                </c:pt>
                <c:pt idx="122">
                  <c:v>152.19999999999999</c:v>
                </c:pt>
                <c:pt idx="123">
                  <c:v>152.30000000000001</c:v>
                </c:pt>
                <c:pt idx="124">
                  <c:v>152.4</c:v>
                </c:pt>
                <c:pt idx="125">
                  <c:v>152.5</c:v>
                </c:pt>
                <c:pt idx="126">
                  <c:v>152.6</c:v>
                </c:pt>
                <c:pt idx="127">
                  <c:v>152.69999999999999</c:v>
                </c:pt>
                <c:pt idx="128">
                  <c:v>152.80000000000001</c:v>
                </c:pt>
                <c:pt idx="129">
                  <c:v>152.9</c:v>
                </c:pt>
                <c:pt idx="130">
                  <c:v>153</c:v>
                </c:pt>
                <c:pt idx="131">
                  <c:v>153.1</c:v>
                </c:pt>
                <c:pt idx="132">
                  <c:v>153.19999999999999</c:v>
                </c:pt>
                <c:pt idx="133">
                  <c:v>153.30000000000001</c:v>
                </c:pt>
                <c:pt idx="134">
                  <c:v>153.4</c:v>
                </c:pt>
                <c:pt idx="135">
                  <c:v>153.5</c:v>
                </c:pt>
                <c:pt idx="136">
                  <c:v>153.6</c:v>
                </c:pt>
                <c:pt idx="137">
                  <c:v>153.69999999999999</c:v>
                </c:pt>
                <c:pt idx="138">
                  <c:v>153.80000000000001</c:v>
                </c:pt>
                <c:pt idx="139">
                  <c:v>153.9</c:v>
                </c:pt>
                <c:pt idx="140">
                  <c:v>154</c:v>
                </c:pt>
                <c:pt idx="141">
                  <c:v>154.1</c:v>
                </c:pt>
                <c:pt idx="142">
                  <c:v>154.19999999999999</c:v>
                </c:pt>
                <c:pt idx="143">
                  <c:v>154.30000000000001</c:v>
                </c:pt>
                <c:pt idx="144">
                  <c:v>154.4</c:v>
                </c:pt>
                <c:pt idx="145">
                  <c:v>154.5</c:v>
                </c:pt>
                <c:pt idx="146">
                  <c:v>154.6</c:v>
                </c:pt>
                <c:pt idx="147">
                  <c:v>154.69999999999999</c:v>
                </c:pt>
                <c:pt idx="148">
                  <c:v>154.80000000000001</c:v>
                </c:pt>
                <c:pt idx="149">
                  <c:v>154.9</c:v>
                </c:pt>
                <c:pt idx="150">
                  <c:v>155</c:v>
                </c:pt>
                <c:pt idx="151">
                  <c:v>155.1</c:v>
                </c:pt>
                <c:pt idx="152">
                  <c:v>155.19999999999999</c:v>
                </c:pt>
                <c:pt idx="153">
                  <c:v>155.30000000000001</c:v>
                </c:pt>
                <c:pt idx="154">
                  <c:v>155.4</c:v>
                </c:pt>
                <c:pt idx="155">
                  <c:v>155.5</c:v>
                </c:pt>
                <c:pt idx="156">
                  <c:v>155.6</c:v>
                </c:pt>
                <c:pt idx="157">
                  <c:v>155.69999999999999</c:v>
                </c:pt>
                <c:pt idx="158">
                  <c:v>155.80000000000001</c:v>
                </c:pt>
                <c:pt idx="159">
                  <c:v>155.9</c:v>
                </c:pt>
                <c:pt idx="160">
                  <c:v>156</c:v>
                </c:pt>
                <c:pt idx="161">
                  <c:v>156.1</c:v>
                </c:pt>
                <c:pt idx="162">
                  <c:v>156.19999999999999</c:v>
                </c:pt>
                <c:pt idx="163">
                  <c:v>156.30000000000001</c:v>
                </c:pt>
                <c:pt idx="164">
                  <c:v>156.4</c:v>
                </c:pt>
                <c:pt idx="165">
                  <c:v>156.5</c:v>
                </c:pt>
                <c:pt idx="166">
                  <c:v>156.6</c:v>
                </c:pt>
                <c:pt idx="167">
                  <c:v>156.69999999999999</c:v>
                </c:pt>
                <c:pt idx="168">
                  <c:v>156.80000000000001</c:v>
                </c:pt>
                <c:pt idx="169">
                  <c:v>156.9</c:v>
                </c:pt>
                <c:pt idx="170">
                  <c:v>157</c:v>
                </c:pt>
                <c:pt idx="171">
                  <c:v>157.1</c:v>
                </c:pt>
                <c:pt idx="172">
                  <c:v>157.19999999999999</c:v>
                </c:pt>
                <c:pt idx="173">
                  <c:v>157.30000000000001</c:v>
                </c:pt>
                <c:pt idx="174">
                  <c:v>157.4</c:v>
                </c:pt>
                <c:pt idx="175">
                  <c:v>157.5</c:v>
                </c:pt>
                <c:pt idx="176">
                  <c:v>157.6</c:v>
                </c:pt>
                <c:pt idx="177">
                  <c:v>157.69999999999999</c:v>
                </c:pt>
                <c:pt idx="178">
                  <c:v>157.80000000000001</c:v>
                </c:pt>
                <c:pt idx="179">
                  <c:v>157.9</c:v>
                </c:pt>
                <c:pt idx="180">
                  <c:v>158</c:v>
                </c:pt>
                <c:pt idx="181">
                  <c:v>158.1</c:v>
                </c:pt>
                <c:pt idx="182">
                  <c:v>158.19999999999999</c:v>
                </c:pt>
                <c:pt idx="183">
                  <c:v>158.30000000000001</c:v>
                </c:pt>
                <c:pt idx="184">
                  <c:v>158.4</c:v>
                </c:pt>
                <c:pt idx="185">
                  <c:v>158.5</c:v>
                </c:pt>
                <c:pt idx="186">
                  <c:v>158.6</c:v>
                </c:pt>
                <c:pt idx="187">
                  <c:v>158.69999999999999</c:v>
                </c:pt>
                <c:pt idx="188">
                  <c:v>158.80000000000001</c:v>
                </c:pt>
                <c:pt idx="189">
                  <c:v>158.9</c:v>
                </c:pt>
                <c:pt idx="190">
                  <c:v>159</c:v>
                </c:pt>
                <c:pt idx="191">
                  <c:v>159.1</c:v>
                </c:pt>
                <c:pt idx="192">
                  <c:v>159.19999999999999</c:v>
                </c:pt>
                <c:pt idx="193">
                  <c:v>159.30000000000001</c:v>
                </c:pt>
                <c:pt idx="194">
                  <c:v>159.4</c:v>
                </c:pt>
                <c:pt idx="195">
                  <c:v>159.5</c:v>
                </c:pt>
                <c:pt idx="196">
                  <c:v>159.6</c:v>
                </c:pt>
                <c:pt idx="197">
                  <c:v>159.69999999999999</c:v>
                </c:pt>
                <c:pt idx="198">
                  <c:v>159.80000000000001</c:v>
                </c:pt>
                <c:pt idx="199">
                  <c:v>159.9</c:v>
                </c:pt>
                <c:pt idx="200">
                  <c:v>160</c:v>
                </c:pt>
                <c:pt idx="201">
                  <c:v>160.1</c:v>
                </c:pt>
                <c:pt idx="202">
                  <c:v>160.19999999999999</c:v>
                </c:pt>
                <c:pt idx="203">
                  <c:v>160.30000000000001</c:v>
                </c:pt>
                <c:pt idx="204">
                  <c:v>160.4</c:v>
                </c:pt>
                <c:pt idx="205">
                  <c:v>160.5</c:v>
                </c:pt>
                <c:pt idx="206">
                  <c:v>160.6</c:v>
                </c:pt>
                <c:pt idx="207">
                  <c:v>160.69999999999999</c:v>
                </c:pt>
                <c:pt idx="208">
                  <c:v>160.80000000000001</c:v>
                </c:pt>
                <c:pt idx="209">
                  <c:v>160.9</c:v>
                </c:pt>
                <c:pt idx="210">
                  <c:v>161</c:v>
                </c:pt>
                <c:pt idx="211">
                  <c:v>161.1</c:v>
                </c:pt>
                <c:pt idx="212">
                  <c:v>161.19999999999999</c:v>
                </c:pt>
                <c:pt idx="213">
                  <c:v>161.30000000000001</c:v>
                </c:pt>
                <c:pt idx="214">
                  <c:v>161.4</c:v>
                </c:pt>
                <c:pt idx="215">
                  <c:v>161.5</c:v>
                </c:pt>
                <c:pt idx="216">
                  <c:v>161.6</c:v>
                </c:pt>
                <c:pt idx="217">
                  <c:v>161.69999999999999</c:v>
                </c:pt>
                <c:pt idx="218">
                  <c:v>161.80000000000001</c:v>
                </c:pt>
                <c:pt idx="219">
                  <c:v>161.9</c:v>
                </c:pt>
                <c:pt idx="220">
                  <c:v>162</c:v>
                </c:pt>
                <c:pt idx="221">
                  <c:v>162.1</c:v>
                </c:pt>
                <c:pt idx="222">
                  <c:v>162.19999999999999</c:v>
                </c:pt>
                <c:pt idx="223">
                  <c:v>162.30000000000001</c:v>
                </c:pt>
                <c:pt idx="224">
                  <c:v>162.4</c:v>
                </c:pt>
                <c:pt idx="225">
                  <c:v>162.5</c:v>
                </c:pt>
                <c:pt idx="226">
                  <c:v>162.6</c:v>
                </c:pt>
                <c:pt idx="227">
                  <c:v>162.69999999999999</c:v>
                </c:pt>
                <c:pt idx="228">
                  <c:v>162.80000000000001</c:v>
                </c:pt>
                <c:pt idx="229">
                  <c:v>162.9</c:v>
                </c:pt>
                <c:pt idx="230">
                  <c:v>163</c:v>
                </c:pt>
                <c:pt idx="231">
                  <c:v>163.1</c:v>
                </c:pt>
                <c:pt idx="232">
                  <c:v>163.19999999999999</c:v>
                </c:pt>
                <c:pt idx="233">
                  <c:v>163.30000000000001</c:v>
                </c:pt>
                <c:pt idx="234">
                  <c:v>163.4</c:v>
                </c:pt>
                <c:pt idx="235">
                  <c:v>163.5</c:v>
                </c:pt>
                <c:pt idx="236">
                  <c:v>163.6</c:v>
                </c:pt>
                <c:pt idx="237">
                  <c:v>163.69999999999999</c:v>
                </c:pt>
                <c:pt idx="238">
                  <c:v>163.80000000000001</c:v>
                </c:pt>
                <c:pt idx="239">
                  <c:v>163.9</c:v>
                </c:pt>
                <c:pt idx="240">
                  <c:v>164</c:v>
                </c:pt>
                <c:pt idx="241">
                  <c:v>164.1</c:v>
                </c:pt>
                <c:pt idx="242">
                  <c:v>164.2</c:v>
                </c:pt>
                <c:pt idx="243">
                  <c:v>164.3</c:v>
                </c:pt>
                <c:pt idx="244">
                  <c:v>164.4</c:v>
                </c:pt>
                <c:pt idx="245">
                  <c:v>164.5</c:v>
                </c:pt>
                <c:pt idx="246">
                  <c:v>164.6</c:v>
                </c:pt>
                <c:pt idx="247">
                  <c:v>164.7</c:v>
                </c:pt>
                <c:pt idx="248">
                  <c:v>164.8</c:v>
                </c:pt>
                <c:pt idx="249">
                  <c:v>164.9</c:v>
                </c:pt>
                <c:pt idx="250">
                  <c:v>165</c:v>
                </c:pt>
                <c:pt idx="251">
                  <c:v>165.1</c:v>
                </c:pt>
                <c:pt idx="252">
                  <c:v>165.2</c:v>
                </c:pt>
                <c:pt idx="253">
                  <c:v>165.3</c:v>
                </c:pt>
                <c:pt idx="254">
                  <c:v>165.4</c:v>
                </c:pt>
                <c:pt idx="255">
                  <c:v>165.5</c:v>
                </c:pt>
                <c:pt idx="256">
                  <c:v>165.6</c:v>
                </c:pt>
                <c:pt idx="257">
                  <c:v>165.7</c:v>
                </c:pt>
                <c:pt idx="258">
                  <c:v>165.8</c:v>
                </c:pt>
                <c:pt idx="259">
                  <c:v>165.9</c:v>
                </c:pt>
                <c:pt idx="260">
                  <c:v>166</c:v>
                </c:pt>
                <c:pt idx="261">
                  <c:v>166.1</c:v>
                </c:pt>
                <c:pt idx="262">
                  <c:v>166.2</c:v>
                </c:pt>
                <c:pt idx="263">
                  <c:v>166.3</c:v>
                </c:pt>
                <c:pt idx="264">
                  <c:v>166.4</c:v>
                </c:pt>
                <c:pt idx="265">
                  <c:v>166.5</c:v>
                </c:pt>
                <c:pt idx="266">
                  <c:v>166.6</c:v>
                </c:pt>
                <c:pt idx="267">
                  <c:v>166.7</c:v>
                </c:pt>
                <c:pt idx="268">
                  <c:v>166.8</c:v>
                </c:pt>
                <c:pt idx="269">
                  <c:v>166.9</c:v>
                </c:pt>
                <c:pt idx="270">
                  <c:v>167</c:v>
                </c:pt>
                <c:pt idx="271">
                  <c:v>167.1</c:v>
                </c:pt>
                <c:pt idx="272">
                  <c:v>167.2</c:v>
                </c:pt>
                <c:pt idx="273">
                  <c:v>167.3</c:v>
                </c:pt>
                <c:pt idx="274">
                  <c:v>167.4</c:v>
                </c:pt>
                <c:pt idx="275">
                  <c:v>167.5</c:v>
                </c:pt>
                <c:pt idx="276">
                  <c:v>167.6</c:v>
                </c:pt>
                <c:pt idx="277">
                  <c:v>167.7</c:v>
                </c:pt>
                <c:pt idx="278">
                  <c:v>167.8</c:v>
                </c:pt>
                <c:pt idx="279">
                  <c:v>167.9</c:v>
                </c:pt>
                <c:pt idx="280">
                  <c:v>168</c:v>
                </c:pt>
                <c:pt idx="281">
                  <c:v>168.1</c:v>
                </c:pt>
                <c:pt idx="282">
                  <c:v>168.2</c:v>
                </c:pt>
                <c:pt idx="283">
                  <c:v>168.3</c:v>
                </c:pt>
                <c:pt idx="284">
                  <c:v>168.4</c:v>
                </c:pt>
                <c:pt idx="285">
                  <c:v>168.5</c:v>
                </c:pt>
                <c:pt idx="286">
                  <c:v>168.6</c:v>
                </c:pt>
                <c:pt idx="287">
                  <c:v>168.7</c:v>
                </c:pt>
                <c:pt idx="288">
                  <c:v>168.8</c:v>
                </c:pt>
                <c:pt idx="289">
                  <c:v>168.9</c:v>
                </c:pt>
                <c:pt idx="290">
                  <c:v>169</c:v>
                </c:pt>
                <c:pt idx="291">
                  <c:v>169.1</c:v>
                </c:pt>
                <c:pt idx="292">
                  <c:v>169.2</c:v>
                </c:pt>
                <c:pt idx="293">
                  <c:v>169.3</c:v>
                </c:pt>
                <c:pt idx="294">
                  <c:v>169.4</c:v>
                </c:pt>
                <c:pt idx="295">
                  <c:v>169.5</c:v>
                </c:pt>
                <c:pt idx="296">
                  <c:v>169.6</c:v>
                </c:pt>
                <c:pt idx="297">
                  <c:v>169.7</c:v>
                </c:pt>
                <c:pt idx="298">
                  <c:v>169.8</c:v>
                </c:pt>
                <c:pt idx="299">
                  <c:v>169.9</c:v>
                </c:pt>
                <c:pt idx="300">
                  <c:v>170</c:v>
                </c:pt>
                <c:pt idx="301">
                  <c:v>170.1</c:v>
                </c:pt>
                <c:pt idx="302">
                  <c:v>170.2</c:v>
                </c:pt>
                <c:pt idx="303">
                  <c:v>170.3</c:v>
                </c:pt>
                <c:pt idx="304">
                  <c:v>170.4</c:v>
                </c:pt>
                <c:pt idx="305">
                  <c:v>170.5</c:v>
                </c:pt>
                <c:pt idx="306">
                  <c:v>170.6</c:v>
                </c:pt>
                <c:pt idx="307">
                  <c:v>170.7</c:v>
                </c:pt>
                <c:pt idx="308">
                  <c:v>170.8</c:v>
                </c:pt>
                <c:pt idx="309">
                  <c:v>170.9</c:v>
                </c:pt>
                <c:pt idx="310">
                  <c:v>171</c:v>
                </c:pt>
                <c:pt idx="311">
                  <c:v>171.1</c:v>
                </c:pt>
                <c:pt idx="312">
                  <c:v>171.2</c:v>
                </c:pt>
                <c:pt idx="313">
                  <c:v>171.3</c:v>
                </c:pt>
                <c:pt idx="314">
                  <c:v>171.4</c:v>
                </c:pt>
                <c:pt idx="315">
                  <c:v>171.5</c:v>
                </c:pt>
                <c:pt idx="316">
                  <c:v>171.6</c:v>
                </c:pt>
                <c:pt idx="317">
                  <c:v>171.7</c:v>
                </c:pt>
                <c:pt idx="318">
                  <c:v>171.8</c:v>
                </c:pt>
                <c:pt idx="319">
                  <c:v>171.9</c:v>
                </c:pt>
                <c:pt idx="320">
                  <c:v>172</c:v>
                </c:pt>
                <c:pt idx="321">
                  <c:v>172.1</c:v>
                </c:pt>
                <c:pt idx="322">
                  <c:v>172.2</c:v>
                </c:pt>
                <c:pt idx="323">
                  <c:v>172.3</c:v>
                </c:pt>
                <c:pt idx="324">
                  <c:v>172.4</c:v>
                </c:pt>
                <c:pt idx="325">
                  <c:v>172.5</c:v>
                </c:pt>
                <c:pt idx="326">
                  <c:v>172.6</c:v>
                </c:pt>
                <c:pt idx="327">
                  <c:v>172.7</c:v>
                </c:pt>
                <c:pt idx="328">
                  <c:v>172.8</c:v>
                </c:pt>
                <c:pt idx="329">
                  <c:v>172.9</c:v>
                </c:pt>
                <c:pt idx="330">
                  <c:v>173</c:v>
                </c:pt>
                <c:pt idx="331">
                  <c:v>173.1</c:v>
                </c:pt>
                <c:pt idx="332">
                  <c:v>173.2</c:v>
                </c:pt>
                <c:pt idx="333">
                  <c:v>173.3</c:v>
                </c:pt>
                <c:pt idx="334">
                  <c:v>173.4</c:v>
                </c:pt>
                <c:pt idx="335">
                  <c:v>173.5</c:v>
                </c:pt>
                <c:pt idx="336">
                  <c:v>173.6</c:v>
                </c:pt>
                <c:pt idx="337">
                  <c:v>173.7</c:v>
                </c:pt>
                <c:pt idx="338">
                  <c:v>173.8</c:v>
                </c:pt>
                <c:pt idx="339">
                  <c:v>173.9</c:v>
                </c:pt>
                <c:pt idx="340">
                  <c:v>174</c:v>
                </c:pt>
                <c:pt idx="341">
                  <c:v>174.1</c:v>
                </c:pt>
                <c:pt idx="342">
                  <c:v>174.2</c:v>
                </c:pt>
                <c:pt idx="343">
                  <c:v>174.3</c:v>
                </c:pt>
                <c:pt idx="344">
                  <c:v>174.4</c:v>
                </c:pt>
                <c:pt idx="345">
                  <c:v>174.5</c:v>
                </c:pt>
                <c:pt idx="346">
                  <c:v>174.6</c:v>
                </c:pt>
                <c:pt idx="347">
                  <c:v>174.7</c:v>
                </c:pt>
                <c:pt idx="348">
                  <c:v>174.8</c:v>
                </c:pt>
                <c:pt idx="349">
                  <c:v>174.9</c:v>
                </c:pt>
                <c:pt idx="350">
                  <c:v>175</c:v>
                </c:pt>
                <c:pt idx="351">
                  <c:v>175.1</c:v>
                </c:pt>
                <c:pt idx="352">
                  <c:v>175.2</c:v>
                </c:pt>
                <c:pt idx="353">
                  <c:v>175.3</c:v>
                </c:pt>
                <c:pt idx="354">
                  <c:v>175.4</c:v>
                </c:pt>
                <c:pt idx="355">
                  <c:v>175.5</c:v>
                </c:pt>
                <c:pt idx="356">
                  <c:v>175.6</c:v>
                </c:pt>
                <c:pt idx="357">
                  <c:v>175.7</c:v>
                </c:pt>
                <c:pt idx="358">
                  <c:v>175.8</c:v>
                </c:pt>
                <c:pt idx="359">
                  <c:v>175.9</c:v>
                </c:pt>
                <c:pt idx="360">
                  <c:v>176</c:v>
                </c:pt>
                <c:pt idx="361">
                  <c:v>176.1</c:v>
                </c:pt>
                <c:pt idx="362">
                  <c:v>176.2</c:v>
                </c:pt>
                <c:pt idx="363">
                  <c:v>176.3</c:v>
                </c:pt>
                <c:pt idx="364">
                  <c:v>176.4</c:v>
                </c:pt>
                <c:pt idx="365">
                  <c:v>176.5</c:v>
                </c:pt>
                <c:pt idx="366">
                  <c:v>176.6</c:v>
                </c:pt>
                <c:pt idx="367">
                  <c:v>176.7</c:v>
                </c:pt>
                <c:pt idx="368">
                  <c:v>176.8</c:v>
                </c:pt>
                <c:pt idx="369">
                  <c:v>176.9</c:v>
                </c:pt>
                <c:pt idx="370">
                  <c:v>177</c:v>
                </c:pt>
                <c:pt idx="371">
                  <c:v>177.1</c:v>
                </c:pt>
                <c:pt idx="372">
                  <c:v>177.2</c:v>
                </c:pt>
                <c:pt idx="373">
                  <c:v>177.3</c:v>
                </c:pt>
                <c:pt idx="374">
                  <c:v>177.4</c:v>
                </c:pt>
                <c:pt idx="375">
                  <c:v>177.5</c:v>
                </c:pt>
                <c:pt idx="376">
                  <c:v>177.6</c:v>
                </c:pt>
                <c:pt idx="377">
                  <c:v>177.7</c:v>
                </c:pt>
                <c:pt idx="378">
                  <c:v>177.8</c:v>
                </c:pt>
                <c:pt idx="379">
                  <c:v>177.9</c:v>
                </c:pt>
                <c:pt idx="380">
                  <c:v>178</c:v>
                </c:pt>
                <c:pt idx="381">
                  <c:v>178.1</c:v>
                </c:pt>
                <c:pt idx="382">
                  <c:v>178.2</c:v>
                </c:pt>
                <c:pt idx="383">
                  <c:v>178.3</c:v>
                </c:pt>
                <c:pt idx="384">
                  <c:v>178.4</c:v>
                </c:pt>
                <c:pt idx="385">
                  <c:v>178.5</c:v>
                </c:pt>
                <c:pt idx="386">
                  <c:v>178.6</c:v>
                </c:pt>
                <c:pt idx="387">
                  <c:v>178.7</c:v>
                </c:pt>
                <c:pt idx="388">
                  <c:v>178.8</c:v>
                </c:pt>
                <c:pt idx="389">
                  <c:v>178.9</c:v>
                </c:pt>
                <c:pt idx="390">
                  <c:v>179</c:v>
                </c:pt>
                <c:pt idx="391">
                  <c:v>179.1</c:v>
                </c:pt>
                <c:pt idx="392">
                  <c:v>179.2</c:v>
                </c:pt>
                <c:pt idx="393">
                  <c:v>179.3</c:v>
                </c:pt>
                <c:pt idx="394">
                  <c:v>179.4</c:v>
                </c:pt>
                <c:pt idx="395">
                  <c:v>179.5</c:v>
                </c:pt>
                <c:pt idx="396">
                  <c:v>179.6</c:v>
                </c:pt>
                <c:pt idx="397">
                  <c:v>179.7</c:v>
                </c:pt>
                <c:pt idx="398">
                  <c:v>179.8</c:v>
                </c:pt>
                <c:pt idx="399">
                  <c:v>179.9</c:v>
                </c:pt>
                <c:pt idx="400">
                  <c:v>180</c:v>
                </c:pt>
                <c:pt idx="401">
                  <c:v>180.1</c:v>
                </c:pt>
                <c:pt idx="402">
                  <c:v>180.2</c:v>
                </c:pt>
                <c:pt idx="403">
                  <c:v>180.3</c:v>
                </c:pt>
                <c:pt idx="404">
                  <c:v>180.4</c:v>
                </c:pt>
                <c:pt idx="405">
                  <c:v>180.5</c:v>
                </c:pt>
                <c:pt idx="406">
                  <c:v>180.6</c:v>
                </c:pt>
                <c:pt idx="407">
                  <c:v>180.7</c:v>
                </c:pt>
                <c:pt idx="408">
                  <c:v>180.8</c:v>
                </c:pt>
                <c:pt idx="409">
                  <c:v>180.9</c:v>
                </c:pt>
                <c:pt idx="410">
                  <c:v>181</c:v>
                </c:pt>
                <c:pt idx="411">
                  <c:v>181.1</c:v>
                </c:pt>
                <c:pt idx="412">
                  <c:v>181.2</c:v>
                </c:pt>
                <c:pt idx="413">
                  <c:v>181.3</c:v>
                </c:pt>
                <c:pt idx="414">
                  <c:v>181.4</c:v>
                </c:pt>
                <c:pt idx="415">
                  <c:v>181.5</c:v>
                </c:pt>
                <c:pt idx="416">
                  <c:v>181.6</c:v>
                </c:pt>
                <c:pt idx="417">
                  <c:v>181.7</c:v>
                </c:pt>
                <c:pt idx="418">
                  <c:v>181.8</c:v>
                </c:pt>
                <c:pt idx="419">
                  <c:v>181.9</c:v>
                </c:pt>
                <c:pt idx="420">
                  <c:v>182</c:v>
                </c:pt>
                <c:pt idx="421">
                  <c:v>182.1</c:v>
                </c:pt>
                <c:pt idx="422">
                  <c:v>182.2</c:v>
                </c:pt>
                <c:pt idx="423">
                  <c:v>182.3</c:v>
                </c:pt>
                <c:pt idx="424">
                  <c:v>182.4</c:v>
                </c:pt>
                <c:pt idx="425">
                  <c:v>182.5</c:v>
                </c:pt>
                <c:pt idx="426">
                  <c:v>182.6</c:v>
                </c:pt>
                <c:pt idx="427">
                  <c:v>182.7</c:v>
                </c:pt>
                <c:pt idx="428">
                  <c:v>182.8</c:v>
                </c:pt>
                <c:pt idx="429">
                  <c:v>182.9</c:v>
                </c:pt>
                <c:pt idx="430">
                  <c:v>183</c:v>
                </c:pt>
                <c:pt idx="431">
                  <c:v>183.1</c:v>
                </c:pt>
                <c:pt idx="432">
                  <c:v>183.2</c:v>
                </c:pt>
                <c:pt idx="433">
                  <c:v>183.3</c:v>
                </c:pt>
                <c:pt idx="434">
                  <c:v>183.4</c:v>
                </c:pt>
                <c:pt idx="435">
                  <c:v>183.5</c:v>
                </c:pt>
                <c:pt idx="436">
                  <c:v>183.6</c:v>
                </c:pt>
                <c:pt idx="437">
                  <c:v>183.7</c:v>
                </c:pt>
                <c:pt idx="438">
                  <c:v>183.8</c:v>
                </c:pt>
                <c:pt idx="439">
                  <c:v>183.9</c:v>
                </c:pt>
                <c:pt idx="440">
                  <c:v>184</c:v>
                </c:pt>
                <c:pt idx="441">
                  <c:v>184.1</c:v>
                </c:pt>
                <c:pt idx="442">
                  <c:v>184.2</c:v>
                </c:pt>
                <c:pt idx="443">
                  <c:v>184.3</c:v>
                </c:pt>
                <c:pt idx="444">
                  <c:v>184.4</c:v>
                </c:pt>
                <c:pt idx="445">
                  <c:v>184.5</c:v>
                </c:pt>
                <c:pt idx="446">
                  <c:v>184.6</c:v>
                </c:pt>
                <c:pt idx="447">
                  <c:v>184.7</c:v>
                </c:pt>
                <c:pt idx="448">
                  <c:v>184.8</c:v>
                </c:pt>
                <c:pt idx="449">
                  <c:v>184.9</c:v>
                </c:pt>
                <c:pt idx="450">
                  <c:v>185</c:v>
                </c:pt>
                <c:pt idx="451">
                  <c:v>185.1</c:v>
                </c:pt>
                <c:pt idx="452">
                  <c:v>185.2</c:v>
                </c:pt>
                <c:pt idx="453">
                  <c:v>185.3</c:v>
                </c:pt>
                <c:pt idx="454">
                  <c:v>185.4</c:v>
                </c:pt>
                <c:pt idx="455">
                  <c:v>185.5</c:v>
                </c:pt>
                <c:pt idx="456">
                  <c:v>185.6</c:v>
                </c:pt>
                <c:pt idx="457">
                  <c:v>185.7</c:v>
                </c:pt>
                <c:pt idx="458">
                  <c:v>185.8</c:v>
                </c:pt>
                <c:pt idx="459">
                  <c:v>185.9</c:v>
                </c:pt>
                <c:pt idx="460">
                  <c:v>186</c:v>
                </c:pt>
                <c:pt idx="461">
                  <c:v>186.1</c:v>
                </c:pt>
                <c:pt idx="462">
                  <c:v>186.2</c:v>
                </c:pt>
                <c:pt idx="463">
                  <c:v>186.3</c:v>
                </c:pt>
                <c:pt idx="464">
                  <c:v>186.4</c:v>
                </c:pt>
                <c:pt idx="465">
                  <c:v>186.5</c:v>
                </c:pt>
                <c:pt idx="466">
                  <c:v>186.6</c:v>
                </c:pt>
                <c:pt idx="467">
                  <c:v>186.7</c:v>
                </c:pt>
                <c:pt idx="468">
                  <c:v>186.8</c:v>
                </c:pt>
                <c:pt idx="469">
                  <c:v>186.9</c:v>
                </c:pt>
                <c:pt idx="470">
                  <c:v>187</c:v>
                </c:pt>
                <c:pt idx="471">
                  <c:v>187.1</c:v>
                </c:pt>
                <c:pt idx="472">
                  <c:v>187.2</c:v>
                </c:pt>
                <c:pt idx="473">
                  <c:v>187.3</c:v>
                </c:pt>
                <c:pt idx="474">
                  <c:v>187.4</c:v>
                </c:pt>
                <c:pt idx="475">
                  <c:v>187.5</c:v>
                </c:pt>
                <c:pt idx="476">
                  <c:v>187.6</c:v>
                </c:pt>
                <c:pt idx="477">
                  <c:v>187.7</c:v>
                </c:pt>
                <c:pt idx="478">
                  <c:v>187.8</c:v>
                </c:pt>
                <c:pt idx="479">
                  <c:v>187.9</c:v>
                </c:pt>
                <c:pt idx="480">
                  <c:v>188</c:v>
                </c:pt>
                <c:pt idx="481">
                  <c:v>188.1</c:v>
                </c:pt>
                <c:pt idx="482">
                  <c:v>188.2</c:v>
                </c:pt>
                <c:pt idx="483">
                  <c:v>188.3</c:v>
                </c:pt>
                <c:pt idx="484">
                  <c:v>188.4</c:v>
                </c:pt>
                <c:pt idx="485">
                  <c:v>188.5</c:v>
                </c:pt>
                <c:pt idx="486">
                  <c:v>188.6</c:v>
                </c:pt>
                <c:pt idx="487">
                  <c:v>188.7</c:v>
                </c:pt>
                <c:pt idx="488">
                  <c:v>188.8</c:v>
                </c:pt>
                <c:pt idx="489">
                  <c:v>188.9</c:v>
                </c:pt>
                <c:pt idx="490">
                  <c:v>189</c:v>
                </c:pt>
                <c:pt idx="491">
                  <c:v>189.1</c:v>
                </c:pt>
                <c:pt idx="492">
                  <c:v>189.2</c:v>
                </c:pt>
                <c:pt idx="493">
                  <c:v>189.3</c:v>
                </c:pt>
                <c:pt idx="494">
                  <c:v>189.4</c:v>
                </c:pt>
                <c:pt idx="495">
                  <c:v>189.5</c:v>
                </c:pt>
                <c:pt idx="496">
                  <c:v>189.6</c:v>
                </c:pt>
                <c:pt idx="497">
                  <c:v>189.7</c:v>
                </c:pt>
                <c:pt idx="498">
                  <c:v>189.8</c:v>
                </c:pt>
                <c:pt idx="499">
                  <c:v>189.9</c:v>
                </c:pt>
                <c:pt idx="500">
                  <c:v>190</c:v>
                </c:pt>
                <c:pt idx="501">
                  <c:v>190.1</c:v>
                </c:pt>
                <c:pt idx="502">
                  <c:v>190.2</c:v>
                </c:pt>
                <c:pt idx="503">
                  <c:v>190.3</c:v>
                </c:pt>
                <c:pt idx="504">
                  <c:v>190.4</c:v>
                </c:pt>
                <c:pt idx="505">
                  <c:v>190.5</c:v>
                </c:pt>
                <c:pt idx="506">
                  <c:v>190.6</c:v>
                </c:pt>
                <c:pt idx="507">
                  <c:v>190.7</c:v>
                </c:pt>
                <c:pt idx="508">
                  <c:v>190.8</c:v>
                </c:pt>
                <c:pt idx="509">
                  <c:v>190.9</c:v>
                </c:pt>
                <c:pt idx="510">
                  <c:v>191</c:v>
                </c:pt>
                <c:pt idx="511">
                  <c:v>191.1</c:v>
                </c:pt>
                <c:pt idx="512">
                  <c:v>191.2</c:v>
                </c:pt>
                <c:pt idx="513">
                  <c:v>191.3</c:v>
                </c:pt>
                <c:pt idx="514">
                  <c:v>191.4</c:v>
                </c:pt>
                <c:pt idx="515">
                  <c:v>191.5</c:v>
                </c:pt>
                <c:pt idx="516">
                  <c:v>191.6</c:v>
                </c:pt>
                <c:pt idx="517">
                  <c:v>191.7</c:v>
                </c:pt>
                <c:pt idx="518">
                  <c:v>191.8</c:v>
                </c:pt>
                <c:pt idx="519">
                  <c:v>191.9</c:v>
                </c:pt>
                <c:pt idx="520">
                  <c:v>192</c:v>
                </c:pt>
                <c:pt idx="521">
                  <c:v>192.1</c:v>
                </c:pt>
                <c:pt idx="522">
                  <c:v>192.2</c:v>
                </c:pt>
                <c:pt idx="523">
                  <c:v>192.3</c:v>
                </c:pt>
                <c:pt idx="524">
                  <c:v>192.4</c:v>
                </c:pt>
                <c:pt idx="525">
                  <c:v>192.5</c:v>
                </c:pt>
                <c:pt idx="526">
                  <c:v>192.6</c:v>
                </c:pt>
                <c:pt idx="527">
                  <c:v>192.7</c:v>
                </c:pt>
                <c:pt idx="528">
                  <c:v>192.8</c:v>
                </c:pt>
                <c:pt idx="529">
                  <c:v>192.9</c:v>
                </c:pt>
                <c:pt idx="530">
                  <c:v>193</c:v>
                </c:pt>
                <c:pt idx="531">
                  <c:v>193.1</c:v>
                </c:pt>
                <c:pt idx="532">
                  <c:v>193.2</c:v>
                </c:pt>
                <c:pt idx="533">
                  <c:v>193.3</c:v>
                </c:pt>
                <c:pt idx="534">
                  <c:v>193.4</c:v>
                </c:pt>
                <c:pt idx="535">
                  <c:v>193.5</c:v>
                </c:pt>
                <c:pt idx="536">
                  <c:v>193.6</c:v>
                </c:pt>
                <c:pt idx="537">
                  <c:v>193.7</c:v>
                </c:pt>
                <c:pt idx="538">
                  <c:v>193.8</c:v>
                </c:pt>
                <c:pt idx="539">
                  <c:v>193.9</c:v>
                </c:pt>
                <c:pt idx="540">
                  <c:v>194</c:v>
                </c:pt>
                <c:pt idx="541">
                  <c:v>194.1</c:v>
                </c:pt>
                <c:pt idx="542">
                  <c:v>194.2</c:v>
                </c:pt>
                <c:pt idx="543">
                  <c:v>194.3</c:v>
                </c:pt>
                <c:pt idx="544">
                  <c:v>194.4</c:v>
                </c:pt>
                <c:pt idx="545">
                  <c:v>194.5</c:v>
                </c:pt>
                <c:pt idx="546">
                  <c:v>194.6</c:v>
                </c:pt>
                <c:pt idx="547">
                  <c:v>194.7</c:v>
                </c:pt>
                <c:pt idx="548">
                  <c:v>194.8</c:v>
                </c:pt>
                <c:pt idx="549">
                  <c:v>194.9</c:v>
                </c:pt>
                <c:pt idx="550">
                  <c:v>195</c:v>
                </c:pt>
                <c:pt idx="551">
                  <c:v>195.1</c:v>
                </c:pt>
                <c:pt idx="552">
                  <c:v>195.2</c:v>
                </c:pt>
                <c:pt idx="553">
                  <c:v>195.3</c:v>
                </c:pt>
                <c:pt idx="554">
                  <c:v>195.4</c:v>
                </c:pt>
                <c:pt idx="555">
                  <c:v>195.5</c:v>
                </c:pt>
                <c:pt idx="556">
                  <c:v>195.6</c:v>
                </c:pt>
                <c:pt idx="557">
                  <c:v>195.7</c:v>
                </c:pt>
                <c:pt idx="558">
                  <c:v>195.8</c:v>
                </c:pt>
                <c:pt idx="559">
                  <c:v>195.9</c:v>
                </c:pt>
                <c:pt idx="560">
                  <c:v>196</c:v>
                </c:pt>
                <c:pt idx="561">
                  <c:v>196.1</c:v>
                </c:pt>
                <c:pt idx="562">
                  <c:v>196.2</c:v>
                </c:pt>
                <c:pt idx="563">
                  <c:v>196.3</c:v>
                </c:pt>
                <c:pt idx="564">
                  <c:v>196.4</c:v>
                </c:pt>
                <c:pt idx="565">
                  <c:v>196.5</c:v>
                </c:pt>
                <c:pt idx="566">
                  <c:v>196.6</c:v>
                </c:pt>
                <c:pt idx="567">
                  <c:v>196.7</c:v>
                </c:pt>
                <c:pt idx="568">
                  <c:v>196.8</c:v>
                </c:pt>
                <c:pt idx="569">
                  <c:v>196.9</c:v>
                </c:pt>
                <c:pt idx="570">
                  <c:v>197</c:v>
                </c:pt>
                <c:pt idx="571">
                  <c:v>197.1</c:v>
                </c:pt>
                <c:pt idx="572">
                  <c:v>197.2</c:v>
                </c:pt>
                <c:pt idx="573">
                  <c:v>197.3</c:v>
                </c:pt>
                <c:pt idx="574">
                  <c:v>197.4</c:v>
                </c:pt>
                <c:pt idx="575">
                  <c:v>197.5</c:v>
                </c:pt>
                <c:pt idx="576">
                  <c:v>197.6</c:v>
                </c:pt>
                <c:pt idx="577">
                  <c:v>197.7</c:v>
                </c:pt>
                <c:pt idx="578">
                  <c:v>197.8</c:v>
                </c:pt>
                <c:pt idx="579">
                  <c:v>197.9</c:v>
                </c:pt>
                <c:pt idx="580">
                  <c:v>198</c:v>
                </c:pt>
                <c:pt idx="581">
                  <c:v>198.1</c:v>
                </c:pt>
                <c:pt idx="582">
                  <c:v>198.2</c:v>
                </c:pt>
                <c:pt idx="583">
                  <c:v>198.3</c:v>
                </c:pt>
                <c:pt idx="584">
                  <c:v>198.4</c:v>
                </c:pt>
                <c:pt idx="585">
                  <c:v>198.5</c:v>
                </c:pt>
                <c:pt idx="586">
                  <c:v>198.6</c:v>
                </c:pt>
                <c:pt idx="587">
                  <c:v>198.7</c:v>
                </c:pt>
                <c:pt idx="588">
                  <c:v>198.8</c:v>
                </c:pt>
                <c:pt idx="589">
                  <c:v>198.9</c:v>
                </c:pt>
                <c:pt idx="590">
                  <c:v>199</c:v>
                </c:pt>
                <c:pt idx="591">
                  <c:v>199.1</c:v>
                </c:pt>
                <c:pt idx="592">
                  <c:v>199.2</c:v>
                </c:pt>
                <c:pt idx="593">
                  <c:v>199.3</c:v>
                </c:pt>
                <c:pt idx="594">
                  <c:v>199.4</c:v>
                </c:pt>
                <c:pt idx="595">
                  <c:v>199.5</c:v>
                </c:pt>
                <c:pt idx="596">
                  <c:v>199.6</c:v>
                </c:pt>
                <c:pt idx="597">
                  <c:v>199.7</c:v>
                </c:pt>
                <c:pt idx="598">
                  <c:v>199.8</c:v>
                </c:pt>
                <c:pt idx="599">
                  <c:v>199.9</c:v>
                </c:pt>
                <c:pt idx="600">
                  <c:v>200</c:v>
                </c:pt>
                <c:pt idx="601">
                  <c:v>200.1</c:v>
                </c:pt>
                <c:pt idx="602">
                  <c:v>200.2</c:v>
                </c:pt>
                <c:pt idx="603">
                  <c:v>200.3</c:v>
                </c:pt>
                <c:pt idx="604">
                  <c:v>200.4</c:v>
                </c:pt>
                <c:pt idx="605">
                  <c:v>200.5</c:v>
                </c:pt>
                <c:pt idx="606">
                  <c:v>200.6</c:v>
                </c:pt>
                <c:pt idx="607">
                  <c:v>200.7</c:v>
                </c:pt>
                <c:pt idx="608">
                  <c:v>200.8</c:v>
                </c:pt>
                <c:pt idx="609">
                  <c:v>200.9</c:v>
                </c:pt>
                <c:pt idx="610">
                  <c:v>201</c:v>
                </c:pt>
                <c:pt idx="611">
                  <c:v>201.1</c:v>
                </c:pt>
                <c:pt idx="612">
                  <c:v>201.2</c:v>
                </c:pt>
                <c:pt idx="613">
                  <c:v>201.3</c:v>
                </c:pt>
                <c:pt idx="614">
                  <c:v>201.4</c:v>
                </c:pt>
                <c:pt idx="615">
                  <c:v>201.5</c:v>
                </c:pt>
                <c:pt idx="616">
                  <c:v>201.6</c:v>
                </c:pt>
                <c:pt idx="617">
                  <c:v>201.7</c:v>
                </c:pt>
                <c:pt idx="618">
                  <c:v>201.8</c:v>
                </c:pt>
                <c:pt idx="619">
                  <c:v>201.9</c:v>
                </c:pt>
                <c:pt idx="620">
                  <c:v>202</c:v>
                </c:pt>
                <c:pt idx="621">
                  <c:v>202.1</c:v>
                </c:pt>
                <c:pt idx="622">
                  <c:v>202.2</c:v>
                </c:pt>
                <c:pt idx="623">
                  <c:v>202.3</c:v>
                </c:pt>
                <c:pt idx="624">
                  <c:v>202.4</c:v>
                </c:pt>
                <c:pt idx="625">
                  <c:v>202.5</c:v>
                </c:pt>
                <c:pt idx="626">
                  <c:v>202.6</c:v>
                </c:pt>
                <c:pt idx="627">
                  <c:v>202.7</c:v>
                </c:pt>
                <c:pt idx="628">
                  <c:v>202.8</c:v>
                </c:pt>
                <c:pt idx="629">
                  <c:v>202.9</c:v>
                </c:pt>
                <c:pt idx="630">
                  <c:v>203</c:v>
                </c:pt>
                <c:pt idx="631">
                  <c:v>203.1</c:v>
                </c:pt>
                <c:pt idx="632">
                  <c:v>203.2</c:v>
                </c:pt>
                <c:pt idx="633">
                  <c:v>203.3</c:v>
                </c:pt>
                <c:pt idx="634">
                  <c:v>203.4</c:v>
                </c:pt>
                <c:pt idx="635">
                  <c:v>203.5</c:v>
                </c:pt>
                <c:pt idx="636">
                  <c:v>203.6</c:v>
                </c:pt>
                <c:pt idx="637">
                  <c:v>203.7</c:v>
                </c:pt>
                <c:pt idx="638">
                  <c:v>203.8</c:v>
                </c:pt>
                <c:pt idx="639">
                  <c:v>203.9</c:v>
                </c:pt>
                <c:pt idx="640">
                  <c:v>204</c:v>
                </c:pt>
                <c:pt idx="641">
                  <c:v>204.1</c:v>
                </c:pt>
                <c:pt idx="642">
                  <c:v>204.2</c:v>
                </c:pt>
                <c:pt idx="643">
                  <c:v>204.3</c:v>
                </c:pt>
                <c:pt idx="644">
                  <c:v>204.4</c:v>
                </c:pt>
                <c:pt idx="645">
                  <c:v>204.5</c:v>
                </c:pt>
                <c:pt idx="646">
                  <c:v>204.6</c:v>
                </c:pt>
                <c:pt idx="647">
                  <c:v>204.7</c:v>
                </c:pt>
                <c:pt idx="648">
                  <c:v>204.8</c:v>
                </c:pt>
                <c:pt idx="649">
                  <c:v>204.9</c:v>
                </c:pt>
                <c:pt idx="650">
                  <c:v>205</c:v>
                </c:pt>
                <c:pt idx="651">
                  <c:v>205.1</c:v>
                </c:pt>
                <c:pt idx="652">
                  <c:v>205.2</c:v>
                </c:pt>
                <c:pt idx="653">
                  <c:v>205.3</c:v>
                </c:pt>
                <c:pt idx="654">
                  <c:v>205.4</c:v>
                </c:pt>
                <c:pt idx="655">
                  <c:v>205.5</c:v>
                </c:pt>
                <c:pt idx="656">
                  <c:v>205.6</c:v>
                </c:pt>
                <c:pt idx="657">
                  <c:v>205.7</c:v>
                </c:pt>
                <c:pt idx="658">
                  <c:v>205.8</c:v>
                </c:pt>
                <c:pt idx="659">
                  <c:v>205.9</c:v>
                </c:pt>
                <c:pt idx="660">
                  <c:v>206</c:v>
                </c:pt>
                <c:pt idx="661">
                  <c:v>206.1</c:v>
                </c:pt>
                <c:pt idx="662">
                  <c:v>206.2</c:v>
                </c:pt>
                <c:pt idx="663">
                  <c:v>206.3</c:v>
                </c:pt>
                <c:pt idx="664">
                  <c:v>206.4</c:v>
                </c:pt>
                <c:pt idx="665">
                  <c:v>206.5</c:v>
                </c:pt>
                <c:pt idx="666">
                  <c:v>206.6</c:v>
                </c:pt>
                <c:pt idx="667">
                  <c:v>206.7</c:v>
                </c:pt>
                <c:pt idx="668">
                  <c:v>206.8</c:v>
                </c:pt>
                <c:pt idx="669">
                  <c:v>206.9</c:v>
                </c:pt>
                <c:pt idx="670">
                  <c:v>207</c:v>
                </c:pt>
                <c:pt idx="671">
                  <c:v>207.1</c:v>
                </c:pt>
                <c:pt idx="672">
                  <c:v>207.2</c:v>
                </c:pt>
                <c:pt idx="673">
                  <c:v>207.3</c:v>
                </c:pt>
                <c:pt idx="674">
                  <c:v>207.4</c:v>
                </c:pt>
                <c:pt idx="675">
                  <c:v>207.5</c:v>
                </c:pt>
                <c:pt idx="676">
                  <c:v>207.6</c:v>
                </c:pt>
                <c:pt idx="677">
                  <c:v>207.7</c:v>
                </c:pt>
                <c:pt idx="678">
                  <c:v>207.8</c:v>
                </c:pt>
                <c:pt idx="679">
                  <c:v>207.9</c:v>
                </c:pt>
                <c:pt idx="680">
                  <c:v>208</c:v>
                </c:pt>
                <c:pt idx="681">
                  <c:v>208.1</c:v>
                </c:pt>
                <c:pt idx="682">
                  <c:v>208.2</c:v>
                </c:pt>
                <c:pt idx="683">
                  <c:v>208.3</c:v>
                </c:pt>
                <c:pt idx="684">
                  <c:v>208.4</c:v>
                </c:pt>
                <c:pt idx="685">
                  <c:v>208.5</c:v>
                </c:pt>
                <c:pt idx="686">
                  <c:v>208.6</c:v>
                </c:pt>
                <c:pt idx="687">
                  <c:v>208.7</c:v>
                </c:pt>
                <c:pt idx="688">
                  <c:v>208.8</c:v>
                </c:pt>
                <c:pt idx="689">
                  <c:v>208.9</c:v>
                </c:pt>
                <c:pt idx="690">
                  <c:v>209</c:v>
                </c:pt>
                <c:pt idx="691">
                  <c:v>209.1</c:v>
                </c:pt>
                <c:pt idx="692">
                  <c:v>209.2</c:v>
                </c:pt>
                <c:pt idx="693">
                  <c:v>209.3</c:v>
                </c:pt>
                <c:pt idx="694">
                  <c:v>209.4</c:v>
                </c:pt>
                <c:pt idx="695">
                  <c:v>209.5</c:v>
                </c:pt>
                <c:pt idx="696">
                  <c:v>209.6</c:v>
                </c:pt>
                <c:pt idx="697">
                  <c:v>209.7</c:v>
                </c:pt>
                <c:pt idx="698">
                  <c:v>209.8</c:v>
                </c:pt>
                <c:pt idx="699">
                  <c:v>209.9</c:v>
                </c:pt>
                <c:pt idx="700">
                  <c:v>210</c:v>
                </c:pt>
                <c:pt idx="701">
                  <c:v>210.1</c:v>
                </c:pt>
                <c:pt idx="702">
                  <c:v>210.2</c:v>
                </c:pt>
                <c:pt idx="703">
                  <c:v>210.3</c:v>
                </c:pt>
                <c:pt idx="704">
                  <c:v>210.4</c:v>
                </c:pt>
                <c:pt idx="705">
                  <c:v>210.5</c:v>
                </c:pt>
                <c:pt idx="706">
                  <c:v>210.6</c:v>
                </c:pt>
                <c:pt idx="707">
                  <c:v>210.7</c:v>
                </c:pt>
                <c:pt idx="708">
                  <c:v>210.8</c:v>
                </c:pt>
                <c:pt idx="709">
                  <c:v>210.9</c:v>
                </c:pt>
                <c:pt idx="710">
                  <c:v>211</c:v>
                </c:pt>
                <c:pt idx="711">
                  <c:v>211.1</c:v>
                </c:pt>
                <c:pt idx="712">
                  <c:v>211.2</c:v>
                </c:pt>
                <c:pt idx="713">
                  <c:v>211.3</c:v>
                </c:pt>
                <c:pt idx="714">
                  <c:v>211.4</c:v>
                </c:pt>
                <c:pt idx="715">
                  <c:v>211.5</c:v>
                </c:pt>
                <c:pt idx="716">
                  <c:v>211.6</c:v>
                </c:pt>
                <c:pt idx="717">
                  <c:v>211.7</c:v>
                </c:pt>
                <c:pt idx="718">
                  <c:v>211.8</c:v>
                </c:pt>
                <c:pt idx="719">
                  <c:v>211.9</c:v>
                </c:pt>
                <c:pt idx="720">
                  <c:v>212</c:v>
                </c:pt>
                <c:pt idx="721">
                  <c:v>212.1</c:v>
                </c:pt>
                <c:pt idx="722">
                  <c:v>212.2</c:v>
                </c:pt>
                <c:pt idx="723">
                  <c:v>212.3</c:v>
                </c:pt>
                <c:pt idx="724">
                  <c:v>212.4</c:v>
                </c:pt>
                <c:pt idx="725">
                  <c:v>212.5</c:v>
                </c:pt>
                <c:pt idx="726">
                  <c:v>212.6</c:v>
                </c:pt>
                <c:pt idx="727">
                  <c:v>212.7</c:v>
                </c:pt>
                <c:pt idx="728">
                  <c:v>212.8</c:v>
                </c:pt>
                <c:pt idx="729">
                  <c:v>212.9</c:v>
                </c:pt>
                <c:pt idx="730">
                  <c:v>213</c:v>
                </c:pt>
                <c:pt idx="731">
                  <c:v>213.1</c:v>
                </c:pt>
                <c:pt idx="732">
                  <c:v>213.2</c:v>
                </c:pt>
                <c:pt idx="733">
                  <c:v>213.3</c:v>
                </c:pt>
                <c:pt idx="734">
                  <c:v>213.4</c:v>
                </c:pt>
                <c:pt idx="735">
                  <c:v>213.5</c:v>
                </c:pt>
                <c:pt idx="736">
                  <c:v>213.6</c:v>
                </c:pt>
                <c:pt idx="737">
                  <c:v>213.7</c:v>
                </c:pt>
                <c:pt idx="738">
                  <c:v>213.8</c:v>
                </c:pt>
                <c:pt idx="739">
                  <c:v>213.9</c:v>
                </c:pt>
                <c:pt idx="740">
                  <c:v>214</c:v>
                </c:pt>
                <c:pt idx="741">
                  <c:v>214.1</c:v>
                </c:pt>
                <c:pt idx="742">
                  <c:v>214.2</c:v>
                </c:pt>
                <c:pt idx="743">
                  <c:v>214.3</c:v>
                </c:pt>
                <c:pt idx="744">
                  <c:v>214.4</c:v>
                </c:pt>
                <c:pt idx="745">
                  <c:v>214.5</c:v>
                </c:pt>
                <c:pt idx="746">
                  <c:v>214.6</c:v>
                </c:pt>
                <c:pt idx="747">
                  <c:v>214.7</c:v>
                </c:pt>
                <c:pt idx="748">
                  <c:v>214.8</c:v>
                </c:pt>
                <c:pt idx="749">
                  <c:v>214.9</c:v>
                </c:pt>
                <c:pt idx="750">
                  <c:v>215</c:v>
                </c:pt>
                <c:pt idx="751">
                  <c:v>215.1</c:v>
                </c:pt>
                <c:pt idx="752">
                  <c:v>215.2</c:v>
                </c:pt>
                <c:pt idx="753">
                  <c:v>215.3</c:v>
                </c:pt>
                <c:pt idx="754">
                  <c:v>215.4</c:v>
                </c:pt>
                <c:pt idx="755">
                  <c:v>215.5</c:v>
                </c:pt>
                <c:pt idx="756">
                  <c:v>215.6</c:v>
                </c:pt>
                <c:pt idx="757">
                  <c:v>215.7</c:v>
                </c:pt>
                <c:pt idx="758">
                  <c:v>215.8</c:v>
                </c:pt>
                <c:pt idx="759">
                  <c:v>215.9</c:v>
                </c:pt>
                <c:pt idx="760">
                  <c:v>216</c:v>
                </c:pt>
                <c:pt idx="761">
                  <c:v>216.1</c:v>
                </c:pt>
                <c:pt idx="762">
                  <c:v>216.2</c:v>
                </c:pt>
                <c:pt idx="763">
                  <c:v>216.3</c:v>
                </c:pt>
                <c:pt idx="764">
                  <c:v>216.4</c:v>
                </c:pt>
                <c:pt idx="765">
                  <c:v>216.5</c:v>
                </c:pt>
                <c:pt idx="766">
                  <c:v>216.6</c:v>
                </c:pt>
                <c:pt idx="767">
                  <c:v>216.7</c:v>
                </c:pt>
                <c:pt idx="768">
                  <c:v>216.8</c:v>
                </c:pt>
                <c:pt idx="769">
                  <c:v>216.9</c:v>
                </c:pt>
                <c:pt idx="770">
                  <c:v>217</c:v>
                </c:pt>
                <c:pt idx="771">
                  <c:v>217.1</c:v>
                </c:pt>
                <c:pt idx="772">
                  <c:v>217.2</c:v>
                </c:pt>
                <c:pt idx="773">
                  <c:v>217.3</c:v>
                </c:pt>
                <c:pt idx="774">
                  <c:v>217.4</c:v>
                </c:pt>
                <c:pt idx="775">
                  <c:v>217.5</c:v>
                </c:pt>
                <c:pt idx="776">
                  <c:v>217.6</c:v>
                </c:pt>
                <c:pt idx="777">
                  <c:v>217.7</c:v>
                </c:pt>
                <c:pt idx="778">
                  <c:v>217.8</c:v>
                </c:pt>
                <c:pt idx="779">
                  <c:v>217.9</c:v>
                </c:pt>
                <c:pt idx="780">
                  <c:v>218</c:v>
                </c:pt>
                <c:pt idx="781">
                  <c:v>218.1</c:v>
                </c:pt>
                <c:pt idx="782">
                  <c:v>218.2</c:v>
                </c:pt>
                <c:pt idx="783">
                  <c:v>218.3</c:v>
                </c:pt>
                <c:pt idx="784">
                  <c:v>218.4</c:v>
                </c:pt>
                <c:pt idx="785">
                  <c:v>218.5</c:v>
                </c:pt>
                <c:pt idx="786">
                  <c:v>218.6</c:v>
                </c:pt>
                <c:pt idx="787">
                  <c:v>218.7</c:v>
                </c:pt>
                <c:pt idx="788">
                  <c:v>218.8</c:v>
                </c:pt>
                <c:pt idx="789">
                  <c:v>218.9</c:v>
                </c:pt>
                <c:pt idx="790">
                  <c:v>219</c:v>
                </c:pt>
                <c:pt idx="791">
                  <c:v>219.1</c:v>
                </c:pt>
                <c:pt idx="792">
                  <c:v>219.2</c:v>
                </c:pt>
                <c:pt idx="793">
                  <c:v>219.3</c:v>
                </c:pt>
                <c:pt idx="794">
                  <c:v>219.4</c:v>
                </c:pt>
                <c:pt idx="795">
                  <c:v>219.5</c:v>
                </c:pt>
                <c:pt idx="796">
                  <c:v>219.6</c:v>
                </c:pt>
                <c:pt idx="797">
                  <c:v>219.7</c:v>
                </c:pt>
                <c:pt idx="798">
                  <c:v>219.8</c:v>
                </c:pt>
                <c:pt idx="799">
                  <c:v>219.9</c:v>
                </c:pt>
                <c:pt idx="800">
                  <c:v>220</c:v>
                </c:pt>
                <c:pt idx="801">
                  <c:v>220.1</c:v>
                </c:pt>
                <c:pt idx="802">
                  <c:v>220.2</c:v>
                </c:pt>
                <c:pt idx="803">
                  <c:v>220.3</c:v>
                </c:pt>
                <c:pt idx="804">
                  <c:v>220.4</c:v>
                </c:pt>
                <c:pt idx="805">
                  <c:v>220.5</c:v>
                </c:pt>
                <c:pt idx="806">
                  <c:v>220.6</c:v>
                </c:pt>
                <c:pt idx="807">
                  <c:v>220.7</c:v>
                </c:pt>
                <c:pt idx="808">
                  <c:v>220.8</c:v>
                </c:pt>
                <c:pt idx="809">
                  <c:v>220.9</c:v>
                </c:pt>
                <c:pt idx="810">
                  <c:v>221</c:v>
                </c:pt>
                <c:pt idx="811">
                  <c:v>221.1</c:v>
                </c:pt>
                <c:pt idx="812">
                  <c:v>221.2</c:v>
                </c:pt>
                <c:pt idx="813">
                  <c:v>221.3</c:v>
                </c:pt>
                <c:pt idx="814">
                  <c:v>221.4</c:v>
                </c:pt>
                <c:pt idx="815">
                  <c:v>221.5</c:v>
                </c:pt>
                <c:pt idx="816">
                  <c:v>221.6</c:v>
                </c:pt>
                <c:pt idx="817">
                  <c:v>221.7</c:v>
                </c:pt>
                <c:pt idx="818">
                  <c:v>221.8</c:v>
                </c:pt>
                <c:pt idx="819">
                  <c:v>221.9</c:v>
                </c:pt>
                <c:pt idx="820">
                  <c:v>222</c:v>
                </c:pt>
                <c:pt idx="821">
                  <c:v>222.1</c:v>
                </c:pt>
                <c:pt idx="822">
                  <c:v>222.2</c:v>
                </c:pt>
                <c:pt idx="823">
                  <c:v>222.3</c:v>
                </c:pt>
                <c:pt idx="824">
                  <c:v>222.4</c:v>
                </c:pt>
                <c:pt idx="825">
                  <c:v>222.5</c:v>
                </c:pt>
                <c:pt idx="826">
                  <c:v>222.6</c:v>
                </c:pt>
                <c:pt idx="827">
                  <c:v>222.7</c:v>
                </c:pt>
                <c:pt idx="828">
                  <c:v>222.8</c:v>
                </c:pt>
                <c:pt idx="829">
                  <c:v>222.9</c:v>
                </c:pt>
                <c:pt idx="830">
                  <c:v>223</c:v>
                </c:pt>
                <c:pt idx="831">
                  <c:v>223.1</c:v>
                </c:pt>
                <c:pt idx="832">
                  <c:v>223.2</c:v>
                </c:pt>
                <c:pt idx="833">
                  <c:v>223.3</c:v>
                </c:pt>
                <c:pt idx="834">
                  <c:v>223.4</c:v>
                </c:pt>
                <c:pt idx="835">
                  <c:v>223.5</c:v>
                </c:pt>
                <c:pt idx="836">
                  <c:v>223.6</c:v>
                </c:pt>
                <c:pt idx="837">
                  <c:v>223.7</c:v>
                </c:pt>
                <c:pt idx="838">
                  <c:v>223.8</c:v>
                </c:pt>
                <c:pt idx="839">
                  <c:v>223.9</c:v>
                </c:pt>
                <c:pt idx="840">
                  <c:v>224</c:v>
                </c:pt>
                <c:pt idx="841">
                  <c:v>224.1</c:v>
                </c:pt>
                <c:pt idx="842">
                  <c:v>224.2</c:v>
                </c:pt>
                <c:pt idx="843">
                  <c:v>224.3</c:v>
                </c:pt>
                <c:pt idx="844">
                  <c:v>224.4</c:v>
                </c:pt>
                <c:pt idx="845">
                  <c:v>224.5</c:v>
                </c:pt>
                <c:pt idx="846">
                  <c:v>224.6</c:v>
                </c:pt>
                <c:pt idx="847">
                  <c:v>224.7</c:v>
                </c:pt>
                <c:pt idx="848">
                  <c:v>224.8</c:v>
                </c:pt>
                <c:pt idx="849">
                  <c:v>224.9</c:v>
                </c:pt>
                <c:pt idx="850">
                  <c:v>225</c:v>
                </c:pt>
                <c:pt idx="851">
                  <c:v>225.1</c:v>
                </c:pt>
                <c:pt idx="852">
                  <c:v>225.2</c:v>
                </c:pt>
                <c:pt idx="853">
                  <c:v>225.3</c:v>
                </c:pt>
                <c:pt idx="854">
                  <c:v>225.4</c:v>
                </c:pt>
                <c:pt idx="855">
                  <c:v>225.5</c:v>
                </c:pt>
                <c:pt idx="856">
                  <c:v>225.6</c:v>
                </c:pt>
                <c:pt idx="857">
                  <c:v>225.7</c:v>
                </c:pt>
                <c:pt idx="858">
                  <c:v>225.8</c:v>
                </c:pt>
                <c:pt idx="859">
                  <c:v>225.9</c:v>
                </c:pt>
                <c:pt idx="860">
                  <c:v>226</c:v>
                </c:pt>
                <c:pt idx="861">
                  <c:v>226.1</c:v>
                </c:pt>
                <c:pt idx="862">
                  <c:v>226.2</c:v>
                </c:pt>
                <c:pt idx="863">
                  <c:v>226.3</c:v>
                </c:pt>
                <c:pt idx="864">
                  <c:v>226.4</c:v>
                </c:pt>
                <c:pt idx="865">
                  <c:v>226.5</c:v>
                </c:pt>
                <c:pt idx="866">
                  <c:v>226.6</c:v>
                </c:pt>
                <c:pt idx="867">
                  <c:v>226.7</c:v>
                </c:pt>
                <c:pt idx="868">
                  <c:v>226.8</c:v>
                </c:pt>
                <c:pt idx="869">
                  <c:v>226.9</c:v>
                </c:pt>
                <c:pt idx="870">
                  <c:v>227</c:v>
                </c:pt>
                <c:pt idx="871">
                  <c:v>227.1</c:v>
                </c:pt>
                <c:pt idx="872">
                  <c:v>227.2</c:v>
                </c:pt>
                <c:pt idx="873">
                  <c:v>227.3</c:v>
                </c:pt>
                <c:pt idx="874">
                  <c:v>227.4</c:v>
                </c:pt>
                <c:pt idx="875">
                  <c:v>227.5</c:v>
                </c:pt>
                <c:pt idx="876">
                  <c:v>227.6</c:v>
                </c:pt>
                <c:pt idx="877">
                  <c:v>227.7</c:v>
                </c:pt>
                <c:pt idx="878">
                  <c:v>227.8</c:v>
                </c:pt>
                <c:pt idx="879">
                  <c:v>227.9</c:v>
                </c:pt>
                <c:pt idx="880">
                  <c:v>228</c:v>
                </c:pt>
                <c:pt idx="881">
                  <c:v>228.1</c:v>
                </c:pt>
                <c:pt idx="882">
                  <c:v>228.2</c:v>
                </c:pt>
                <c:pt idx="883">
                  <c:v>228.3</c:v>
                </c:pt>
                <c:pt idx="884">
                  <c:v>228.4</c:v>
                </c:pt>
                <c:pt idx="885">
                  <c:v>228.5</c:v>
                </c:pt>
                <c:pt idx="886">
                  <c:v>228.6</c:v>
                </c:pt>
                <c:pt idx="887">
                  <c:v>228.7</c:v>
                </c:pt>
                <c:pt idx="888">
                  <c:v>228.8</c:v>
                </c:pt>
                <c:pt idx="889">
                  <c:v>228.9</c:v>
                </c:pt>
                <c:pt idx="890">
                  <c:v>229</c:v>
                </c:pt>
                <c:pt idx="891">
                  <c:v>229.1</c:v>
                </c:pt>
                <c:pt idx="892">
                  <c:v>229.2</c:v>
                </c:pt>
                <c:pt idx="893">
                  <c:v>229.3</c:v>
                </c:pt>
                <c:pt idx="894">
                  <c:v>229.4</c:v>
                </c:pt>
                <c:pt idx="895">
                  <c:v>229.5</c:v>
                </c:pt>
                <c:pt idx="896">
                  <c:v>229.6</c:v>
                </c:pt>
                <c:pt idx="897">
                  <c:v>229.7</c:v>
                </c:pt>
                <c:pt idx="898">
                  <c:v>229.8</c:v>
                </c:pt>
                <c:pt idx="899">
                  <c:v>229.9</c:v>
                </c:pt>
                <c:pt idx="900">
                  <c:v>230</c:v>
                </c:pt>
                <c:pt idx="901">
                  <c:v>230.1</c:v>
                </c:pt>
                <c:pt idx="902">
                  <c:v>230.2</c:v>
                </c:pt>
                <c:pt idx="903">
                  <c:v>230.3</c:v>
                </c:pt>
                <c:pt idx="904">
                  <c:v>230.4</c:v>
                </c:pt>
                <c:pt idx="905">
                  <c:v>230.5</c:v>
                </c:pt>
                <c:pt idx="906">
                  <c:v>230.6</c:v>
                </c:pt>
                <c:pt idx="907">
                  <c:v>230.7</c:v>
                </c:pt>
                <c:pt idx="908">
                  <c:v>230.8</c:v>
                </c:pt>
                <c:pt idx="909">
                  <c:v>230.9</c:v>
                </c:pt>
                <c:pt idx="910">
                  <c:v>231</c:v>
                </c:pt>
                <c:pt idx="911">
                  <c:v>231.1</c:v>
                </c:pt>
                <c:pt idx="912">
                  <c:v>231.2</c:v>
                </c:pt>
                <c:pt idx="913">
                  <c:v>231.3</c:v>
                </c:pt>
                <c:pt idx="914">
                  <c:v>231.4</c:v>
                </c:pt>
                <c:pt idx="915">
                  <c:v>231.5</c:v>
                </c:pt>
                <c:pt idx="916">
                  <c:v>231.6</c:v>
                </c:pt>
                <c:pt idx="917">
                  <c:v>231.7</c:v>
                </c:pt>
                <c:pt idx="918">
                  <c:v>231.8</c:v>
                </c:pt>
                <c:pt idx="919">
                  <c:v>231.9</c:v>
                </c:pt>
                <c:pt idx="920">
                  <c:v>232</c:v>
                </c:pt>
                <c:pt idx="921">
                  <c:v>232.1</c:v>
                </c:pt>
                <c:pt idx="922">
                  <c:v>232.2</c:v>
                </c:pt>
                <c:pt idx="923">
                  <c:v>232.3</c:v>
                </c:pt>
                <c:pt idx="924">
                  <c:v>232.4</c:v>
                </c:pt>
                <c:pt idx="925">
                  <c:v>232.5</c:v>
                </c:pt>
                <c:pt idx="926">
                  <c:v>232.6</c:v>
                </c:pt>
                <c:pt idx="927">
                  <c:v>232.7</c:v>
                </c:pt>
                <c:pt idx="928">
                  <c:v>232.8</c:v>
                </c:pt>
                <c:pt idx="929">
                  <c:v>232.9</c:v>
                </c:pt>
                <c:pt idx="930">
                  <c:v>233</c:v>
                </c:pt>
                <c:pt idx="931">
                  <c:v>233.1</c:v>
                </c:pt>
                <c:pt idx="932">
                  <c:v>233.2</c:v>
                </c:pt>
                <c:pt idx="933">
                  <c:v>233.3</c:v>
                </c:pt>
                <c:pt idx="934">
                  <c:v>233.4</c:v>
                </c:pt>
                <c:pt idx="935">
                  <c:v>233.5</c:v>
                </c:pt>
                <c:pt idx="936">
                  <c:v>233.6</c:v>
                </c:pt>
                <c:pt idx="937">
                  <c:v>233.7</c:v>
                </c:pt>
                <c:pt idx="938">
                  <c:v>233.8</c:v>
                </c:pt>
                <c:pt idx="939">
                  <c:v>233.9</c:v>
                </c:pt>
                <c:pt idx="940">
                  <c:v>234</c:v>
                </c:pt>
                <c:pt idx="941">
                  <c:v>234.1</c:v>
                </c:pt>
                <c:pt idx="942">
                  <c:v>234.2</c:v>
                </c:pt>
                <c:pt idx="943">
                  <c:v>234.3</c:v>
                </c:pt>
                <c:pt idx="944">
                  <c:v>234.4</c:v>
                </c:pt>
                <c:pt idx="945">
                  <c:v>234.5</c:v>
                </c:pt>
                <c:pt idx="946">
                  <c:v>234.6</c:v>
                </c:pt>
                <c:pt idx="947">
                  <c:v>234.7</c:v>
                </c:pt>
                <c:pt idx="948">
                  <c:v>234.8</c:v>
                </c:pt>
                <c:pt idx="949">
                  <c:v>234.9</c:v>
                </c:pt>
                <c:pt idx="950">
                  <c:v>235</c:v>
                </c:pt>
                <c:pt idx="951">
                  <c:v>235.1</c:v>
                </c:pt>
                <c:pt idx="952">
                  <c:v>235.2</c:v>
                </c:pt>
                <c:pt idx="953">
                  <c:v>235.3</c:v>
                </c:pt>
                <c:pt idx="954">
                  <c:v>235.4</c:v>
                </c:pt>
                <c:pt idx="955">
                  <c:v>235.5</c:v>
                </c:pt>
                <c:pt idx="956">
                  <c:v>235.6</c:v>
                </c:pt>
                <c:pt idx="957">
                  <c:v>235.7</c:v>
                </c:pt>
                <c:pt idx="958">
                  <c:v>235.8</c:v>
                </c:pt>
                <c:pt idx="959">
                  <c:v>235.9</c:v>
                </c:pt>
                <c:pt idx="960">
                  <c:v>236</c:v>
                </c:pt>
                <c:pt idx="961">
                  <c:v>236.1</c:v>
                </c:pt>
                <c:pt idx="962">
                  <c:v>236.2</c:v>
                </c:pt>
                <c:pt idx="963">
                  <c:v>236.3</c:v>
                </c:pt>
                <c:pt idx="964">
                  <c:v>236.4</c:v>
                </c:pt>
                <c:pt idx="965">
                  <c:v>236.5</c:v>
                </c:pt>
                <c:pt idx="966">
                  <c:v>236.6</c:v>
                </c:pt>
                <c:pt idx="967">
                  <c:v>236.7</c:v>
                </c:pt>
                <c:pt idx="968">
                  <c:v>236.8</c:v>
                </c:pt>
                <c:pt idx="969">
                  <c:v>236.9</c:v>
                </c:pt>
                <c:pt idx="970">
                  <c:v>237</c:v>
                </c:pt>
                <c:pt idx="971">
                  <c:v>237.1</c:v>
                </c:pt>
                <c:pt idx="972">
                  <c:v>237.2</c:v>
                </c:pt>
                <c:pt idx="973">
                  <c:v>237.3</c:v>
                </c:pt>
                <c:pt idx="974">
                  <c:v>237.4</c:v>
                </c:pt>
                <c:pt idx="975">
                  <c:v>237.5</c:v>
                </c:pt>
                <c:pt idx="976">
                  <c:v>237.6</c:v>
                </c:pt>
                <c:pt idx="977">
                  <c:v>237.7</c:v>
                </c:pt>
                <c:pt idx="978">
                  <c:v>237.8</c:v>
                </c:pt>
                <c:pt idx="979">
                  <c:v>237.9</c:v>
                </c:pt>
                <c:pt idx="980">
                  <c:v>238</c:v>
                </c:pt>
                <c:pt idx="981">
                  <c:v>238.1</c:v>
                </c:pt>
                <c:pt idx="982">
                  <c:v>238.2</c:v>
                </c:pt>
                <c:pt idx="983">
                  <c:v>238.3</c:v>
                </c:pt>
                <c:pt idx="984">
                  <c:v>238.4</c:v>
                </c:pt>
                <c:pt idx="985">
                  <c:v>238.5</c:v>
                </c:pt>
                <c:pt idx="986">
                  <c:v>238.6</c:v>
                </c:pt>
                <c:pt idx="987">
                  <c:v>238.7</c:v>
                </c:pt>
                <c:pt idx="988">
                  <c:v>238.8</c:v>
                </c:pt>
                <c:pt idx="989">
                  <c:v>238.9</c:v>
                </c:pt>
                <c:pt idx="990">
                  <c:v>239</c:v>
                </c:pt>
                <c:pt idx="991">
                  <c:v>239.1</c:v>
                </c:pt>
                <c:pt idx="992">
                  <c:v>239.2</c:v>
                </c:pt>
                <c:pt idx="993">
                  <c:v>239.3</c:v>
                </c:pt>
                <c:pt idx="994">
                  <c:v>239.4</c:v>
                </c:pt>
                <c:pt idx="995">
                  <c:v>239.5</c:v>
                </c:pt>
                <c:pt idx="996">
                  <c:v>239.6</c:v>
                </c:pt>
                <c:pt idx="997">
                  <c:v>239.7</c:v>
                </c:pt>
                <c:pt idx="998">
                  <c:v>239.8</c:v>
                </c:pt>
                <c:pt idx="999">
                  <c:v>239.9</c:v>
                </c:pt>
                <c:pt idx="1000">
                  <c:v>240</c:v>
                </c:pt>
              </c:numCache>
            </c:numRef>
          </c:xVal>
          <c:yVal>
            <c:numRef>
              <c:f>Interpolation!$B$2:$B$1002</c:f>
              <c:numCache>
                <c:formatCode>General</c:formatCode>
                <c:ptCount val="1001"/>
                <c:pt idx="0">
                  <c:v>184</c:v>
                </c:pt>
                <c:pt idx="1">
                  <c:v>183.398</c:v>
                </c:pt>
                <c:pt idx="2">
                  <c:v>181.99100000000001</c:v>
                </c:pt>
                <c:pt idx="3">
                  <c:v>179.79300000000001</c:v>
                </c:pt>
                <c:pt idx="4">
                  <c:v>176.85599999999999</c:v>
                </c:pt>
                <c:pt idx="5">
                  <c:v>173.262</c:v>
                </c:pt>
                <c:pt idx="6">
                  <c:v>169.10900000000001</c:v>
                </c:pt>
                <c:pt idx="7">
                  <c:v>164.50700000000001</c:v>
                </c:pt>
                <c:pt idx="8">
                  <c:v>159.56200000000001</c:v>
                </c:pt>
                <c:pt idx="9">
                  <c:v>154.36799999999999</c:v>
                </c:pt>
                <c:pt idx="10">
                  <c:v>149</c:v>
                </c:pt>
                <c:pt idx="11">
                  <c:v>143.51</c:v>
                </c:pt>
                <c:pt idx="12">
                  <c:v>137.923</c:v>
                </c:pt>
                <c:pt idx="13">
                  <c:v>132.24199999999999</c:v>
                </c:pt>
                <c:pt idx="14">
                  <c:v>126.449</c:v>
                </c:pt>
                <c:pt idx="15">
                  <c:v>120.515</c:v>
                </c:pt>
                <c:pt idx="16">
                  <c:v>114.407</c:v>
                </c:pt>
                <c:pt idx="17">
                  <c:v>108.099</c:v>
                </c:pt>
                <c:pt idx="18">
                  <c:v>101.58</c:v>
                </c:pt>
                <c:pt idx="19">
                  <c:v>94.865499999999997</c:v>
                </c:pt>
                <c:pt idx="20">
                  <c:v>88</c:v>
                </c:pt>
                <c:pt idx="21">
                  <c:v>81.062899999999999</c:v>
                </c:pt>
                <c:pt idx="22">
                  <c:v>74.168599999999998</c:v>
                </c:pt>
                <c:pt idx="23">
                  <c:v>67.463499999999996</c:v>
                </c:pt>
                <c:pt idx="24">
                  <c:v>61.119700000000002</c:v>
                </c:pt>
                <c:pt idx="25">
                  <c:v>55.326500000000003</c:v>
                </c:pt>
                <c:pt idx="26">
                  <c:v>50.279400000000003</c:v>
                </c:pt>
                <c:pt idx="27">
                  <c:v>46.167900000000003</c:v>
                </c:pt>
                <c:pt idx="28">
                  <c:v>43.163200000000003</c:v>
                </c:pt>
                <c:pt idx="29">
                  <c:v>41.406700000000001</c:v>
                </c:pt>
                <c:pt idx="30">
                  <c:v>41</c:v>
                </c:pt>
                <c:pt idx="31">
                  <c:v>41.997999999999998</c:v>
                </c:pt>
                <c:pt idx="32">
                  <c:v>44.4041</c:v>
                </c:pt>
                <c:pt idx="33">
                  <c:v>48.169699999999999</c:v>
                </c:pt>
                <c:pt idx="34">
                  <c:v>53.196599999999997</c:v>
                </c:pt>
                <c:pt idx="35">
                  <c:v>59.342700000000001</c:v>
                </c:pt>
                <c:pt idx="36">
                  <c:v>66.430300000000003</c:v>
                </c:pt>
                <c:pt idx="37">
                  <c:v>74.256500000000003</c:v>
                </c:pt>
                <c:pt idx="38">
                  <c:v>82.604600000000005</c:v>
                </c:pt>
                <c:pt idx="39">
                  <c:v>91.255799999999994</c:v>
                </c:pt>
                <c:pt idx="40">
                  <c:v>100</c:v>
                </c:pt>
                <c:pt idx="41">
                  <c:v>108.646</c:v>
                </c:pt>
                <c:pt idx="42">
                  <c:v>117.02800000000001</c:v>
                </c:pt>
                <c:pt idx="43">
                  <c:v>125.011</c:v>
                </c:pt>
                <c:pt idx="44">
                  <c:v>132.494</c:v>
                </c:pt>
                <c:pt idx="45">
                  <c:v>139.411</c:v>
                </c:pt>
                <c:pt idx="46">
                  <c:v>145.72300000000001</c:v>
                </c:pt>
                <c:pt idx="47">
                  <c:v>151.42099999999999</c:v>
                </c:pt>
                <c:pt idx="48">
                  <c:v>156.51499999999999</c:v>
                </c:pt>
                <c:pt idx="49">
                  <c:v>161.03</c:v>
                </c:pt>
                <c:pt idx="50">
                  <c:v>165</c:v>
                </c:pt>
                <c:pt idx="51">
                  <c:v>168.46100000000001</c:v>
                </c:pt>
                <c:pt idx="52">
                  <c:v>171.44800000000001</c:v>
                </c:pt>
                <c:pt idx="53">
                  <c:v>173.99199999999999</c:v>
                </c:pt>
                <c:pt idx="54">
                  <c:v>176.11699999999999</c:v>
                </c:pt>
                <c:pt idx="55">
                  <c:v>177.84200000000001</c:v>
                </c:pt>
                <c:pt idx="56">
                  <c:v>179.18299999999999</c:v>
                </c:pt>
                <c:pt idx="57">
                  <c:v>180.15100000000001</c:v>
                </c:pt>
                <c:pt idx="58">
                  <c:v>180.76300000000001</c:v>
                </c:pt>
                <c:pt idx="59">
                  <c:v>181.03700000000001</c:v>
                </c:pt>
                <c:pt idx="60">
                  <c:v>181</c:v>
                </c:pt>
                <c:pt idx="61">
                  <c:v>180.68899999999999</c:v>
                </c:pt>
                <c:pt idx="62">
                  <c:v>180.15</c:v>
                </c:pt>
                <c:pt idx="63">
                  <c:v>179.43899999999999</c:v>
                </c:pt>
                <c:pt idx="64">
                  <c:v>178.619</c:v>
                </c:pt>
                <c:pt idx="65">
                  <c:v>177.75800000000001</c:v>
                </c:pt>
                <c:pt idx="66">
                  <c:v>176.92599999999999</c:v>
                </c:pt>
                <c:pt idx="67">
                  <c:v>176.185</c:v>
                </c:pt>
                <c:pt idx="68">
                  <c:v>175.59100000000001</c:v>
                </c:pt>
                <c:pt idx="69">
                  <c:v>175.18799999999999</c:v>
                </c:pt>
                <c:pt idx="70">
                  <c:v>175</c:v>
                </c:pt>
                <c:pt idx="71">
                  <c:v>175.036</c:v>
                </c:pt>
                <c:pt idx="72">
                  <c:v>175.28399999999999</c:v>
                </c:pt>
                <c:pt idx="73">
                  <c:v>175.71299999999999</c:v>
                </c:pt>
                <c:pt idx="74">
                  <c:v>176.27799999999999</c:v>
                </c:pt>
                <c:pt idx="75">
                  <c:v>176.92</c:v>
                </c:pt>
                <c:pt idx="76">
                  <c:v>177.57300000000001</c:v>
                </c:pt>
                <c:pt idx="77">
                  <c:v>178.16900000000001</c:v>
                </c:pt>
                <c:pt idx="78">
                  <c:v>178.642</c:v>
                </c:pt>
                <c:pt idx="79">
                  <c:v>178.934</c:v>
                </c:pt>
                <c:pt idx="80">
                  <c:v>179</c:v>
                </c:pt>
                <c:pt idx="81">
                  <c:v>178.809</c:v>
                </c:pt>
                <c:pt idx="82">
                  <c:v>178.34700000000001</c:v>
                </c:pt>
                <c:pt idx="83">
                  <c:v>177.61500000000001</c:v>
                </c:pt>
                <c:pt idx="84">
                  <c:v>176.626</c:v>
                </c:pt>
                <c:pt idx="85">
                  <c:v>175.40799999999999</c:v>
                </c:pt>
                <c:pt idx="86">
                  <c:v>173.99299999999999</c:v>
                </c:pt>
                <c:pt idx="87">
                  <c:v>172.41499999999999</c:v>
                </c:pt>
                <c:pt idx="88">
                  <c:v>170.708</c:v>
                </c:pt>
                <c:pt idx="89">
                  <c:v>168.898</c:v>
                </c:pt>
                <c:pt idx="90">
                  <c:v>167</c:v>
                </c:pt>
                <c:pt idx="91">
                  <c:v>165.02</c:v>
                </c:pt>
                <c:pt idx="92">
                  <c:v>162.94900000000001</c:v>
                </c:pt>
                <c:pt idx="93">
                  <c:v>160.768</c:v>
                </c:pt>
                <c:pt idx="94">
                  <c:v>158.44900000000001</c:v>
                </c:pt>
                <c:pt idx="95">
                  <c:v>155.959</c:v>
                </c:pt>
                <c:pt idx="96">
                  <c:v>153.26400000000001</c:v>
                </c:pt>
                <c:pt idx="97">
                  <c:v>150.333</c:v>
                </c:pt>
                <c:pt idx="98">
                  <c:v>147.14699999999999</c:v>
                </c:pt>
                <c:pt idx="99">
                  <c:v>143.69900000000001</c:v>
                </c:pt>
                <c:pt idx="100">
                  <c:v>140</c:v>
                </c:pt>
                <c:pt idx="101">
                  <c:v>136.07900000000001</c:v>
                </c:pt>
                <c:pt idx="102">
                  <c:v>131.98500000000001</c:v>
                </c:pt>
                <c:pt idx="103">
                  <c:v>127.78400000000001</c:v>
                </c:pt>
                <c:pt idx="104">
                  <c:v>123.56</c:v>
                </c:pt>
                <c:pt idx="105">
                  <c:v>119.405</c:v>
                </c:pt>
                <c:pt idx="106">
                  <c:v>115.41800000000001</c:v>
                </c:pt>
                <c:pt idx="107">
                  <c:v>111.69799999999999</c:v>
                </c:pt>
                <c:pt idx="108">
                  <c:v>108.337</c:v>
                </c:pt>
                <c:pt idx="109">
                  <c:v>105.41500000000001</c:v>
                </c:pt>
                <c:pt idx="110">
                  <c:v>103</c:v>
                </c:pt>
                <c:pt idx="111">
                  <c:v>101.137</c:v>
                </c:pt>
                <c:pt idx="112">
                  <c:v>99.851299999999995</c:v>
                </c:pt>
                <c:pt idx="113">
                  <c:v>99.149500000000003</c:v>
                </c:pt>
                <c:pt idx="114">
                  <c:v>99.017899999999997</c:v>
                </c:pt>
                <c:pt idx="115">
                  <c:v>99.427400000000006</c:v>
                </c:pt>
                <c:pt idx="116">
                  <c:v>100.337</c:v>
                </c:pt>
                <c:pt idx="117">
                  <c:v>101.699</c:v>
                </c:pt>
                <c:pt idx="118">
                  <c:v>103.462</c:v>
                </c:pt>
                <c:pt idx="119">
                  <c:v>105.577</c:v>
                </c:pt>
                <c:pt idx="120">
                  <c:v>108</c:v>
                </c:pt>
                <c:pt idx="121">
                  <c:v>110.69499999999999</c:v>
                </c:pt>
                <c:pt idx="122">
                  <c:v>113.63500000000001</c:v>
                </c:pt>
                <c:pt idx="123">
                  <c:v>116.79900000000001</c:v>
                </c:pt>
                <c:pt idx="124">
                  <c:v>120.173</c:v>
                </c:pt>
                <c:pt idx="125">
                  <c:v>123.747</c:v>
                </c:pt>
                <c:pt idx="126">
                  <c:v>127.51</c:v>
                </c:pt>
                <c:pt idx="127">
                  <c:v>131.446</c:v>
                </c:pt>
                <c:pt idx="128">
                  <c:v>135.53200000000001</c:v>
                </c:pt>
                <c:pt idx="129">
                  <c:v>139.732</c:v>
                </c:pt>
                <c:pt idx="130">
                  <c:v>144</c:v>
                </c:pt>
                <c:pt idx="131">
                  <c:v>148.273</c:v>
                </c:pt>
                <c:pt idx="132">
                  <c:v>152.47800000000001</c:v>
                </c:pt>
                <c:pt idx="133">
                  <c:v>156.53200000000001</c:v>
                </c:pt>
                <c:pt idx="134">
                  <c:v>160.346</c:v>
                </c:pt>
                <c:pt idx="135">
                  <c:v>163.83199999999999</c:v>
                </c:pt>
                <c:pt idx="136">
                  <c:v>166.90600000000001</c:v>
                </c:pt>
                <c:pt idx="137">
                  <c:v>169.5</c:v>
                </c:pt>
                <c:pt idx="138">
                  <c:v>171.56100000000001</c:v>
                </c:pt>
                <c:pt idx="139">
                  <c:v>173.06200000000001</c:v>
                </c:pt>
                <c:pt idx="140">
                  <c:v>174</c:v>
                </c:pt>
                <c:pt idx="141">
                  <c:v>174.40199999999999</c:v>
                </c:pt>
                <c:pt idx="142">
                  <c:v>174.322</c:v>
                </c:pt>
                <c:pt idx="143">
                  <c:v>173.83799999999999</c:v>
                </c:pt>
                <c:pt idx="144">
                  <c:v>173.048</c:v>
                </c:pt>
                <c:pt idx="145">
                  <c:v>172.06299999999999</c:v>
                </c:pt>
                <c:pt idx="146">
                  <c:v>170.999</c:v>
                </c:pt>
                <c:pt idx="147">
                  <c:v>169.96899999999999</c:v>
                </c:pt>
                <c:pt idx="148">
                  <c:v>169.07499999999999</c:v>
                </c:pt>
                <c:pt idx="149">
                  <c:v>168.399</c:v>
                </c:pt>
                <c:pt idx="150">
                  <c:v>168</c:v>
                </c:pt>
                <c:pt idx="151">
                  <c:v>167.90600000000001</c:v>
                </c:pt>
                <c:pt idx="152">
                  <c:v>168.11600000000001</c:v>
                </c:pt>
                <c:pt idx="153">
                  <c:v>168.596</c:v>
                </c:pt>
                <c:pt idx="154">
                  <c:v>169.29</c:v>
                </c:pt>
                <c:pt idx="155">
                  <c:v>170.11699999999999</c:v>
                </c:pt>
                <c:pt idx="156">
                  <c:v>170.98400000000001</c:v>
                </c:pt>
                <c:pt idx="157">
                  <c:v>171.79300000000001</c:v>
                </c:pt>
                <c:pt idx="158">
                  <c:v>172.45</c:v>
                </c:pt>
                <c:pt idx="159">
                  <c:v>172.87200000000001</c:v>
                </c:pt>
                <c:pt idx="160">
                  <c:v>173</c:v>
                </c:pt>
                <c:pt idx="161">
                  <c:v>172.798</c:v>
                </c:pt>
                <c:pt idx="162">
                  <c:v>172.26300000000001</c:v>
                </c:pt>
                <c:pt idx="163">
                  <c:v>171.422</c:v>
                </c:pt>
                <c:pt idx="164">
                  <c:v>170.33099999999999</c:v>
                </c:pt>
                <c:pt idx="165">
                  <c:v>169.07300000000001</c:v>
                </c:pt>
                <c:pt idx="166">
                  <c:v>167.75</c:v>
                </c:pt>
                <c:pt idx="167">
                  <c:v>166.47399999999999</c:v>
                </c:pt>
                <c:pt idx="168">
                  <c:v>165.358</c:v>
                </c:pt>
                <c:pt idx="169">
                  <c:v>164.505</c:v>
                </c:pt>
                <c:pt idx="170">
                  <c:v>164</c:v>
                </c:pt>
                <c:pt idx="171">
                  <c:v>163.9</c:v>
                </c:pt>
                <c:pt idx="172">
                  <c:v>164.22800000000001</c:v>
                </c:pt>
                <c:pt idx="173">
                  <c:v>164.96899999999999</c:v>
                </c:pt>
                <c:pt idx="174">
                  <c:v>166.06800000000001</c:v>
                </c:pt>
                <c:pt idx="175">
                  <c:v>167.43299999999999</c:v>
                </c:pt>
                <c:pt idx="176">
                  <c:v>168.934</c:v>
                </c:pt>
                <c:pt idx="177">
                  <c:v>170.41800000000001</c:v>
                </c:pt>
                <c:pt idx="178">
                  <c:v>171.71100000000001</c:v>
                </c:pt>
                <c:pt idx="179">
                  <c:v>172.631</c:v>
                </c:pt>
                <c:pt idx="180">
                  <c:v>173</c:v>
                </c:pt>
                <c:pt idx="181">
                  <c:v>172.65100000000001</c:v>
                </c:pt>
                <c:pt idx="182">
                  <c:v>171.44200000000001</c:v>
                </c:pt>
                <c:pt idx="183">
                  <c:v>169.26300000000001</c:v>
                </c:pt>
                <c:pt idx="184">
                  <c:v>166.03899999999999</c:v>
                </c:pt>
                <c:pt idx="185">
                  <c:v>161.74199999999999</c:v>
                </c:pt>
                <c:pt idx="186">
                  <c:v>156.38399999999999</c:v>
                </c:pt>
                <c:pt idx="187">
                  <c:v>150.02099999999999</c:v>
                </c:pt>
                <c:pt idx="188">
                  <c:v>142.74600000000001</c:v>
                </c:pt>
                <c:pt idx="189">
                  <c:v>134.68799999999999</c:v>
                </c:pt>
                <c:pt idx="190">
                  <c:v>126</c:v>
                </c:pt>
                <c:pt idx="191">
                  <c:v>116.85299999999999</c:v>
                </c:pt>
                <c:pt idx="192">
                  <c:v>107.428</c:v>
                </c:pt>
                <c:pt idx="193">
                  <c:v>97.906199999999998</c:v>
                </c:pt>
                <c:pt idx="194">
                  <c:v>88.462199999999996</c:v>
                </c:pt>
                <c:pt idx="195">
                  <c:v>79.257000000000005</c:v>
                </c:pt>
                <c:pt idx="196">
                  <c:v>70.433300000000003</c:v>
                </c:pt>
                <c:pt idx="197">
                  <c:v>62.111400000000003</c:v>
                </c:pt>
                <c:pt idx="198">
                  <c:v>54.387700000000002</c:v>
                </c:pt>
                <c:pt idx="199">
                  <c:v>47.334400000000002</c:v>
                </c:pt>
                <c:pt idx="200">
                  <c:v>41</c:v>
                </c:pt>
                <c:pt idx="201">
                  <c:v>35.411700000000003</c:v>
                </c:pt>
                <c:pt idx="202">
                  <c:v>30.5777</c:v>
                </c:pt>
                <c:pt idx="203">
                  <c:v>26.490500000000001</c:v>
                </c:pt>
                <c:pt idx="204">
                  <c:v>23.1296</c:v>
                </c:pt>
                <c:pt idx="205">
                  <c:v>20.464200000000002</c:v>
                </c:pt>
                <c:pt idx="206">
                  <c:v>18.4556</c:v>
                </c:pt>
                <c:pt idx="207">
                  <c:v>17.058199999999999</c:v>
                </c:pt>
                <c:pt idx="208">
                  <c:v>16.221399999999999</c:v>
                </c:pt>
                <c:pt idx="209">
                  <c:v>15.888999999999999</c:v>
                </c:pt>
                <c:pt idx="210">
                  <c:v>16</c:v>
                </c:pt>
                <c:pt idx="211">
                  <c:v>16.488</c:v>
                </c:pt>
                <c:pt idx="212">
                  <c:v>17.281400000000001</c:v>
                </c:pt>
                <c:pt idx="213">
                  <c:v>18.3034</c:v>
                </c:pt>
                <c:pt idx="214">
                  <c:v>19.472799999999999</c:v>
                </c:pt>
                <c:pt idx="215">
                  <c:v>20.7056</c:v>
                </c:pt>
                <c:pt idx="216">
                  <c:v>21.916699999999999</c:v>
                </c:pt>
                <c:pt idx="217">
                  <c:v>23.023399999999999</c:v>
                </c:pt>
                <c:pt idx="218">
                  <c:v>23.948599999999999</c:v>
                </c:pt>
                <c:pt idx="219">
                  <c:v>24.6251</c:v>
                </c:pt>
                <c:pt idx="220">
                  <c:v>25</c:v>
                </c:pt>
                <c:pt idx="221">
                  <c:v>25.038900000000002</c:v>
                </c:pt>
                <c:pt idx="222">
                  <c:v>24.729900000000001</c:v>
                </c:pt>
                <c:pt idx="223">
                  <c:v>24.086600000000001</c:v>
                </c:pt>
                <c:pt idx="224">
                  <c:v>23.150400000000001</c:v>
                </c:pt>
                <c:pt idx="225">
                  <c:v>21.9909</c:v>
                </c:pt>
                <c:pt idx="226">
                  <c:v>20.704999999999998</c:v>
                </c:pt>
                <c:pt idx="227">
                  <c:v>19.414400000000001</c:v>
                </c:pt>
                <c:pt idx="228">
                  <c:v>18.261099999999999</c:v>
                </c:pt>
                <c:pt idx="229">
                  <c:v>17.401700000000002</c:v>
                </c:pt>
                <c:pt idx="230">
                  <c:v>17</c:v>
                </c:pt>
                <c:pt idx="231">
                  <c:v>17.218900000000001</c:v>
                </c:pt>
                <c:pt idx="232">
                  <c:v>18.211600000000001</c:v>
                </c:pt>
                <c:pt idx="233">
                  <c:v>20.1127</c:v>
                </c:pt>
                <c:pt idx="234">
                  <c:v>23.029800000000002</c:v>
                </c:pt>
                <c:pt idx="235">
                  <c:v>27.036300000000001</c:v>
                </c:pt>
                <c:pt idx="236">
                  <c:v>32.165399999999998</c:v>
                </c:pt>
                <c:pt idx="237">
                  <c:v>38.405799999999999</c:v>
                </c:pt>
                <c:pt idx="238">
                  <c:v>45.700400000000002</c:v>
                </c:pt>
                <c:pt idx="239">
                  <c:v>53.9467</c:v>
                </c:pt>
                <c:pt idx="240">
                  <c:v>63</c:v>
                </c:pt>
                <c:pt idx="241">
                  <c:v>72.679100000000005</c:v>
                </c:pt>
                <c:pt idx="242">
                  <c:v>82.773799999999994</c:v>
                </c:pt>
                <c:pt idx="243">
                  <c:v>93.0548</c:v>
                </c:pt>
                <c:pt idx="244">
                  <c:v>103.28400000000001</c:v>
                </c:pt>
                <c:pt idx="245">
                  <c:v>113.227</c:v>
                </c:pt>
                <c:pt idx="246">
                  <c:v>122.663</c:v>
                </c:pt>
                <c:pt idx="247">
                  <c:v>131.398</c:v>
                </c:pt>
                <c:pt idx="248">
                  <c:v>139.27000000000001</c:v>
                </c:pt>
                <c:pt idx="249">
                  <c:v>146.161</c:v>
                </c:pt>
                <c:pt idx="250">
                  <c:v>152</c:v>
                </c:pt>
                <c:pt idx="251">
                  <c:v>156.76499999999999</c:v>
                </c:pt>
                <c:pt idx="252">
                  <c:v>160.47999999999999</c:v>
                </c:pt>
                <c:pt idx="253">
                  <c:v>163.21600000000001</c:v>
                </c:pt>
                <c:pt idx="254">
                  <c:v>165.08</c:v>
                </c:pt>
                <c:pt idx="255">
                  <c:v>166.20699999999999</c:v>
                </c:pt>
                <c:pt idx="256">
                  <c:v>166.74700000000001</c:v>
                </c:pt>
                <c:pt idx="257">
                  <c:v>166.85900000000001</c:v>
                </c:pt>
                <c:pt idx="258">
                  <c:v>166.69</c:v>
                </c:pt>
                <c:pt idx="259">
                  <c:v>166.37100000000001</c:v>
                </c:pt>
                <c:pt idx="260">
                  <c:v>166</c:v>
                </c:pt>
                <c:pt idx="261">
                  <c:v>165.63900000000001</c:v>
                </c:pt>
                <c:pt idx="262">
                  <c:v>165.30500000000001</c:v>
                </c:pt>
                <c:pt idx="263">
                  <c:v>164.97200000000001</c:v>
                </c:pt>
                <c:pt idx="264">
                  <c:v>164.56700000000001</c:v>
                </c:pt>
                <c:pt idx="265">
                  <c:v>163.98</c:v>
                </c:pt>
                <c:pt idx="266">
                  <c:v>163.071</c:v>
                </c:pt>
                <c:pt idx="267">
                  <c:v>161.679</c:v>
                </c:pt>
                <c:pt idx="268">
                  <c:v>159.63800000000001</c:v>
                </c:pt>
                <c:pt idx="269">
                  <c:v>156.79</c:v>
                </c:pt>
                <c:pt idx="270">
                  <c:v>153</c:v>
                </c:pt>
                <c:pt idx="271">
                  <c:v>148.166</c:v>
                </c:pt>
                <c:pt idx="272">
                  <c:v>142.23500000000001</c:v>
                </c:pt>
                <c:pt idx="273">
                  <c:v>135.20699999999999</c:v>
                </c:pt>
                <c:pt idx="274">
                  <c:v>127.142</c:v>
                </c:pt>
                <c:pt idx="275">
                  <c:v>118.16</c:v>
                </c:pt>
                <c:pt idx="276">
                  <c:v>108.434</c:v>
                </c:pt>
                <c:pt idx="277">
                  <c:v>98.188800000000001</c:v>
                </c:pt>
                <c:pt idx="278">
                  <c:v>87.680800000000005</c:v>
                </c:pt>
                <c:pt idx="279">
                  <c:v>77.189800000000005</c:v>
                </c:pt>
                <c:pt idx="280">
                  <c:v>67</c:v>
                </c:pt>
                <c:pt idx="281">
                  <c:v>57.383200000000002</c:v>
                </c:pt>
                <c:pt idx="282">
                  <c:v>48.582500000000003</c:v>
                </c:pt>
                <c:pt idx="283">
                  <c:v>40.797499999999999</c:v>
                </c:pt>
                <c:pt idx="284">
                  <c:v>34.172899999999998</c:v>
                </c:pt>
                <c:pt idx="285">
                  <c:v>28.790600000000001</c:v>
                </c:pt>
                <c:pt idx="286">
                  <c:v>24.666699999999999</c:v>
                </c:pt>
                <c:pt idx="287">
                  <c:v>21.7532</c:v>
                </c:pt>
                <c:pt idx="288">
                  <c:v>19.944500000000001</c:v>
                </c:pt>
                <c:pt idx="289">
                  <c:v>19.0883</c:v>
                </c:pt>
                <c:pt idx="290">
                  <c:v>19</c:v>
                </c:pt>
                <c:pt idx="291">
                  <c:v>19.479500000000002</c:v>
                </c:pt>
                <c:pt idx="292">
                  <c:v>20.3292</c:v>
                </c:pt>
                <c:pt idx="293">
                  <c:v>21.371700000000001</c:v>
                </c:pt>
                <c:pt idx="294">
                  <c:v>22.465499999999999</c:v>
                </c:pt>
                <c:pt idx="295">
                  <c:v>23.5181</c:v>
                </c:pt>
                <c:pt idx="296">
                  <c:v>24.494199999999999</c:v>
                </c:pt>
                <c:pt idx="297">
                  <c:v>25.419799999999999</c:v>
                </c:pt>
                <c:pt idx="298">
                  <c:v>26.380400000000002</c:v>
                </c:pt>
                <c:pt idx="299">
                  <c:v>27.514199999999999</c:v>
                </c:pt>
                <c:pt idx="300">
                  <c:v>29</c:v>
                </c:pt>
                <c:pt idx="301">
                  <c:v>31.041799999999999</c:v>
                </c:pt>
                <c:pt idx="302">
                  <c:v>33.850099999999998</c:v>
                </c:pt>
                <c:pt idx="303">
                  <c:v>37.622100000000003</c:v>
                </c:pt>
                <c:pt idx="304">
                  <c:v>42.521900000000002</c:v>
                </c:pt>
                <c:pt idx="305">
                  <c:v>48.662999999999997</c:v>
                </c:pt>
                <c:pt idx="306">
                  <c:v>56.093800000000002</c:v>
                </c:pt>
                <c:pt idx="307">
                  <c:v>64.787599999999998</c:v>
                </c:pt>
                <c:pt idx="308">
                  <c:v>74.638000000000005</c:v>
                </c:pt>
                <c:pt idx="309">
                  <c:v>85.460599999999999</c:v>
                </c:pt>
                <c:pt idx="310">
                  <c:v>97</c:v>
                </c:pt>
                <c:pt idx="311">
                  <c:v>108.943</c:v>
                </c:pt>
                <c:pt idx="312">
                  <c:v>120.934</c:v>
                </c:pt>
                <c:pt idx="313">
                  <c:v>132.59800000000001</c:v>
                </c:pt>
                <c:pt idx="314">
                  <c:v>143.56200000000001</c:v>
                </c:pt>
                <c:pt idx="315">
                  <c:v>153.476</c:v>
                </c:pt>
                <c:pt idx="316">
                  <c:v>162.03399999999999</c:v>
                </c:pt>
                <c:pt idx="317">
                  <c:v>168.99299999999999</c:v>
                </c:pt>
                <c:pt idx="318">
                  <c:v>174.184</c:v>
                </c:pt>
                <c:pt idx="319">
                  <c:v>177.52</c:v>
                </c:pt>
                <c:pt idx="320">
                  <c:v>179</c:v>
                </c:pt>
                <c:pt idx="321">
                  <c:v>178.7</c:v>
                </c:pt>
                <c:pt idx="322">
                  <c:v>176.76599999999999</c:v>
                </c:pt>
                <c:pt idx="323">
                  <c:v>173.40199999999999</c:v>
                </c:pt>
                <c:pt idx="324">
                  <c:v>168.84899999999999</c:v>
                </c:pt>
                <c:pt idx="325">
                  <c:v>163.363</c:v>
                </c:pt>
                <c:pt idx="326">
                  <c:v>157.20400000000001</c:v>
                </c:pt>
                <c:pt idx="327">
                  <c:v>150.60900000000001</c:v>
                </c:pt>
                <c:pt idx="328">
                  <c:v>143.78100000000001</c:v>
                </c:pt>
                <c:pt idx="329">
                  <c:v>136.876</c:v>
                </c:pt>
                <c:pt idx="330">
                  <c:v>130</c:v>
                </c:pt>
                <c:pt idx="331">
                  <c:v>123.202</c:v>
                </c:pt>
                <c:pt idx="332">
                  <c:v>116.485</c:v>
                </c:pt>
                <c:pt idx="333">
                  <c:v>109.809</c:v>
                </c:pt>
                <c:pt idx="334">
                  <c:v>103.10899999999999</c:v>
                </c:pt>
                <c:pt idx="335">
                  <c:v>96.304000000000002</c:v>
                </c:pt>
                <c:pt idx="336">
                  <c:v>89.319900000000004</c:v>
                </c:pt>
                <c:pt idx="337">
                  <c:v>82.099800000000002</c:v>
                </c:pt>
                <c:pt idx="338">
                  <c:v>74.619600000000005</c:v>
                </c:pt>
                <c:pt idx="339">
                  <c:v>66.897599999999997</c:v>
                </c:pt>
                <c:pt idx="340">
                  <c:v>59</c:v>
                </c:pt>
                <c:pt idx="341">
                  <c:v>51.041400000000003</c:v>
                </c:pt>
                <c:pt idx="342">
                  <c:v>43.180300000000003</c:v>
                </c:pt>
                <c:pt idx="343">
                  <c:v>35.609400000000001</c:v>
                </c:pt>
                <c:pt idx="344">
                  <c:v>28.542200000000001</c:v>
                </c:pt>
                <c:pt idx="345">
                  <c:v>22.1965</c:v>
                </c:pt>
                <c:pt idx="346">
                  <c:v>16.7761</c:v>
                </c:pt>
                <c:pt idx="347">
                  <c:v>12.4534</c:v>
                </c:pt>
                <c:pt idx="348">
                  <c:v>9.3525500000000008</c:v>
                </c:pt>
                <c:pt idx="349">
                  <c:v>7.5368599999999999</c:v>
                </c:pt>
                <c:pt idx="350">
                  <c:v>7</c:v>
                </c:pt>
                <c:pt idx="351">
                  <c:v>7.6626599999999998</c:v>
                </c:pt>
                <c:pt idx="352">
                  <c:v>9.3750400000000003</c:v>
                </c:pt>
                <c:pt idx="353">
                  <c:v>11.925000000000001</c:v>
                </c:pt>
                <c:pt idx="354">
                  <c:v>15.051500000000001</c:v>
                </c:pt>
                <c:pt idx="355">
                  <c:v>18.4621</c:v>
                </c:pt>
                <c:pt idx="356">
                  <c:v>21.8538</c:v>
                </c:pt>
                <c:pt idx="357">
                  <c:v>24.934699999999999</c:v>
                </c:pt>
                <c:pt idx="358">
                  <c:v>27.445799999999998</c:v>
                </c:pt>
                <c:pt idx="359">
                  <c:v>29.180299999999999</c:v>
                </c:pt>
                <c:pt idx="360">
                  <c:v>30</c:v>
                </c:pt>
                <c:pt idx="361">
                  <c:v>29.845700000000001</c:v>
                </c:pt>
                <c:pt idx="362">
                  <c:v>28.743099999999998</c:v>
                </c:pt>
                <c:pt idx="363">
                  <c:v>26.801600000000001</c:v>
                </c:pt>
                <c:pt idx="364">
                  <c:v>24.2072</c:v>
                </c:pt>
                <c:pt idx="365">
                  <c:v>21.209900000000001</c:v>
                </c:pt>
                <c:pt idx="366">
                  <c:v>18.1066</c:v>
                </c:pt>
                <c:pt idx="367">
                  <c:v>15.2197</c:v>
                </c:pt>
                <c:pt idx="368">
                  <c:v>12.875299999999999</c:v>
                </c:pt>
                <c:pt idx="369">
                  <c:v>11.379899999999999</c:v>
                </c:pt>
                <c:pt idx="370">
                  <c:v>11</c:v>
                </c:pt>
                <c:pt idx="371">
                  <c:v>11.943300000000001</c:v>
                </c:pt>
                <c:pt idx="372">
                  <c:v>14.345700000000001</c:v>
                </c:pt>
                <c:pt idx="373">
                  <c:v>18.2624</c:v>
                </c:pt>
                <c:pt idx="374">
                  <c:v>23.665299999999998</c:v>
                </c:pt>
                <c:pt idx="375">
                  <c:v>30.446000000000002</c:v>
                </c:pt>
                <c:pt idx="376">
                  <c:v>38.424199999999999</c:v>
                </c:pt>
                <c:pt idx="377">
                  <c:v>47.360700000000001</c:v>
                </c:pt>
                <c:pt idx="378">
                  <c:v>56.973599999999998</c:v>
                </c:pt>
                <c:pt idx="379">
                  <c:v>66.956900000000005</c:v>
                </c:pt>
                <c:pt idx="380">
                  <c:v>77</c:v>
                </c:pt>
                <c:pt idx="381">
                  <c:v>86.805700000000002</c:v>
                </c:pt>
                <c:pt idx="382">
                  <c:v>96.106999999999999</c:v>
                </c:pt>
                <c:pt idx="383">
                  <c:v>104.68</c:v>
                </c:pt>
                <c:pt idx="384">
                  <c:v>112.355</c:v>
                </c:pt>
                <c:pt idx="385">
                  <c:v>119.017</c:v>
                </c:pt>
                <c:pt idx="386">
                  <c:v>124.614</c:v>
                </c:pt>
                <c:pt idx="387">
                  <c:v>129.14400000000001</c:v>
                </c:pt>
                <c:pt idx="388">
                  <c:v>132.65700000000001</c:v>
                </c:pt>
                <c:pt idx="389">
                  <c:v>135.238</c:v>
                </c:pt>
                <c:pt idx="390">
                  <c:v>137</c:v>
                </c:pt>
                <c:pt idx="391">
                  <c:v>138.06899999999999</c:v>
                </c:pt>
                <c:pt idx="392">
                  <c:v>138.57300000000001</c:v>
                </c:pt>
                <c:pt idx="393">
                  <c:v>138.63200000000001</c:v>
                </c:pt>
                <c:pt idx="394">
                  <c:v>138.34800000000001</c:v>
                </c:pt>
                <c:pt idx="395">
                  <c:v>137.80000000000001</c:v>
                </c:pt>
                <c:pt idx="396">
                  <c:v>137.03800000000001</c:v>
                </c:pt>
                <c:pt idx="397">
                  <c:v>136.08799999999999</c:v>
                </c:pt>
                <c:pt idx="398">
                  <c:v>134.94800000000001</c:v>
                </c:pt>
                <c:pt idx="399">
                  <c:v>133.59800000000001</c:v>
                </c:pt>
                <c:pt idx="400">
                  <c:v>132</c:v>
                </c:pt>
                <c:pt idx="401">
                  <c:v>130.11000000000001</c:v>
                </c:pt>
                <c:pt idx="402">
                  <c:v>127.883</c:v>
                </c:pt>
                <c:pt idx="403">
                  <c:v>125.279</c:v>
                </c:pt>
                <c:pt idx="404">
                  <c:v>122.26600000000001</c:v>
                </c:pt>
                <c:pt idx="405">
                  <c:v>118.83199999999999</c:v>
                </c:pt>
                <c:pt idx="406">
                  <c:v>114.977</c:v>
                </c:pt>
                <c:pt idx="407">
                  <c:v>110.723</c:v>
                </c:pt>
                <c:pt idx="408">
                  <c:v>106.10599999999999</c:v>
                </c:pt>
                <c:pt idx="409">
                  <c:v>101.17700000000001</c:v>
                </c:pt>
                <c:pt idx="410">
                  <c:v>96</c:v>
                </c:pt>
                <c:pt idx="411">
                  <c:v>90.6434</c:v>
                </c:pt>
                <c:pt idx="412">
                  <c:v>85.180199999999999</c:v>
                </c:pt>
                <c:pt idx="413">
                  <c:v>79.682599999999994</c:v>
                </c:pt>
                <c:pt idx="414">
                  <c:v>74.218299999999999</c:v>
                </c:pt>
                <c:pt idx="415">
                  <c:v>68.8489</c:v>
                </c:pt>
                <c:pt idx="416">
                  <c:v>63.627800000000001</c:v>
                </c:pt>
                <c:pt idx="417">
                  <c:v>58.599699999999999</c:v>
                </c:pt>
                <c:pt idx="418">
                  <c:v>53.800899999999999</c:v>
                </c:pt>
                <c:pt idx="419">
                  <c:v>49.260199999999998</c:v>
                </c:pt>
                <c:pt idx="420">
                  <c:v>45</c:v>
                </c:pt>
                <c:pt idx="421">
                  <c:v>41.037500000000001</c:v>
                </c:pt>
                <c:pt idx="422">
                  <c:v>37.386200000000002</c:v>
                </c:pt>
                <c:pt idx="423">
                  <c:v>34.056699999999999</c:v>
                </c:pt>
                <c:pt idx="424">
                  <c:v>31.056899999999999</c:v>
                </c:pt>
                <c:pt idx="425">
                  <c:v>28.392199999999999</c:v>
                </c:pt>
                <c:pt idx="426">
                  <c:v>26.064699999999998</c:v>
                </c:pt>
                <c:pt idx="427">
                  <c:v>24.072399999999998</c:v>
                </c:pt>
                <c:pt idx="428">
                  <c:v>22.407900000000001</c:v>
                </c:pt>
                <c:pt idx="429">
                  <c:v>21.057400000000001</c:v>
                </c:pt>
                <c:pt idx="430">
                  <c:v>20</c:v>
                </c:pt>
                <c:pt idx="431">
                  <c:v>19.207100000000001</c:v>
                </c:pt>
                <c:pt idx="432">
                  <c:v>18.642700000000001</c:v>
                </c:pt>
                <c:pt idx="433">
                  <c:v>18.264800000000001</c:v>
                </c:pt>
                <c:pt idx="434">
                  <c:v>18.026499999999999</c:v>
                </c:pt>
                <c:pt idx="435">
                  <c:v>17.878900000000002</c:v>
                </c:pt>
                <c:pt idx="436">
                  <c:v>17.773599999999998</c:v>
                </c:pt>
                <c:pt idx="437">
                  <c:v>17.6661</c:v>
                </c:pt>
                <c:pt idx="438">
                  <c:v>17.5184</c:v>
                </c:pt>
                <c:pt idx="439">
                  <c:v>17.302099999999999</c:v>
                </c:pt>
                <c:pt idx="440">
                  <c:v>17</c:v>
                </c:pt>
                <c:pt idx="441">
                  <c:v>16.607600000000001</c:v>
                </c:pt>
                <c:pt idx="442">
                  <c:v>16.132999999999999</c:v>
                </c:pt>
                <c:pt idx="443">
                  <c:v>15.5961</c:v>
                </c:pt>
                <c:pt idx="444">
                  <c:v>15.0267</c:v>
                </c:pt>
                <c:pt idx="445">
                  <c:v>14.4611</c:v>
                </c:pt>
                <c:pt idx="446">
                  <c:v>13.9396</c:v>
                </c:pt>
                <c:pt idx="447">
                  <c:v>13.5015</c:v>
                </c:pt>
                <c:pt idx="448">
                  <c:v>13.1822</c:v>
                </c:pt>
                <c:pt idx="449">
                  <c:v>13.0093</c:v>
                </c:pt>
                <c:pt idx="450">
                  <c:v>13</c:v>
                </c:pt>
                <c:pt idx="451">
                  <c:v>13.1592</c:v>
                </c:pt>
                <c:pt idx="452">
                  <c:v>13.479100000000001</c:v>
                </c:pt>
                <c:pt idx="453">
                  <c:v>13.9396</c:v>
                </c:pt>
                <c:pt idx="454">
                  <c:v>14.51</c:v>
                </c:pt>
                <c:pt idx="455">
                  <c:v>15.152100000000001</c:v>
                </c:pt>
                <c:pt idx="456">
                  <c:v>15.823</c:v>
                </c:pt>
                <c:pt idx="457">
                  <c:v>16.479500000000002</c:v>
                </c:pt>
                <c:pt idx="458">
                  <c:v>17.081600000000002</c:v>
                </c:pt>
                <c:pt idx="459">
                  <c:v>17.596299999999999</c:v>
                </c:pt>
                <c:pt idx="460">
                  <c:v>18</c:v>
                </c:pt>
                <c:pt idx="461">
                  <c:v>18.2807</c:v>
                </c:pt>
                <c:pt idx="462">
                  <c:v>18.438400000000001</c:v>
                </c:pt>
                <c:pt idx="463">
                  <c:v>18.4848</c:v>
                </c:pt>
                <c:pt idx="464">
                  <c:v>18.441299999999998</c:v>
                </c:pt>
                <c:pt idx="465">
                  <c:v>18.337</c:v>
                </c:pt>
                <c:pt idx="466">
                  <c:v>18.204799999999999</c:v>
                </c:pt>
                <c:pt idx="467">
                  <c:v>18.077999999999999</c:v>
                </c:pt>
                <c:pt idx="468">
                  <c:v>17.987100000000002</c:v>
                </c:pt>
                <c:pt idx="469">
                  <c:v>17.956</c:v>
                </c:pt>
                <c:pt idx="470">
                  <c:v>18</c:v>
                </c:pt>
                <c:pt idx="471">
                  <c:v>18.124400000000001</c:v>
                </c:pt>
                <c:pt idx="472">
                  <c:v>18.323899999999998</c:v>
                </c:pt>
                <c:pt idx="473">
                  <c:v>18.5838</c:v>
                </c:pt>
                <c:pt idx="474">
                  <c:v>18.881699999999999</c:v>
                </c:pt>
                <c:pt idx="475">
                  <c:v>19.190200000000001</c:v>
                </c:pt>
                <c:pt idx="476">
                  <c:v>19.4802</c:v>
                </c:pt>
                <c:pt idx="477">
                  <c:v>19.724499999999999</c:v>
                </c:pt>
                <c:pt idx="478">
                  <c:v>19.9008</c:v>
                </c:pt>
                <c:pt idx="479">
                  <c:v>19.994399999999999</c:v>
                </c:pt>
                <c:pt idx="480">
                  <c:v>20</c:v>
                </c:pt>
                <c:pt idx="481">
                  <c:v>19.9222</c:v>
                </c:pt>
                <c:pt idx="482">
                  <c:v>19.775200000000002</c:v>
                </c:pt>
                <c:pt idx="483">
                  <c:v>19.5809</c:v>
                </c:pt>
                <c:pt idx="484">
                  <c:v>19.366499999999998</c:v>
                </c:pt>
                <c:pt idx="485">
                  <c:v>19.161100000000001</c:v>
                </c:pt>
                <c:pt idx="486">
                  <c:v>18.9922</c:v>
                </c:pt>
                <c:pt idx="487">
                  <c:v>18.882200000000001</c:v>
                </c:pt>
                <c:pt idx="488">
                  <c:v>18.845600000000001</c:v>
                </c:pt>
                <c:pt idx="489">
                  <c:v>18.886800000000001</c:v>
                </c:pt>
                <c:pt idx="490">
                  <c:v>19</c:v>
                </c:pt>
                <c:pt idx="491">
                  <c:v>19.1693</c:v>
                </c:pt>
                <c:pt idx="492">
                  <c:v>19.370999999999999</c:v>
                </c:pt>
                <c:pt idx="493">
                  <c:v>19.577300000000001</c:v>
                </c:pt>
                <c:pt idx="494">
                  <c:v>19.760100000000001</c:v>
                </c:pt>
                <c:pt idx="495">
                  <c:v>19.896699999999999</c:v>
                </c:pt>
                <c:pt idx="496">
                  <c:v>19.9741</c:v>
                </c:pt>
                <c:pt idx="497">
                  <c:v>19.9938</c:v>
                </c:pt>
                <c:pt idx="498">
                  <c:v>19.9754</c:v>
                </c:pt>
                <c:pt idx="499">
                  <c:v>19.957799999999999</c:v>
                </c:pt>
                <c:pt idx="500">
                  <c:v>20</c:v>
                </c:pt>
                <c:pt idx="501">
                  <c:v>20.178000000000001</c:v>
                </c:pt>
                <c:pt idx="502">
                  <c:v>20.5808</c:v>
                </c:pt>
                <c:pt idx="503">
                  <c:v>21.304500000000001</c:v>
                </c:pt>
                <c:pt idx="504">
                  <c:v>22.4436</c:v>
                </c:pt>
                <c:pt idx="505">
                  <c:v>24.082999999999998</c:v>
                </c:pt>
                <c:pt idx="506">
                  <c:v>26.288699999999999</c:v>
                </c:pt>
                <c:pt idx="507">
                  <c:v>29.0992</c:v>
                </c:pt>
                <c:pt idx="508">
                  <c:v>32.518500000000003</c:v>
                </c:pt>
                <c:pt idx="509">
                  <c:v>36.511299999999999</c:v>
                </c:pt>
                <c:pt idx="510">
                  <c:v>41</c:v>
                </c:pt>
                <c:pt idx="511">
                  <c:v>45.865900000000003</c:v>
                </c:pt>
                <c:pt idx="512">
                  <c:v>50.9529</c:v>
                </c:pt>
                <c:pt idx="513">
                  <c:v>56.074300000000001</c:v>
                </c:pt>
                <c:pt idx="514">
                  <c:v>61.0227</c:v>
                </c:pt>
                <c:pt idx="515">
                  <c:v>65.581900000000005</c:v>
                </c:pt>
                <c:pt idx="516">
                  <c:v>69.539900000000003</c:v>
                </c:pt>
                <c:pt idx="517">
                  <c:v>72.702399999999997</c:v>
                </c:pt>
                <c:pt idx="518">
                  <c:v>74.905900000000003</c:v>
                </c:pt>
                <c:pt idx="519">
                  <c:v>76.028700000000001</c:v>
                </c:pt>
                <c:pt idx="520">
                  <c:v>76</c:v>
                </c:pt>
                <c:pt idx="521">
                  <c:v>74.8048</c:v>
                </c:pt>
                <c:pt idx="522">
                  <c:v>72.486000000000004</c:v>
                </c:pt>
                <c:pt idx="523">
                  <c:v>69.142399999999995</c:v>
                </c:pt>
                <c:pt idx="524">
                  <c:v>64.922499999999999</c:v>
                </c:pt>
                <c:pt idx="525">
                  <c:v>60.015300000000003</c:v>
                </c:pt>
                <c:pt idx="526">
                  <c:v>54.638500000000001</c:v>
                </c:pt>
                <c:pt idx="527">
                  <c:v>49.024299999999997</c:v>
                </c:pt>
                <c:pt idx="528">
                  <c:v>43.405299999999997</c:v>
                </c:pt>
                <c:pt idx="529">
                  <c:v>38</c:v>
                </c:pt>
                <c:pt idx="530">
                  <c:v>33</c:v>
                </c:pt>
                <c:pt idx="531">
                  <c:v>28.5596</c:v>
                </c:pt>
                <c:pt idx="532">
                  <c:v>24.788</c:v>
                </c:pt>
                <c:pt idx="533">
                  <c:v>21.7453</c:v>
                </c:pt>
                <c:pt idx="534">
                  <c:v>19.442699999999999</c:v>
                </c:pt>
                <c:pt idx="535">
                  <c:v>17.845199999999998</c:v>
                </c:pt>
                <c:pt idx="536">
                  <c:v>16.8782</c:v>
                </c:pt>
                <c:pt idx="537">
                  <c:v>16.4373</c:v>
                </c:pt>
                <c:pt idx="538">
                  <c:v>16.398099999999999</c:v>
                </c:pt>
                <c:pt idx="539">
                  <c:v>16.628499999999999</c:v>
                </c:pt>
                <c:pt idx="540">
                  <c:v>17</c:v>
                </c:pt>
                <c:pt idx="541">
                  <c:v>17.397500000000001</c:v>
                </c:pt>
                <c:pt idx="542">
                  <c:v>17.728200000000001</c:v>
                </c:pt>
                <c:pt idx="543">
                  <c:v>17.9268</c:v>
                </c:pt>
                <c:pt idx="544">
                  <c:v>17.9589</c:v>
                </c:pt>
                <c:pt idx="545">
                  <c:v>17.8202</c:v>
                </c:pt>
                <c:pt idx="546">
                  <c:v>17.534099999999999</c:v>
                </c:pt>
                <c:pt idx="547">
                  <c:v>17.146100000000001</c:v>
                </c:pt>
                <c:pt idx="548">
                  <c:v>16.7166</c:v>
                </c:pt>
                <c:pt idx="549">
                  <c:v>16.3126</c:v>
                </c:pt>
                <c:pt idx="550">
                  <c:v>16</c:v>
                </c:pt>
                <c:pt idx="551">
                  <c:v>15.834899999999999</c:v>
                </c:pt>
                <c:pt idx="552">
                  <c:v>15.857900000000001</c:v>
                </c:pt>
                <c:pt idx="553">
                  <c:v>16.089200000000002</c:v>
                </c:pt>
                <c:pt idx="554">
                  <c:v>16.526700000000002</c:v>
                </c:pt>
                <c:pt idx="555">
                  <c:v>17.145700000000001</c:v>
                </c:pt>
                <c:pt idx="556">
                  <c:v>17.901700000000002</c:v>
                </c:pt>
                <c:pt idx="557">
                  <c:v>18.734999999999999</c:v>
                </c:pt>
                <c:pt idx="558">
                  <c:v>19.5762</c:v>
                </c:pt>
                <c:pt idx="559">
                  <c:v>20.3537</c:v>
                </c:pt>
                <c:pt idx="560">
                  <c:v>21</c:v>
                </c:pt>
                <c:pt idx="561">
                  <c:v>21.4589</c:v>
                </c:pt>
                <c:pt idx="562">
                  <c:v>21.690300000000001</c:v>
                </c:pt>
                <c:pt idx="563">
                  <c:v>21.674199999999999</c:v>
                </c:pt>
                <c:pt idx="564">
                  <c:v>21.412299999999998</c:v>
                </c:pt>
                <c:pt idx="565">
                  <c:v>20.927499999999998</c:v>
                </c:pt>
                <c:pt idx="566">
                  <c:v>20.261199999999999</c:v>
                </c:pt>
                <c:pt idx="567">
                  <c:v>19.4697</c:v>
                </c:pt>
                <c:pt idx="568">
                  <c:v>18.617899999999999</c:v>
                </c:pt>
                <c:pt idx="569">
                  <c:v>17.773399999999999</c:v>
                </c:pt>
                <c:pt idx="570">
                  <c:v>17</c:v>
                </c:pt>
                <c:pt idx="571">
                  <c:v>16.351800000000001</c:v>
                </c:pt>
                <c:pt idx="572">
                  <c:v>15.868499999999999</c:v>
                </c:pt>
                <c:pt idx="573">
                  <c:v>15.5717</c:v>
                </c:pt>
                <c:pt idx="574">
                  <c:v>15.4642</c:v>
                </c:pt>
                <c:pt idx="575">
                  <c:v>15.5299</c:v>
                </c:pt>
                <c:pt idx="576">
                  <c:v>15.7363</c:v>
                </c:pt>
                <c:pt idx="577">
                  <c:v>16.038699999999999</c:v>
                </c:pt>
                <c:pt idx="578">
                  <c:v>16.385100000000001</c:v>
                </c:pt>
                <c:pt idx="579">
                  <c:v>16.721900000000002</c:v>
                </c:pt>
                <c:pt idx="580">
                  <c:v>17</c:v>
                </c:pt>
                <c:pt idx="581">
                  <c:v>17.179400000000001</c:v>
                </c:pt>
                <c:pt idx="582">
                  <c:v>17.234000000000002</c:v>
                </c:pt>
                <c:pt idx="583">
                  <c:v>17.153600000000001</c:v>
                </c:pt>
                <c:pt idx="584">
                  <c:v>16.945399999999999</c:v>
                </c:pt>
                <c:pt idx="585">
                  <c:v>16.6326</c:v>
                </c:pt>
                <c:pt idx="586">
                  <c:v>16.2517</c:v>
                </c:pt>
                <c:pt idx="587">
                  <c:v>15.8489</c:v>
                </c:pt>
                <c:pt idx="588">
                  <c:v>15.474500000000001</c:v>
                </c:pt>
                <c:pt idx="589">
                  <c:v>15.1775</c:v>
                </c:pt>
                <c:pt idx="590">
                  <c:v>15</c:v>
                </c:pt>
                <c:pt idx="591">
                  <c:v>14.972799999999999</c:v>
                </c:pt>
                <c:pt idx="592">
                  <c:v>15.1112</c:v>
                </c:pt>
                <c:pt idx="593">
                  <c:v>15.413399999999999</c:v>
                </c:pt>
                <c:pt idx="594">
                  <c:v>15.86</c:v>
                </c:pt>
                <c:pt idx="595">
                  <c:v>16.415700000000001</c:v>
                </c:pt>
                <c:pt idx="596">
                  <c:v>17.032499999999999</c:v>
                </c:pt>
                <c:pt idx="597">
                  <c:v>17.654800000000002</c:v>
                </c:pt>
                <c:pt idx="598">
                  <c:v>18.224499999999999</c:v>
                </c:pt>
                <c:pt idx="599">
                  <c:v>18.6876</c:v>
                </c:pt>
                <c:pt idx="600">
                  <c:v>19</c:v>
                </c:pt>
                <c:pt idx="601">
                  <c:v>19.1328</c:v>
                </c:pt>
                <c:pt idx="602">
                  <c:v>19.076000000000001</c:v>
                </c:pt>
                <c:pt idx="603">
                  <c:v>18.841100000000001</c:v>
                </c:pt>
                <c:pt idx="604">
                  <c:v>18.461400000000001</c:v>
                </c:pt>
                <c:pt idx="605">
                  <c:v>17.990200000000002</c:v>
                </c:pt>
                <c:pt idx="606">
                  <c:v>17.497599999999998</c:v>
                </c:pt>
                <c:pt idx="607">
                  <c:v>17.0656</c:v>
                </c:pt>
                <c:pt idx="608">
                  <c:v>16.7819</c:v>
                </c:pt>
                <c:pt idx="609">
                  <c:v>16.733499999999999</c:v>
                </c:pt>
                <c:pt idx="610">
                  <c:v>17</c:v>
                </c:pt>
                <c:pt idx="611">
                  <c:v>17.648</c:v>
                </c:pt>
                <c:pt idx="612">
                  <c:v>18.726099999999999</c:v>
                </c:pt>
                <c:pt idx="613">
                  <c:v>20.2622</c:v>
                </c:pt>
                <c:pt idx="614">
                  <c:v>22.261600000000001</c:v>
                </c:pt>
                <c:pt idx="615">
                  <c:v>24.708400000000001</c:v>
                </c:pt>
                <c:pt idx="616">
                  <c:v>27.567299999999999</c:v>
                </c:pt>
                <c:pt idx="617">
                  <c:v>30.7881</c:v>
                </c:pt>
                <c:pt idx="618">
                  <c:v>34.310099999999998</c:v>
                </c:pt>
                <c:pt idx="619">
                  <c:v>38.0687</c:v>
                </c:pt>
                <c:pt idx="620">
                  <c:v>42</c:v>
                </c:pt>
                <c:pt idx="621">
                  <c:v>46.046900000000001</c:v>
                </c:pt>
                <c:pt idx="622">
                  <c:v>50.162599999999998</c:v>
                </c:pt>
                <c:pt idx="623">
                  <c:v>54.313400000000001</c:v>
                </c:pt>
                <c:pt idx="624">
                  <c:v>58.479700000000001</c:v>
                </c:pt>
                <c:pt idx="625">
                  <c:v>62.655200000000001</c:v>
                </c:pt>
                <c:pt idx="626">
                  <c:v>66.844700000000003</c:v>
                </c:pt>
                <c:pt idx="627">
                  <c:v>71.060500000000005</c:v>
                </c:pt>
                <c:pt idx="628">
                  <c:v>75.317400000000006</c:v>
                </c:pt>
                <c:pt idx="629">
                  <c:v>79.628500000000003</c:v>
                </c:pt>
                <c:pt idx="630">
                  <c:v>84</c:v>
                </c:pt>
                <c:pt idx="631">
                  <c:v>88.427400000000006</c:v>
                </c:pt>
                <c:pt idx="632">
                  <c:v>92.892799999999994</c:v>
                </c:pt>
                <c:pt idx="633">
                  <c:v>97.363600000000005</c:v>
                </c:pt>
                <c:pt idx="634">
                  <c:v>101.79300000000001</c:v>
                </c:pt>
                <c:pt idx="635">
                  <c:v>106.124</c:v>
                </c:pt>
                <c:pt idx="636">
                  <c:v>110.289</c:v>
                </c:pt>
                <c:pt idx="637">
                  <c:v>114.21899999999999</c:v>
                </c:pt>
                <c:pt idx="638">
                  <c:v>117.85</c:v>
                </c:pt>
                <c:pt idx="639">
                  <c:v>121.124</c:v>
                </c:pt>
                <c:pt idx="640">
                  <c:v>124</c:v>
                </c:pt>
                <c:pt idx="641">
                  <c:v>126.456</c:v>
                </c:pt>
                <c:pt idx="642">
                  <c:v>128.49100000000001</c:v>
                </c:pt>
                <c:pt idx="643">
                  <c:v>130.13</c:v>
                </c:pt>
                <c:pt idx="644">
                  <c:v>131.417</c:v>
                </c:pt>
                <c:pt idx="645">
                  <c:v>132.417</c:v>
                </c:pt>
                <c:pt idx="646">
                  <c:v>133.209</c:v>
                </c:pt>
                <c:pt idx="647">
                  <c:v>133.881</c:v>
                </c:pt>
                <c:pt idx="648">
                  <c:v>134.51900000000001</c:v>
                </c:pt>
                <c:pt idx="649">
                  <c:v>135.203</c:v>
                </c:pt>
                <c:pt idx="650">
                  <c:v>136</c:v>
                </c:pt>
                <c:pt idx="651">
                  <c:v>136.95599999999999</c:v>
                </c:pt>
                <c:pt idx="652">
                  <c:v>138.09299999999999</c:v>
                </c:pt>
                <c:pt idx="653">
                  <c:v>139.40799999999999</c:v>
                </c:pt>
                <c:pt idx="654">
                  <c:v>140.87</c:v>
                </c:pt>
                <c:pt idx="655">
                  <c:v>142.42699999999999</c:v>
                </c:pt>
                <c:pt idx="656">
                  <c:v>144.011</c:v>
                </c:pt>
                <c:pt idx="657">
                  <c:v>145.53899999999999</c:v>
                </c:pt>
                <c:pt idx="658">
                  <c:v>146.93</c:v>
                </c:pt>
                <c:pt idx="659">
                  <c:v>148.10499999999999</c:v>
                </c:pt>
                <c:pt idx="660">
                  <c:v>149</c:v>
                </c:pt>
                <c:pt idx="661">
                  <c:v>149.572</c:v>
                </c:pt>
                <c:pt idx="662">
                  <c:v>149.803</c:v>
                </c:pt>
                <c:pt idx="663">
                  <c:v>149.702</c:v>
                </c:pt>
                <c:pt idx="664">
                  <c:v>149.30699999999999</c:v>
                </c:pt>
                <c:pt idx="665">
                  <c:v>148.679</c:v>
                </c:pt>
                <c:pt idx="666">
                  <c:v>147.89699999999999</c:v>
                </c:pt>
                <c:pt idx="667">
                  <c:v>147.053</c:v>
                </c:pt>
                <c:pt idx="668">
                  <c:v>146.238</c:v>
                </c:pt>
                <c:pt idx="669">
                  <c:v>145.53200000000001</c:v>
                </c:pt>
                <c:pt idx="670">
                  <c:v>145</c:v>
                </c:pt>
                <c:pt idx="671">
                  <c:v>144.67400000000001</c:v>
                </c:pt>
                <c:pt idx="672">
                  <c:v>144.553</c:v>
                </c:pt>
                <c:pt idx="673">
                  <c:v>144.596</c:v>
                </c:pt>
                <c:pt idx="674">
                  <c:v>144.721</c:v>
                </c:pt>
                <c:pt idx="675">
                  <c:v>144.81100000000001</c:v>
                </c:pt>
                <c:pt idx="676">
                  <c:v>144.71600000000001</c:v>
                </c:pt>
                <c:pt idx="677">
                  <c:v>144.26499999999999</c:v>
                </c:pt>
                <c:pt idx="678">
                  <c:v>143.27699999999999</c:v>
                </c:pt>
                <c:pt idx="679">
                  <c:v>141.57499999999999</c:v>
                </c:pt>
                <c:pt idx="680">
                  <c:v>139</c:v>
                </c:pt>
                <c:pt idx="681">
                  <c:v>135.42599999999999</c:v>
                </c:pt>
                <c:pt idx="682">
                  <c:v>130.76900000000001</c:v>
                </c:pt>
                <c:pt idx="683">
                  <c:v>124.999</c:v>
                </c:pt>
                <c:pt idx="684">
                  <c:v>118.14700000000001</c:v>
                </c:pt>
                <c:pt idx="685">
                  <c:v>110.303</c:v>
                </c:pt>
                <c:pt idx="686">
                  <c:v>101.61499999999999</c:v>
                </c:pt>
                <c:pt idx="687">
                  <c:v>92.285799999999995</c:v>
                </c:pt>
                <c:pt idx="688">
                  <c:v>82.557599999999994</c:v>
                </c:pt>
                <c:pt idx="689">
                  <c:v>72.701300000000003</c:v>
                </c:pt>
                <c:pt idx="690">
                  <c:v>63</c:v>
                </c:pt>
                <c:pt idx="691">
                  <c:v>53.731999999999999</c:v>
                </c:pt>
                <c:pt idx="692">
                  <c:v>45.154499999999999</c:v>
                </c:pt>
                <c:pt idx="693">
                  <c:v>37.487900000000003</c:v>
                </c:pt>
                <c:pt idx="694">
                  <c:v>30.903199999999998</c:v>
                </c:pt>
                <c:pt idx="695">
                  <c:v>25.513000000000002</c:v>
                </c:pt>
                <c:pt idx="696">
                  <c:v>21.365300000000001</c:v>
                </c:pt>
                <c:pt idx="697">
                  <c:v>18.4437</c:v>
                </c:pt>
                <c:pt idx="698">
                  <c:v>16.670200000000001</c:v>
                </c:pt>
                <c:pt idx="699">
                  <c:v>15.913500000000001</c:v>
                </c:pt>
                <c:pt idx="700">
                  <c:v>16</c:v>
                </c:pt>
                <c:pt idx="701">
                  <c:v>16.727900000000002</c:v>
                </c:pt>
                <c:pt idx="702">
                  <c:v>17.883099999999999</c:v>
                </c:pt>
                <c:pt idx="703">
                  <c:v>19.2547</c:v>
                </c:pt>
                <c:pt idx="704">
                  <c:v>20.651199999999999</c:v>
                </c:pt>
                <c:pt idx="705">
                  <c:v>21.913599999999999</c:v>
                </c:pt>
                <c:pt idx="706">
                  <c:v>22.926300000000001</c:v>
                </c:pt>
                <c:pt idx="707">
                  <c:v>23.6249</c:v>
                </c:pt>
                <c:pt idx="708">
                  <c:v>23.999199999999998</c:v>
                </c:pt>
                <c:pt idx="709">
                  <c:v>24.0932</c:v>
                </c:pt>
                <c:pt idx="710">
                  <c:v>24</c:v>
                </c:pt>
                <c:pt idx="711">
                  <c:v>23.854199999999999</c:v>
                </c:pt>
                <c:pt idx="712">
                  <c:v>23.820799999999998</c:v>
                </c:pt>
                <c:pt idx="713">
                  <c:v>24.0823</c:v>
                </c:pt>
                <c:pt idx="714">
                  <c:v>24.8248</c:v>
                </c:pt>
                <c:pt idx="715">
                  <c:v>26.223700000000001</c:v>
                </c:pt>
                <c:pt idx="716">
                  <c:v>28.431000000000001</c:v>
                </c:pt>
                <c:pt idx="717">
                  <c:v>31.563800000000001</c:v>
                </c:pt>
                <c:pt idx="718">
                  <c:v>35.695599999999999</c:v>
                </c:pt>
                <c:pt idx="719">
                  <c:v>40.850200000000001</c:v>
                </c:pt>
                <c:pt idx="720">
                  <c:v>47</c:v>
                </c:pt>
                <c:pt idx="721">
                  <c:v>54.066400000000002</c:v>
                </c:pt>
                <c:pt idx="722">
                  <c:v>61.924199999999999</c:v>
                </c:pt>
                <c:pt idx="723">
                  <c:v>70.408900000000003</c:v>
                </c:pt>
                <c:pt idx="724">
                  <c:v>79.325500000000005</c:v>
                </c:pt>
                <c:pt idx="725">
                  <c:v>88.459800000000001</c:v>
                </c:pt>
                <c:pt idx="726">
                  <c:v>97.5899</c:v>
                </c:pt>
                <c:pt idx="727">
                  <c:v>106.498</c:v>
                </c:pt>
                <c:pt idx="728">
                  <c:v>114.982</c:v>
                </c:pt>
                <c:pt idx="729">
                  <c:v>122.864</c:v>
                </c:pt>
                <c:pt idx="730">
                  <c:v>130</c:v>
                </c:pt>
                <c:pt idx="731">
                  <c:v>136.28399999999999</c:v>
                </c:pt>
                <c:pt idx="732">
                  <c:v>141.65100000000001</c:v>
                </c:pt>
                <c:pt idx="733">
                  <c:v>146.08000000000001</c:v>
                </c:pt>
                <c:pt idx="734">
                  <c:v>149.589</c:v>
                </c:pt>
                <c:pt idx="735">
                  <c:v>152.232</c:v>
                </c:pt>
                <c:pt idx="736">
                  <c:v>154.09299999999999</c:v>
                </c:pt>
                <c:pt idx="737">
                  <c:v>155.27799999999999</c:v>
                </c:pt>
                <c:pt idx="738">
                  <c:v>155.90799999999999</c:v>
                </c:pt>
                <c:pt idx="739">
                  <c:v>156.10900000000001</c:v>
                </c:pt>
                <c:pt idx="740">
                  <c:v>156</c:v>
                </c:pt>
                <c:pt idx="741">
                  <c:v>155.69200000000001</c:v>
                </c:pt>
                <c:pt idx="742">
                  <c:v>155.274</c:v>
                </c:pt>
                <c:pt idx="743">
                  <c:v>154.81299999999999</c:v>
                </c:pt>
                <c:pt idx="744">
                  <c:v>154.34700000000001</c:v>
                </c:pt>
                <c:pt idx="745">
                  <c:v>153.88300000000001</c:v>
                </c:pt>
                <c:pt idx="746">
                  <c:v>153.4</c:v>
                </c:pt>
                <c:pt idx="747">
                  <c:v>152.84899999999999</c:v>
                </c:pt>
                <c:pt idx="748">
                  <c:v>152.16</c:v>
                </c:pt>
                <c:pt idx="749">
                  <c:v>151.24299999999999</c:v>
                </c:pt>
                <c:pt idx="750">
                  <c:v>150</c:v>
                </c:pt>
                <c:pt idx="751">
                  <c:v>148.33000000000001</c:v>
                </c:pt>
                <c:pt idx="752">
                  <c:v>146.13900000000001</c:v>
                </c:pt>
                <c:pt idx="753">
                  <c:v>143.346</c:v>
                </c:pt>
                <c:pt idx="754">
                  <c:v>139.89099999999999</c:v>
                </c:pt>
                <c:pt idx="755">
                  <c:v>135.745</c:v>
                </c:pt>
                <c:pt idx="756">
                  <c:v>130.91</c:v>
                </c:pt>
                <c:pt idx="757">
                  <c:v>125.425</c:v>
                </c:pt>
                <c:pt idx="758">
                  <c:v>119.364</c:v>
                </c:pt>
                <c:pt idx="759">
                  <c:v>112.84099999999999</c:v>
                </c:pt>
                <c:pt idx="760">
                  <c:v>106</c:v>
                </c:pt>
                <c:pt idx="761">
                  <c:v>99.013300000000001</c:v>
                </c:pt>
                <c:pt idx="762">
                  <c:v>92.073800000000006</c:v>
                </c:pt>
                <c:pt idx="763">
                  <c:v>85.386300000000006</c:v>
                </c:pt>
                <c:pt idx="764">
                  <c:v>79.158100000000005</c:v>
                </c:pt>
                <c:pt idx="765">
                  <c:v>73.589200000000005</c:v>
                </c:pt>
                <c:pt idx="766">
                  <c:v>68.862799999999993</c:v>
                </c:pt>
                <c:pt idx="767">
                  <c:v>65.136399999999995</c:v>
                </c:pt>
                <c:pt idx="768">
                  <c:v>62.534300000000002</c:v>
                </c:pt>
                <c:pt idx="769">
                  <c:v>61.141500000000001</c:v>
                </c:pt>
                <c:pt idx="770">
                  <c:v>61</c:v>
                </c:pt>
                <c:pt idx="771">
                  <c:v>62.107199999999999</c:v>
                </c:pt>
                <c:pt idx="772">
                  <c:v>64.416600000000003</c:v>
                </c:pt>
                <c:pt idx="773">
                  <c:v>67.840800000000002</c:v>
                </c:pt>
                <c:pt idx="774">
                  <c:v>72.256399999999999</c:v>
                </c:pt>
                <c:pt idx="775">
                  <c:v>77.510900000000007</c:v>
                </c:pt>
                <c:pt idx="776">
                  <c:v>83.43</c:v>
                </c:pt>
                <c:pt idx="777">
                  <c:v>89.826899999999995</c:v>
                </c:pt>
                <c:pt idx="778">
                  <c:v>96.510199999999998</c:v>
                </c:pt>
                <c:pt idx="779">
                  <c:v>103.29300000000001</c:v>
                </c:pt>
                <c:pt idx="780">
                  <c:v>110</c:v>
                </c:pt>
                <c:pt idx="781">
                  <c:v>116.474</c:v>
                </c:pt>
                <c:pt idx="782">
                  <c:v>122.58199999999999</c:v>
                </c:pt>
                <c:pt idx="783">
                  <c:v>128.215</c:v>
                </c:pt>
                <c:pt idx="784">
                  <c:v>133.29499999999999</c:v>
                </c:pt>
                <c:pt idx="785">
                  <c:v>137.76900000000001</c:v>
                </c:pt>
                <c:pt idx="786">
                  <c:v>141.614</c:v>
                </c:pt>
                <c:pt idx="787">
                  <c:v>144.83000000000001</c:v>
                </c:pt>
                <c:pt idx="788">
                  <c:v>147.43700000000001</c:v>
                </c:pt>
                <c:pt idx="789">
                  <c:v>149.476</c:v>
                </c:pt>
                <c:pt idx="790">
                  <c:v>151</c:v>
                </c:pt>
                <c:pt idx="791">
                  <c:v>152.072</c:v>
                </c:pt>
                <c:pt idx="792">
                  <c:v>152.762</c:v>
                </c:pt>
                <c:pt idx="793">
                  <c:v>153.14400000000001</c:v>
                </c:pt>
                <c:pt idx="794">
                  <c:v>153.29400000000001</c:v>
                </c:pt>
                <c:pt idx="795">
                  <c:v>153.28299999999999</c:v>
                </c:pt>
                <c:pt idx="796">
                  <c:v>153.18199999999999</c:v>
                </c:pt>
                <c:pt idx="797">
                  <c:v>153.053</c:v>
                </c:pt>
                <c:pt idx="798">
                  <c:v>152.953</c:v>
                </c:pt>
                <c:pt idx="799">
                  <c:v>152.92400000000001</c:v>
                </c:pt>
                <c:pt idx="800">
                  <c:v>153</c:v>
                </c:pt>
                <c:pt idx="801">
                  <c:v>153.196</c:v>
                </c:pt>
                <c:pt idx="802">
                  <c:v>153.51</c:v>
                </c:pt>
                <c:pt idx="803">
                  <c:v>153.91999999999999</c:v>
                </c:pt>
                <c:pt idx="804">
                  <c:v>154.381</c:v>
                </c:pt>
                <c:pt idx="805">
                  <c:v>154.82599999999999</c:v>
                </c:pt>
                <c:pt idx="806">
                  <c:v>155.16499999999999</c:v>
                </c:pt>
                <c:pt idx="807">
                  <c:v>155.286</c:v>
                </c:pt>
                <c:pt idx="808">
                  <c:v>155.06</c:v>
                </c:pt>
                <c:pt idx="809">
                  <c:v>154.34700000000001</c:v>
                </c:pt>
                <c:pt idx="810">
                  <c:v>153</c:v>
                </c:pt>
                <c:pt idx="811">
                  <c:v>150.876</c:v>
                </c:pt>
                <c:pt idx="812">
                  <c:v>147.845</c:v>
                </c:pt>
                <c:pt idx="813">
                  <c:v>143.80099999999999</c:v>
                </c:pt>
                <c:pt idx="814">
                  <c:v>138.66900000000001</c:v>
                </c:pt>
                <c:pt idx="815">
                  <c:v>132.41999999999999</c:v>
                </c:pt>
                <c:pt idx="816">
                  <c:v>125.07299999999999</c:v>
                </c:pt>
                <c:pt idx="817">
                  <c:v>116.7</c:v>
                </c:pt>
                <c:pt idx="818">
                  <c:v>107.43300000000001</c:v>
                </c:pt>
                <c:pt idx="819">
                  <c:v>97.454800000000006</c:v>
                </c:pt>
                <c:pt idx="820">
                  <c:v>87</c:v>
                </c:pt>
                <c:pt idx="821">
                  <c:v>76.340500000000006</c:v>
                </c:pt>
                <c:pt idx="822">
                  <c:v>65.775000000000006</c:v>
                </c:pt>
                <c:pt idx="823">
                  <c:v>55.612400000000001</c:v>
                </c:pt>
                <c:pt idx="824">
                  <c:v>46.154899999999998</c:v>
                </c:pt>
                <c:pt idx="825">
                  <c:v>37.679400000000001</c:v>
                </c:pt>
                <c:pt idx="826">
                  <c:v>30.4206</c:v>
                </c:pt>
                <c:pt idx="827">
                  <c:v>24.555399999999999</c:v>
                </c:pt>
                <c:pt idx="828">
                  <c:v>20.190799999999999</c:v>
                </c:pt>
                <c:pt idx="829">
                  <c:v>17.356000000000002</c:v>
                </c:pt>
                <c:pt idx="830">
                  <c:v>16</c:v>
                </c:pt>
                <c:pt idx="831">
                  <c:v>15.994199999999999</c:v>
                </c:pt>
                <c:pt idx="832">
                  <c:v>17.140999999999998</c:v>
                </c:pt>
                <c:pt idx="833">
                  <c:v>19.1873</c:v>
                </c:pt>
                <c:pt idx="834">
                  <c:v>21.842400000000001</c:v>
                </c:pt>
                <c:pt idx="835">
                  <c:v>24.799299999999999</c:v>
                </c:pt>
                <c:pt idx="836">
                  <c:v>27.756900000000002</c:v>
                </c:pt>
                <c:pt idx="837">
                  <c:v>30.4434</c:v>
                </c:pt>
                <c:pt idx="838">
                  <c:v>32.636299999999999</c:v>
                </c:pt>
                <c:pt idx="839">
                  <c:v>34.180300000000003</c:v>
                </c:pt>
                <c:pt idx="840">
                  <c:v>35</c:v>
                </c:pt>
                <c:pt idx="841">
                  <c:v>35.105899999999998</c:v>
                </c:pt>
                <c:pt idx="842">
                  <c:v>34.594799999999999</c:v>
                </c:pt>
                <c:pt idx="843">
                  <c:v>33.642899999999997</c:v>
                </c:pt>
                <c:pt idx="844">
                  <c:v>32.492699999999999</c:v>
                </c:pt>
                <c:pt idx="845">
                  <c:v>31.434200000000001</c:v>
                </c:pt>
                <c:pt idx="846">
                  <c:v>30.7822</c:v>
                </c:pt>
                <c:pt idx="847">
                  <c:v>30.851299999999998</c:v>
                </c:pt>
                <c:pt idx="848">
                  <c:v>31.930099999999999</c:v>
                </c:pt>
                <c:pt idx="849">
                  <c:v>34.256999999999998</c:v>
                </c:pt>
                <c:pt idx="850">
                  <c:v>38</c:v>
                </c:pt>
                <c:pt idx="851">
                  <c:v>43.2408</c:v>
                </c:pt>
                <c:pt idx="852">
                  <c:v>49.965899999999998</c:v>
                </c:pt>
                <c:pt idx="853">
                  <c:v>58.064799999999998</c:v>
                </c:pt>
                <c:pt idx="854">
                  <c:v>67.335400000000007</c:v>
                </c:pt>
                <c:pt idx="855">
                  <c:v>77.496799999999993</c:v>
                </c:pt>
                <c:pt idx="856">
                  <c:v>88.207800000000006</c:v>
                </c:pt>
                <c:pt idx="857">
                  <c:v>99.090900000000005</c:v>
                </c:pt>
                <c:pt idx="858">
                  <c:v>109.758</c:v>
                </c:pt>
                <c:pt idx="859">
                  <c:v>119.837</c:v>
                </c:pt>
                <c:pt idx="860">
                  <c:v>129</c:v>
                </c:pt>
                <c:pt idx="861">
                  <c:v>136.98099999999999</c:v>
                </c:pt>
                <c:pt idx="862">
                  <c:v>143.59800000000001</c:v>
                </c:pt>
                <c:pt idx="863">
                  <c:v>148.76</c:v>
                </c:pt>
                <c:pt idx="864">
                  <c:v>152.47</c:v>
                </c:pt>
                <c:pt idx="865">
                  <c:v>154.82499999999999</c:v>
                </c:pt>
                <c:pt idx="866">
                  <c:v>155.99700000000001</c:v>
                </c:pt>
                <c:pt idx="867">
                  <c:v>156.22200000000001</c:v>
                </c:pt>
                <c:pt idx="868">
                  <c:v>155.77500000000001</c:v>
                </c:pt>
                <c:pt idx="869">
                  <c:v>154.94300000000001</c:v>
                </c:pt>
                <c:pt idx="870">
                  <c:v>154</c:v>
                </c:pt>
                <c:pt idx="871">
                  <c:v>153.184</c:v>
                </c:pt>
                <c:pt idx="872">
                  <c:v>152.67599999999999</c:v>
                </c:pt>
                <c:pt idx="873">
                  <c:v>152.58000000000001</c:v>
                </c:pt>
                <c:pt idx="874">
                  <c:v>152.91900000000001</c:v>
                </c:pt>
                <c:pt idx="875">
                  <c:v>153.63399999999999</c:v>
                </c:pt>
                <c:pt idx="876">
                  <c:v>154.58199999999999</c:v>
                </c:pt>
                <c:pt idx="877">
                  <c:v>155.55799999999999</c:v>
                </c:pt>
                <c:pt idx="878">
                  <c:v>156.30600000000001</c:v>
                </c:pt>
                <c:pt idx="879">
                  <c:v>156.547</c:v>
                </c:pt>
                <c:pt idx="880">
                  <c:v>156</c:v>
                </c:pt>
                <c:pt idx="881">
                  <c:v>154.411</c:v>
                </c:pt>
                <c:pt idx="882">
                  <c:v>151.57400000000001</c:v>
                </c:pt>
                <c:pt idx="883">
                  <c:v>147.35</c:v>
                </c:pt>
                <c:pt idx="884">
                  <c:v>141.684</c:v>
                </c:pt>
                <c:pt idx="885">
                  <c:v>134.60900000000001</c:v>
                </c:pt>
                <c:pt idx="886">
                  <c:v>126.248</c:v>
                </c:pt>
                <c:pt idx="887">
                  <c:v>116.80800000000001</c:v>
                </c:pt>
                <c:pt idx="888">
                  <c:v>106.565</c:v>
                </c:pt>
                <c:pt idx="889">
                  <c:v>95.843999999999994</c:v>
                </c:pt>
                <c:pt idx="890">
                  <c:v>85</c:v>
                </c:pt>
                <c:pt idx="891">
                  <c:v>74.389700000000005</c:v>
                </c:pt>
                <c:pt idx="892">
                  <c:v>64.349199999999996</c:v>
                </c:pt>
                <c:pt idx="893">
                  <c:v>55.171399999999998</c:v>
                </c:pt>
                <c:pt idx="894">
                  <c:v>47.088099999999997</c:v>
                </c:pt>
                <c:pt idx="895">
                  <c:v>40.256999999999998</c:v>
                </c:pt>
                <c:pt idx="896">
                  <c:v>34.755899999999997</c:v>
                </c:pt>
                <c:pt idx="897">
                  <c:v>30.5825</c:v>
                </c:pt>
                <c:pt idx="898">
                  <c:v>27.662299999999998</c:v>
                </c:pt>
                <c:pt idx="899">
                  <c:v>25.860600000000002</c:v>
                </c:pt>
                <c:pt idx="900">
                  <c:v>25</c:v>
                </c:pt>
                <c:pt idx="901">
                  <c:v>24.880700000000001</c:v>
                </c:pt>
                <c:pt idx="902">
                  <c:v>25.301300000000001</c:v>
                </c:pt>
                <c:pt idx="903">
                  <c:v>26.079499999999999</c:v>
                </c:pt>
                <c:pt idx="904">
                  <c:v>27.068999999999999</c:v>
                </c:pt>
                <c:pt idx="905">
                  <c:v>28.173300000000001</c:v>
                </c:pt>
                <c:pt idx="906">
                  <c:v>29.353400000000001</c:v>
                </c:pt>
                <c:pt idx="907">
                  <c:v>30.6295</c:v>
                </c:pt>
                <c:pt idx="908">
                  <c:v>32.077100000000002</c:v>
                </c:pt>
                <c:pt idx="909">
                  <c:v>33.816699999999997</c:v>
                </c:pt>
                <c:pt idx="910">
                  <c:v>36</c:v>
                </c:pt>
                <c:pt idx="911">
                  <c:v>38.791400000000003</c:v>
                </c:pt>
                <c:pt idx="912">
                  <c:v>42.348999999999997</c:v>
                </c:pt>
                <c:pt idx="913">
                  <c:v>46.805399999999999</c:v>
                </c:pt>
                <c:pt idx="914">
                  <c:v>52.250599999999999</c:v>
                </c:pt>
                <c:pt idx="915">
                  <c:v>58.718200000000003</c:v>
                </c:pt>
                <c:pt idx="916">
                  <c:v>66.176699999999997</c:v>
                </c:pt>
                <c:pt idx="917">
                  <c:v>74.526300000000006</c:v>
                </c:pt>
                <c:pt idx="918">
                  <c:v>83.602000000000004</c:v>
                </c:pt>
                <c:pt idx="919">
                  <c:v>93.181600000000003</c:v>
                </c:pt>
                <c:pt idx="920">
                  <c:v>103</c:v>
                </c:pt>
                <c:pt idx="921">
                  <c:v>112.76600000000001</c:v>
                </c:pt>
                <c:pt idx="922">
                  <c:v>122.182</c:v>
                </c:pt>
                <c:pt idx="923">
                  <c:v>130.965</c:v>
                </c:pt>
                <c:pt idx="924">
                  <c:v>138.864</c:v>
                </c:pt>
                <c:pt idx="925">
                  <c:v>145.679</c:v>
                </c:pt>
                <c:pt idx="926">
                  <c:v>151.27099999999999</c:v>
                </c:pt>
                <c:pt idx="927">
                  <c:v>155.56800000000001</c:v>
                </c:pt>
                <c:pt idx="928">
                  <c:v>158.57</c:v>
                </c:pt>
                <c:pt idx="929">
                  <c:v>160.34100000000001</c:v>
                </c:pt>
                <c:pt idx="930">
                  <c:v>161</c:v>
                </c:pt>
                <c:pt idx="931">
                  <c:v>160.70599999999999</c:v>
                </c:pt>
                <c:pt idx="932">
                  <c:v>159.643</c:v>
                </c:pt>
                <c:pt idx="933">
                  <c:v>158</c:v>
                </c:pt>
                <c:pt idx="934">
                  <c:v>155.95099999999999</c:v>
                </c:pt>
                <c:pt idx="935">
                  <c:v>153.642</c:v>
                </c:pt>
                <c:pt idx="936">
                  <c:v>151.17699999999999</c:v>
                </c:pt>
                <c:pt idx="937">
                  <c:v>148.60599999999999</c:v>
                </c:pt>
                <c:pt idx="938">
                  <c:v>145.929</c:v>
                </c:pt>
                <c:pt idx="939">
                  <c:v>143.09299999999999</c:v>
                </c:pt>
                <c:pt idx="940">
                  <c:v>140</c:v>
                </c:pt>
                <c:pt idx="941">
                  <c:v>136.524</c:v>
                </c:pt>
                <c:pt idx="942">
                  <c:v>132.524</c:v>
                </c:pt>
                <c:pt idx="943">
                  <c:v>127.861</c:v>
                </c:pt>
                <c:pt idx="944">
                  <c:v>122.417</c:v>
                </c:pt>
                <c:pt idx="945">
                  <c:v>116.11499999999999</c:v>
                </c:pt>
                <c:pt idx="946">
                  <c:v>108.92700000000001</c:v>
                </c:pt>
                <c:pt idx="947">
                  <c:v>100.89</c:v>
                </c:pt>
                <c:pt idx="948">
                  <c:v>92.102500000000006</c:v>
                </c:pt>
                <c:pt idx="949">
                  <c:v>82.731700000000004</c:v>
                </c:pt>
                <c:pt idx="950">
                  <c:v>73</c:v>
                </c:pt>
                <c:pt idx="951">
                  <c:v>63.174799999999998</c:v>
                </c:pt>
                <c:pt idx="952">
                  <c:v>53.551499999999997</c:v>
                </c:pt>
                <c:pt idx="953">
                  <c:v>44.433799999999998</c:v>
                </c:pt>
                <c:pt idx="954">
                  <c:v>36.1126</c:v>
                </c:pt>
                <c:pt idx="955">
                  <c:v>28.845300000000002</c:v>
                </c:pt>
                <c:pt idx="956">
                  <c:v>22.837199999999999</c:v>
                </c:pt>
                <c:pt idx="957">
                  <c:v>18.2271</c:v>
                </c:pt>
                <c:pt idx="958">
                  <c:v>15.076700000000001</c:v>
                </c:pt>
                <c:pt idx="959">
                  <c:v>13.367000000000001</c:v>
                </c:pt>
                <c:pt idx="960">
                  <c:v>13</c:v>
                </c:pt>
                <c:pt idx="961">
                  <c:v>13.806900000000001</c:v>
                </c:pt>
                <c:pt idx="962">
                  <c:v>15.561199999999999</c:v>
                </c:pt>
                <c:pt idx="963">
                  <c:v>17.9969</c:v>
                </c:pt>
                <c:pt idx="964">
                  <c:v>20.828499999999998</c:v>
                </c:pt>
                <c:pt idx="965">
                  <c:v>23.773700000000002</c:v>
                </c:pt>
                <c:pt idx="966">
                  <c:v>26.5745</c:v>
                </c:pt>
                <c:pt idx="967">
                  <c:v>29.016500000000001</c:v>
                </c:pt>
                <c:pt idx="968">
                  <c:v>30.9451</c:v>
                </c:pt>
                <c:pt idx="969">
                  <c:v>32.275799999999997</c:v>
                </c:pt>
                <c:pt idx="970">
                  <c:v>33</c:v>
                </c:pt>
                <c:pt idx="971">
                  <c:v>33.183799999999998</c:v>
                </c:pt>
                <c:pt idx="972">
                  <c:v>32.961599999999997</c:v>
                </c:pt>
                <c:pt idx="973">
                  <c:v>32.524299999999997</c:v>
                </c:pt>
                <c:pt idx="974">
                  <c:v>32.103000000000002</c:v>
                </c:pt>
                <c:pt idx="975">
                  <c:v>31.95</c:v>
                </c:pt>
                <c:pt idx="976">
                  <c:v>32.318100000000001</c:v>
                </c:pt>
                <c:pt idx="977">
                  <c:v>33.440399999999997</c:v>
                </c:pt>
                <c:pt idx="978">
                  <c:v>35.511699999999998</c:v>
                </c:pt>
                <c:pt idx="979">
                  <c:v>38.672899999999998</c:v>
                </c:pt>
                <c:pt idx="980">
                  <c:v>43</c:v>
                </c:pt>
                <c:pt idx="981">
                  <c:v>48.497799999999998</c:v>
                </c:pt>
                <c:pt idx="982">
                  <c:v>55.0991</c:v>
                </c:pt>
                <c:pt idx="983">
                  <c:v>62.668999999999997</c:v>
                </c:pt>
                <c:pt idx="984">
                  <c:v>71.014600000000002</c:v>
                </c:pt>
                <c:pt idx="985">
                  <c:v>79.8977</c:v>
                </c:pt>
                <c:pt idx="986">
                  <c:v>89.051299999999998</c:v>
                </c:pt>
                <c:pt idx="987">
                  <c:v>98.197100000000006</c:v>
                </c:pt>
                <c:pt idx="988">
                  <c:v>107.063</c:v>
                </c:pt>
                <c:pt idx="989">
                  <c:v>115.401</c:v>
                </c:pt>
                <c:pt idx="990">
                  <c:v>123</c:v>
                </c:pt>
                <c:pt idx="991">
                  <c:v>129.69800000000001</c:v>
                </c:pt>
                <c:pt idx="992">
                  <c:v>135.387</c:v>
                </c:pt>
                <c:pt idx="993">
                  <c:v>140.02199999999999</c:v>
                </c:pt>
                <c:pt idx="994">
                  <c:v>143.61000000000001</c:v>
                </c:pt>
                <c:pt idx="995">
                  <c:v>146.215</c:v>
                </c:pt>
                <c:pt idx="996">
                  <c:v>147.93899999999999</c:v>
                </c:pt>
                <c:pt idx="997">
                  <c:v>148.92099999999999</c:v>
                </c:pt>
                <c:pt idx="998">
                  <c:v>149.31700000000001</c:v>
                </c:pt>
                <c:pt idx="999">
                  <c:v>149.291</c:v>
                </c:pt>
                <c:pt idx="1000">
                  <c:v>149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28C9-4AEA-AAA1-C24D100AD458}"/>
            </c:ext>
          </c:extLst>
        </c:ser>
        <c:ser>
          <c:idx val="1"/>
          <c:order val="1"/>
          <c:tx>
            <c:strRef>
              <c:f>Interpolation!$D$1</c:f>
              <c:strCache>
                <c:ptCount val="1"/>
                <c:pt idx="0">
                  <c:v>Amplitude - Original</c:v>
                </c:pt>
              </c:strCache>
            </c:strRef>
          </c:tx>
          <c:marker>
            <c:symbol val="none"/>
          </c:marker>
          <c:xVal>
            <c:numRef>
              <c:f>Interpolation!$C$2:$C$1002</c:f>
              <c:numCache>
                <c:formatCode>General</c:formatCode>
                <c:ptCount val="1001"/>
                <c:pt idx="0">
                  <c:v>140</c:v>
                </c:pt>
                <c:pt idx="1">
                  <c:v>141</c:v>
                </c:pt>
                <c:pt idx="2">
                  <c:v>142</c:v>
                </c:pt>
                <c:pt idx="3">
                  <c:v>143</c:v>
                </c:pt>
                <c:pt idx="4">
                  <c:v>144</c:v>
                </c:pt>
                <c:pt idx="5">
                  <c:v>145</c:v>
                </c:pt>
                <c:pt idx="6">
                  <c:v>146</c:v>
                </c:pt>
                <c:pt idx="7">
                  <c:v>147</c:v>
                </c:pt>
                <c:pt idx="8">
                  <c:v>148</c:v>
                </c:pt>
                <c:pt idx="9">
                  <c:v>149</c:v>
                </c:pt>
                <c:pt idx="10">
                  <c:v>150</c:v>
                </c:pt>
                <c:pt idx="11">
                  <c:v>151</c:v>
                </c:pt>
                <c:pt idx="12">
                  <c:v>152</c:v>
                </c:pt>
                <c:pt idx="13">
                  <c:v>153</c:v>
                </c:pt>
                <c:pt idx="14">
                  <c:v>154</c:v>
                </c:pt>
                <c:pt idx="15">
                  <c:v>155</c:v>
                </c:pt>
                <c:pt idx="16">
                  <c:v>156</c:v>
                </c:pt>
                <c:pt idx="17">
                  <c:v>157</c:v>
                </c:pt>
                <c:pt idx="18">
                  <c:v>158</c:v>
                </c:pt>
                <c:pt idx="19">
                  <c:v>159</c:v>
                </c:pt>
                <c:pt idx="20">
                  <c:v>160</c:v>
                </c:pt>
                <c:pt idx="21">
                  <c:v>161</c:v>
                </c:pt>
                <c:pt idx="22">
                  <c:v>162</c:v>
                </c:pt>
                <c:pt idx="23">
                  <c:v>163</c:v>
                </c:pt>
                <c:pt idx="24">
                  <c:v>164</c:v>
                </c:pt>
                <c:pt idx="25">
                  <c:v>165</c:v>
                </c:pt>
                <c:pt idx="26">
                  <c:v>166</c:v>
                </c:pt>
                <c:pt idx="27">
                  <c:v>167</c:v>
                </c:pt>
                <c:pt idx="28">
                  <c:v>168</c:v>
                </c:pt>
                <c:pt idx="29">
                  <c:v>169</c:v>
                </c:pt>
                <c:pt idx="30">
                  <c:v>170</c:v>
                </c:pt>
                <c:pt idx="31">
                  <c:v>171</c:v>
                </c:pt>
                <c:pt idx="32">
                  <c:v>172</c:v>
                </c:pt>
                <c:pt idx="33">
                  <c:v>173</c:v>
                </c:pt>
                <c:pt idx="34">
                  <c:v>174</c:v>
                </c:pt>
                <c:pt idx="35">
                  <c:v>175</c:v>
                </c:pt>
                <c:pt idx="36">
                  <c:v>176</c:v>
                </c:pt>
                <c:pt idx="37">
                  <c:v>177</c:v>
                </c:pt>
                <c:pt idx="38">
                  <c:v>178</c:v>
                </c:pt>
                <c:pt idx="39">
                  <c:v>179</c:v>
                </c:pt>
                <c:pt idx="40">
                  <c:v>180</c:v>
                </c:pt>
                <c:pt idx="41">
                  <c:v>181</c:v>
                </c:pt>
                <c:pt idx="42">
                  <c:v>182</c:v>
                </c:pt>
                <c:pt idx="43">
                  <c:v>183</c:v>
                </c:pt>
                <c:pt idx="44">
                  <c:v>184</c:v>
                </c:pt>
                <c:pt idx="45">
                  <c:v>185</c:v>
                </c:pt>
                <c:pt idx="46">
                  <c:v>186</c:v>
                </c:pt>
                <c:pt idx="47">
                  <c:v>187</c:v>
                </c:pt>
                <c:pt idx="48">
                  <c:v>188</c:v>
                </c:pt>
                <c:pt idx="49">
                  <c:v>189</c:v>
                </c:pt>
                <c:pt idx="50">
                  <c:v>190</c:v>
                </c:pt>
                <c:pt idx="51">
                  <c:v>191</c:v>
                </c:pt>
                <c:pt idx="52">
                  <c:v>192</c:v>
                </c:pt>
                <c:pt idx="53">
                  <c:v>193</c:v>
                </c:pt>
                <c:pt idx="54">
                  <c:v>194</c:v>
                </c:pt>
                <c:pt idx="55">
                  <c:v>195</c:v>
                </c:pt>
                <c:pt idx="56">
                  <c:v>196</c:v>
                </c:pt>
                <c:pt idx="57">
                  <c:v>197</c:v>
                </c:pt>
                <c:pt idx="58">
                  <c:v>198</c:v>
                </c:pt>
                <c:pt idx="59">
                  <c:v>199</c:v>
                </c:pt>
                <c:pt idx="60">
                  <c:v>200</c:v>
                </c:pt>
                <c:pt idx="61">
                  <c:v>201</c:v>
                </c:pt>
                <c:pt idx="62">
                  <c:v>202</c:v>
                </c:pt>
                <c:pt idx="63">
                  <c:v>203</c:v>
                </c:pt>
                <c:pt idx="64">
                  <c:v>204</c:v>
                </c:pt>
                <c:pt idx="65">
                  <c:v>205</c:v>
                </c:pt>
                <c:pt idx="66">
                  <c:v>206</c:v>
                </c:pt>
                <c:pt idx="67">
                  <c:v>207</c:v>
                </c:pt>
                <c:pt idx="68">
                  <c:v>208</c:v>
                </c:pt>
                <c:pt idx="69">
                  <c:v>209</c:v>
                </c:pt>
                <c:pt idx="70">
                  <c:v>210</c:v>
                </c:pt>
                <c:pt idx="71">
                  <c:v>211</c:v>
                </c:pt>
                <c:pt idx="72">
                  <c:v>212</c:v>
                </c:pt>
                <c:pt idx="73">
                  <c:v>213</c:v>
                </c:pt>
                <c:pt idx="74">
                  <c:v>214</c:v>
                </c:pt>
                <c:pt idx="75">
                  <c:v>215</c:v>
                </c:pt>
                <c:pt idx="76">
                  <c:v>216</c:v>
                </c:pt>
                <c:pt idx="77">
                  <c:v>217</c:v>
                </c:pt>
                <c:pt idx="78">
                  <c:v>218</c:v>
                </c:pt>
                <c:pt idx="79">
                  <c:v>219</c:v>
                </c:pt>
                <c:pt idx="80">
                  <c:v>220</c:v>
                </c:pt>
                <c:pt idx="81">
                  <c:v>221</c:v>
                </c:pt>
                <c:pt idx="82">
                  <c:v>222</c:v>
                </c:pt>
                <c:pt idx="83">
                  <c:v>223</c:v>
                </c:pt>
                <c:pt idx="84">
                  <c:v>224</c:v>
                </c:pt>
                <c:pt idx="85">
                  <c:v>225</c:v>
                </c:pt>
                <c:pt idx="86">
                  <c:v>226</c:v>
                </c:pt>
                <c:pt idx="87">
                  <c:v>227</c:v>
                </c:pt>
                <c:pt idx="88">
                  <c:v>228</c:v>
                </c:pt>
                <c:pt idx="89">
                  <c:v>229</c:v>
                </c:pt>
                <c:pt idx="90">
                  <c:v>230</c:v>
                </c:pt>
                <c:pt idx="91">
                  <c:v>231</c:v>
                </c:pt>
                <c:pt idx="92">
                  <c:v>232</c:v>
                </c:pt>
                <c:pt idx="93">
                  <c:v>233</c:v>
                </c:pt>
                <c:pt idx="94">
                  <c:v>234</c:v>
                </c:pt>
                <c:pt idx="95">
                  <c:v>235</c:v>
                </c:pt>
                <c:pt idx="96">
                  <c:v>236</c:v>
                </c:pt>
                <c:pt idx="97">
                  <c:v>237</c:v>
                </c:pt>
                <c:pt idx="98">
                  <c:v>238</c:v>
                </c:pt>
                <c:pt idx="99">
                  <c:v>239</c:v>
                </c:pt>
                <c:pt idx="100">
                  <c:v>240</c:v>
                </c:pt>
              </c:numCache>
            </c:numRef>
          </c:xVal>
          <c:yVal>
            <c:numRef>
              <c:f>Interpolation!$D$2:$D$1002</c:f>
              <c:numCache>
                <c:formatCode>General</c:formatCode>
                <c:ptCount val="1001"/>
                <c:pt idx="0">
                  <c:v>184</c:v>
                </c:pt>
                <c:pt idx="1">
                  <c:v>149</c:v>
                </c:pt>
                <c:pt idx="2">
                  <c:v>88</c:v>
                </c:pt>
                <c:pt idx="3">
                  <c:v>41</c:v>
                </c:pt>
                <c:pt idx="4">
                  <c:v>100</c:v>
                </c:pt>
                <c:pt idx="5">
                  <c:v>165</c:v>
                </c:pt>
                <c:pt idx="6">
                  <c:v>181</c:v>
                </c:pt>
                <c:pt idx="7">
                  <c:v>175</c:v>
                </c:pt>
                <c:pt idx="8">
                  <c:v>179</c:v>
                </c:pt>
                <c:pt idx="9">
                  <c:v>167</c:v>
                </c:pt>
                <c:pt idx="10">
                  <c:v>140</c:v>
                </c:pt>
                <c:pt idx="11">
                  <c:v>103</c:v>
                </c:pt>
                <c:pt idx="12">
                  <c:v>108</c:v>
                </c:pt>
                <c:pt idx="13">
                  <c:v>144</c:v>
                </c:pt>
                <c:pt idx="14">
                  <c:v>174</c:v>
                </c:pt>
                <c:pt idx="15">
                  <c:v>168</c:v>
                </c:pt>
                <c:pt idx="16">
                  <c:v>173</c:v>
                </c:pt>
                <c:pt idx="17">
                  <c:v>164</c:v>
                </c:pt>
                <c:pt idx="18">
                  <c:v>173</c:v>
                </c:pt>
                <c:pt idx="19">
                  <c:v>126</c:v>
                </c:pt>
                <c:pt idx="20">
                  <c:v>41</c:v>
                </c:pt>
                <c:pt idx="21">
                  <c:v>16</c:v>
                </c:pt>
                <c:pt idx="22">
                  <c:v>25</c:v>
                </c:pt>
                <c:pt idx="23">
                  <c:v>17</c:v>
                </c:pt>
                <c:pt idx="24">
                  <c:v>63</c:v>
                </c:pt>
                <c:pt idx="25">
                  <c:v>152</c:v>
                </c:pt>
                <c:pt idx="26">
                  <c:v>166</c:v>
                </c:pt>
                <c:pt idx="27">
                  <c:v>153</c:v>
                </c:pt>
                <c:pt idx="28">
                  <c:v>67</c:v>
                </c:pt>
                <c:pt idx="29">
                  <c:v>19</c:v>
                </c:pt>
                <c:pt idx="30">
                  <c:v>29</c:v>
                </c:pt>
                <c:pt idx="31">
                  <c:v>97</c:v>
                </c:pt>
                <c:pt idx="32">
                  <c:v>179</c:v>
                </c:pt>
                <c:pt idx="33">
                  <c:v>130</c:v>
                </c:pt>
                <c:pt idx="34">
                  <c:v>59</c:v>
                </c:pt>
                <c:pt idx="35">
                  <c:v>7</c:v>
                </c:pt>
                <c:pt idx="36">
                  <c:v>30</c:v>
                </c:pt>
                <c:pt idx="37">
                  <c:v>11</c:v>
                </c:pt>
                <c:pt idx="38">
                  <c:v>77</c:v>
                </c:pt>
                <c:pt idx="39">
                  <c:v>137</c:v>
                </c:pt>
                <c:pt idx="40">
                  <c:v>132</c:v>
                </c:pt>
                <c:pt idx="41">
                  <c:v>96</c:v>
                </c:pt>
                <c:pt idx="42">
                  <c:v>45</c:v>
                </c:pt>
                <c:pt idx="43">
                  <c:v>20</c:v>
                </c:pt>
                <c:pt idx="44">
                  <c:v>17</c:v>
                </c:pt>
                <c:pt idx="45">
                  <c:v>13</c:v>
                </c:pt>
                <c:pt idx="46">
                  <c:v>18</c:v>
                </c:pt>
                <c:pt idx="47">
                  <c:v>18</c:v>
                </c:pt>
                <c:pt idx="48">
                  <c:v>20</c:v>
                </c:pt>
                <c:pt idx="49">
                  <c:v>19</c:v>
                </c:pt>
                <c:pt idx="50">
                  <c:v>20</c:v>
                </c:pt>
                <c:pt idx="51">
                  <c:v>41</c:v>
                </c:pt>
                <c:pt idx="52">
                  <c:v>76</c:v>
                </c:pt>
                <c:pt idx="53">
                  <c:v>33</c:v>
                </c:pt>
                <c:pt idx="54">
                  <c:v>17</c:v>
                </c:pt>
                <c:pt idx="55">
                  <c:v>16</c:v>
                </c:pt>
                <c:pt idx="56">
                  <c:v>21</c:v>
                </c:pt>
                <c:pt idx="57">
                  <c:v>17</c:v>
                </c:pt>
                <c:pt idx="58">
                  <c:v>17</c:v>
                </c:pt>
                <c:pt idx="59">
                  <c:v>15</c:v>
                </c:pt>
                <c:pt idx="60">
                  <c:v>19</c:v>
                </c:pt>
                <c:pt idx="61">
                  <c:v>17</c:v>
                </c:pt>
                <c:pt idx="62">
                  <c:v>42</c:v>
                </c:pt>
                <c:pt idx="63">
                  <c:v>84</c:v>
                </c:pt>
                <c:pt idx="64">
                  <c:v>124</c:v>
                </c:pt>
                <c:pt idx="65">
                  <c:v>136</c:v>
                </c:pt>
                <c:pt idx="66">
                  <c:v>149</c:v>
                </c:pt>
                <c:pt idx="67">
                  <c:v>145</c:v>
                </c:pt>
                <c:pt idx="68">
                  <c:v>139</c:v>
                </c:pt>
                <c:pt idx="69">
                  <c:v>63</c:v>
                </c:pt>
                <c:pt idx="70">
                  <c:v>16</c:v>
                </c:pt>
                <c:pt idx="71">
                  <c:v>24</c:v>
                </c:pt>
                <c:pt idx="72">
                  <c:v>47</c:v>
                </c:pt>
                <c:pt idx="73">
                  <c:v>130</c:v>
                </c:pt>
                <c:pt idx="74">
                  <c:v>156</c:v>
                </c:pt>
                <c:pt idx="75">
                  <c:v>150</c:v>
                </c:pt>
                <c:pt idx="76">
                  <c:v>106</c:v>
                </c:pt>
                <c:pt idx="77">
                  <c:v>61</c:v>
                </c:pt>
                <c:pt idx="78">
                  <c:v>110</c:v>
                </c:pt>
                <c:pt idx="79">
                  <c:v>151</c:v>
                </c:pt>
                <c:pt idx="80">
                  <c:v>153</c:v>
                </c:pt>
                <c:pt idx="81">
                  <c:v>153</c:v>
                </c:pt>
                <c:pt idx="82">
                  <c:v>87</c:v>
                </c:pt>
                <c:pt idx="83">
                  <c:v>16</c:v>
                </c:pt>
                <c:pt idx="84">
                  <c:v>35</c:v>
                </c:pt>
                <c:pt idx="85">
                  <c:v>38</c:v>
                </c:pt>
                <c:pt idx="86">
                  <c:v>129</c:v>
                </c:pt>
                <c:pt idx="87">
                  <c:v>154</c:v>
                </c:pt>
                <c:pt idx="88">
                  <c:v>156</c:v>
                </c:pt>
                <c:pt idx="89">
                  <c:v>85</c:v>
                </c:pt>
                <c:pt idx="90">
                  <c:v>25</c:v>
                </c:pt>
                <c:pt idx="91">
                  <c:v>36</c:v>
                </c:pt>
                <c:pt idx="92">
                  <c:v>103</c:v>
                </c:pt>
                <c:pt idx="93">
                  <c:v>161</c:v>
                </c:pt>
                <c:pt idx="94">
                  <c:v>140</c:v>
                </c:pt>
                <c:pt idx="95">
                  <c:v>73</c:v>
                </c:pt>
                <c:pt idx="96">
                  <c:v>13</c:v>
                </c:pt>
                <c:pt idx="97">
                  <c:v>33</c:v>
                </c:pt>
                <c:pt idx="98">
                  <c:v>43</c:v>
                </c:pt>
                <c:pt idx="99">
                  <c:v>123</c:v>
                </c:pt>
                <c:pt idx="100">
                  <c:v>149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28C9-4AEA-AAA1-C24D100AD45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36650088"/>
        <c:axId val="336643032"/>
      </c:scatterChart>
      <c:valAx>
        <c:axId val="336650088"/>
        <c:scaling>
          <c:orientation val="minMax"/>
          <c:max val="240"/>
          <c:min val="140"/>
        </c:scaling>
        <c:delete val="0"/>
        <c:axPos val="b"/>
        <c:title>
          <c:tx>
            <c:rich>
              <a:bodyPr/>
              <a:lstStyle/>
              <a:p>
                <a:pPr>
                  <a:defRPr sz="1800"/>
                </a:pPr>
                <a:r>
                  <a:rPr lang="en-US" sz="1800"/>
                  <a:t>Pixel Location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/>
            </a:pPr>
            <a:endParaRPr lang="en-US"/>
          </a:p>
        </c:txPr>
        <c:crossAx val="336643032"/>
        <c:crosses val="autoZero"/>
        <c:crossBetween val="midCat"/>
      </c:valAx>
      <c:valAx>
        <c:axId val="336643032"/>
        <c:scaling>
          <c:orientation val="minMax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 sz="1800"/>
                </a:pPr>
                <a:r>
                  <a:rPr lang="en-US" sz="1800"/>
                  <a:t>Grey Value (Counts)</a:t>
                </a:r>
              </a:p>
            </c:rich>
          </c:tx>
          <c:layout>
            <c:manualLayout>
              <c:xMode val="edge"/>
              <c:yMode val="edge"/>
              <c:x val="0"/>
              <c:y val="0.17700376293731099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/>
            </a:pPr>
            <a:endParaRPr lang="en-US"/>
          </a:p>
        </c:txPr>
        <c:crossAx val="336650088"/>
        <c:crosses val="autoZero"/>
        <c:crossBetween val="midCat"/>
      </c:valAx>
    </c:plotArea>
    <c:legend>
      <c:legendPos val="r"/>
      <c:layout>
        <c:manualLayout>
          <c:xMode val="edge"/>
          <c:yMode val="edge"/>
          <c:x val="0.43161294534515454"/>
          <c:y val="2.9917878510071418E-2"/>
          <c:w val="0.44059108789638568"/>
          <c:h val="0.14513687466022807"/>
        </c:manualLayout>
      </c:layout>
      <c:overlay val="0"/>
      <c:txPr>
        <a:bodyPr/>
        <a:lstStyle/>
        <a:p>
          <a:pPr>
            <a:defRPr sz="1400"/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wmf"/></Relationships>
</file>

<file path=ppt/drawings/_rels/vmlDrawing10.vml.rels><?xml version="1.0" encoding="UTF-8" standalone="yes"?>
<Relationships xmlns="http://schemas.openxmlformats.org/package/2006/relationships"><Relationship Id="rId3" Type="http://schemas.openxmlformats.org/officeDocument/2006/relationships/image" Target="../media/image76.wmf"/><Relationship Id="rId2" Type="http://schemas.openxmlformats.org/officeDocument/2006/relationships/image" Target="../media/image74.wmf"/><Relationship Id="rId1" Type="http://schemas.openxmlformats.org/officeDocument/2006/relationships/image" Target="../media/image73.w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9.wmf"/></Relationships>
</file>

<file path=ppt/drawings/_rels/vmlDrawing12.vml.rels><?xml version="1.0" encoding="UTF-8" standalone="yes"?>
<Relationships xmlns="http://schemas.openxmlformats.org/package/2006/relationships"><Relationship Id="rId3" Type="http://schemas.openxmlformats.org/officeDocument/2006/relationships/image" Target="../media/image74.wmf"/><Relationship Id="rId2" Type="http://schemas.openxmlformats.org/officeDocument/2006/relationships/image" Target="../media/image76.wmf"/><Relationship Id="rId1" Type="http://schemas.openxmlformats.org/officeDocument/2006/relationships/image" Target="../media/image73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.wmf"/><Relationship Id="rId1" Type="http://schemas.openxmlformats.org/officeDocument/2006/relationships/image" Target="../media/image9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32.wmf"/><Relationship Id="rId2" Type="http://schemas.openxmlformats.org/officeDocument/2006/relationships/image" Target="../media/image31.wmf"/><Relationship Id="rId1" Type="http://schemas.openxmlformats.org/officeDocument/2006/relationships/image" Target="../media/image30.w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75.wmf"/><Relationship Id="rId2" Type="http://schemas.openxmlformats.org/officeDocument/2006/relationships/image" Target="../media/image74.wmf"/><Relationship Id="rId1" Type="http://schemas.openxmlformats.org/officeDocument/2006/relationships/image" Target="../media/image73.wmf"/><Relationship Id="rId5" Type="http://schemas.openxmlformats.org/officeDocument/2006/relationships/image" Target="../media/image77.wmf"/><Relationship Id="rId4" Type="http://schemas.openxmlformats.org/officeDocument/2006/relationships/image" Target="../media/image76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87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90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93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12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0809F288-7F32-4137-8DFA-1FFB21C90032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9321383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09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noProof="0" smtClean="0"/>
              <a:t>Cliquez pour modifier les styles du texte du masque</a:t>
            </a:r>
          </a:p>
          <a:p>
            <a:pPr lvl="1"/>
            <a:r>
              <a:rPr lang="fr-FR" noProof="0" smtClean="0"/>
              <a:t>Deuxième niveau</a:t>
            </a:r>
          </a:p>
          <a:p>
            <a:pPr lvl="2"/>
            <a:r>
              <a:rPr lang="fr-FR" noProof="0" smtClean="0"/>
              <a:t>Troisième niveau</a:t>
            </a:r>
          </a:p>
          <a:p>
            <a:pPr lvl="3"/>
            <a:r>
              <a:rPr lang="fr-FR" noProof="0" smtClean="0"/>
              <a:t>Quatrième niveau</a:t>
            </a:r>
          </a:p>
          <a:p>
            <a:pPr lvl="4"/>
            <a:r>
              <a:rPr lang="fr-FR" noProof="0" smtClean="0"/>
              <a:t>Cinquième niveau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EAE19B67-71E0-4755-8DDE-F843FE0DEDB4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6176905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Arial" pitchFamily="34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Arial" pitchFamily="34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Arial" pitchFamily="34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Arial" pitchFamily="34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Arial" pitchFamily="34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AE19B67-71E0-4755-8DDE-F843FE0DEDB4}" type="slidenum">
              <a:rPr lang="fr-FR" smtClean="0"/>
              <a:pPr>
                <a:defRPr/>
              </a:pPr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599779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1B842C-4CDF-44B1-ACFC-4C383D07E26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434790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1B842C-4CDF-44B1-ACFC-4C383D07E26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736215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Sigma is the match quality reported by the DIC</a:t>
            </a:r>
            <a:r>
              <a:rPr lang="en-US" baseline="0" dirty="0" smtClean="0"/>
              <a:t> software. It is representative of the matching error.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1B842C-4CDF-44B1-ACFC-4C383D07E26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52514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1B842C-4CDF-44B1-ACFC-4C383D07E26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840348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1B842C-4CDF-44B1-ACFC-4C383D07E263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142734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1B842C-4CDF-44B1-ACFC-4C383D07E263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845540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1B842C-4CDF-44B1-ACFC-4C383D07E263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309035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1B842C-4CDF-44B1-ACFC-4C383D07E263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91569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FFT has</a:t>
            </a:r>
            <a:r>
              <a:rPr lang="en-US" baseline="0" dirty="0" smtClean="0"/>
              <a:t> “more support” therefore is closer to the perfect sinc interpolation. All other interpolation functions are truncations and modifications of this.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1B842C-4CDF-44B1-ACFC-4C383D07E263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531640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1B842C-4CDF-44B1-ACFC-4C383D07E263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84295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1B842C-4CDF-44B1-ACFC-4C383D07E26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142734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1B842C-4CDF-44B1-ACFC-4C383D07E263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989379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1B842C-4CDF-44B1-ACFC-4C383D07E263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142734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1B842C-4CDF-44B1-ACFC-4C383D07E263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07804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1B842C-4CDF-44B1-ACFC-4C383D07E263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652897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97846687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AE19B67-71E0-4755-8DDE-F843FE0DEDB4}" type="slidenum">
              <a:rPr lang="fr-FR" smtClean="0"/>
              <a:pPr>
                <a:defRPr/>
              </a:pPr>
              <a:t>58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435107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1B842C-4CDF-44B1-ACFC-4C383D07E26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14273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1B842C-4CDF-44B1-ACFC-4C383D07E26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14273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There</a:t>
            </a:r>
            <a:r>
              <a:rPr lang="en-US" baseline="0" dirty="0" smtClean="0"/>
              <a:t> are a number of other functions that can be used: Cross-correlation, etc.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57685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1B842C-4CDF-44B1-ACFC-4C383D07E26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62090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1B842C-4CDF-44B1-ACFC-4C383D07E26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77076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1B842C-4CDF-44B1-ACFC-4C383D07E26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5078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1B842C-4CDF-44B1-ACFC-4C383D07E26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23890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703"/>
          <p:cNvGrpSpPr>
            <a:grpSpLocks/>
          </p:cNvGrpSpPr>
          <p:nvPr userDrawn="1"/>
        </p:nvGrpSpPr>
        <p:grpSpPr bwMode="auto">
          <a:xfrm>
            <a:off x="6051550" y="368300"/>
            <a:ext cx="2697163" cy="585788"/>
            <a:chOff x="1610" y="2863"/>
            <a:chExt cx="3221" cy="699"/>
          </a:xfrm>
        </p:grpSpPr>
        <p:sp>
          <p:nvSpPr>
            <p:cNvPr id="5" name="Freeform 1704"/>
            <p:cNvSpPr>
              <a:spLocks/>
            </p:cNvSpPr>
            <p:nvPr/>
          </p:nvSpPr>
          <p:spPr bwMode="auto">
            <a:xfrm>
              <a:off x="1610" y="2971"/>
              <a:ext cx="264" cy="449"/>
            </a:xfrm>
            <a:custGeom>
              <a:avLst/>
              <a:gdLst>
                <a:gd name="T0" fmla="*/ 142 w 264"/>
                <a:gd name="T1" fmla="*/ 179 h 449"/>
                <a:gd name="T2" fmla="*/ 210 w 264"/>
                <a:gd name="T3" fmla="*/ 216 h 449"/>
                <a:gd name="T4" fmla="*/ 247 w 264"/>
                <a:gd name="T5" fmla="*/ 253 h 449"/>
                <a:gd name="T6" fmla="*/ 256 w 264"/>
                <a:gd name="T7" fmla="*/ 267 h 449"/>
                <a:gd name="T8" fmla="*/ 264 w 264"/>
                <a:gd name="T9" fmla="*/ 298 h 449"/>
                <a:gd name="T10" fmla="*/ 264 w 264"/>
                <a:gd name="T11" fmla="*/ 318 h 449"/>
                <a:gd name="T12" fmla="*/ 253 w 264"/>
                <a:gd name="T13" fmla="*/ 369 h 449"/>
                <a:gd name="T14" fmla="*/ 222 w 264"/>
                <a:gd name="T15" fmla="*/ 412 h 449"/>
                <a:gd name="T16" fmla="*/ 199 w 264"/>
                <a:gd name="T17" fmla="*/ 429 h 449"/>
                <a:gd name="T18" fmla="*/ 148 w 264"/>
                <a:gd name="T19" fmla="*/ 446 h 449"/>
                <a:gd name="T20" fmla="*/ 122 w 264"/>
                <a:gd name="T21" fmla="*/ 449 h 449"/>
                <a:gd name="T22" fmla="*/ 60 w 264"/>
                <a:gd name="T23" fmla="*/ 440 h 449"/>
                <a:gd name="T24" fmla="*/ 34 w 264"/>
                <a:gd name="T25" fmla="*/ 429 h 449"/>
                <a:gd name="T26" fmla="*/ 0 w 264"/>
                <a:gd name="T27" fmla="*/ 318 h 449"/>
                <a:gd name="T28" fmla="*/ 9 w 264"/>
                <a:gd name="T29" fmla="*/ 338 h 449"/>
                <a:gd name="T30" fmla="*/ 28 w 264"/>
                <a:gd name="T31" fmla="*/ 375 h 449"/>
                <a:gd name="T32" fmla="*/ 43 w 264"/>
                <a:gd name="T33" fmla="*/ 392 h 449"/>
                <a:gd name="T34" fmla="*/ 74 w 264"/>
                <a:gd name="T35" fmla="*/ 415 h 449"/>
                <a:gd name="T36" fmla="*/ 116 w 264"/>
                <a:gd name="T37" fmla="*/ 423 h 449"/>
                <a:gd name="T38" fmla="*/ 139 w 264"/>
                <a:gd name="T39" fmla="*/ 421 h 449"/>
                <a:gd name="T40" fmla="*/ 173 w 264"/>
                <a:gd name="T41" fmla="*/ 406 h 449"/>
                <a:gd name="T42" fmla="*/ 185 w 264"/>
                <a:gd name="T43" fmla="*/ 395 h 449"/>
                <a:gd name="T44" fmla="*/ 199 w 264"/>
                <a:gd name="T45" fmla="*/ 367 h 449"/>
                <a:gd name="T46" fmla="*/ 205 w 264"/>
                <a:gd name="T47" fmla="*/ 335 h 449"/>
                <a:gd name="T48" fmla="*/ 205 w 264"/>
                <a:gd name="T49" fmla="*/ 318 h 449"/>
                <a:gd name="T50" fmla="*/ 193 w 264"/>
                <a:gd name="T51" fmla="*/ 290 h 449"/>
                <a:gd name="T52" fmla="*/ 185 w 264"/>
                <a:gd name="T53" fmla="*/ 278 h 449"/>
                <a:gd name="T54" fmla="*/ 97 w 264"/>
                <a:gd name="T55" fmla="*/ 230 h 449"/>
                <a:gd name="T56" fmla="*/ 74 w 264"/>
                <a:gd name="T57" fmla="*/ 219 h 449"/>
                <a:gd name="T58" fmla="*/ 37 w 264"/>
                <a:gd name="T59" fmla="*/ 193 h 449"/>
                <a:gd name="T60" fmla="*/ 26 w 264"/>
                <a:gd name="T61" fmla="*/ 179 h 449"/>
                <a:gd name="T62" fmla="*/ 9 w 264"/>
                <a:gd name="T63" fmla="*/ 148 h 449"/>
                <a:gd name="T64" fmla="*/ 3 w 264"/>
                <a:gd name="T65" fmla="*/ 114 h 449"/>
                <a:gd name="T66" fmla="*/ 6 w 264"/>
                <a:gd name="T67" fmla="*/ 88 h 449"/>
                <a:gd name="T68" fmla="*/ 26 w 264"/>
                <a:gd name="T69" fmla="*/ 45 h 449"/>
                <a:gd name="T70" fmla="*/ 43 w 264"/>
                <a:gd name="T71" fmla="*/ 28 h 449"/>
                <a:gd name="T72" fmla="*/ 85 w 264"/>
                <a:gd name="T73" fmla="*/ 6 h 449"/>
                <a:gd name="T74" fmla="*/ 136 w 264"/>
                <a:gd name="T75" fmla="*/ 0 h 449"/>
                <a:gd name="T76" fmla="*/ 162 w 264"/>
                <a:gd name="T77" fmla="*/ 0 h 449"/>
                <a:gd name="T78" fmla="*/ 207 w 264"/>
                <a:gd name="T79" fmla="*/ 14 h 449"/>
                <a:gd name="T80" fmla="*/ 230 w 264"/>
                <a:gd name="T81" fmla="*/ 108 h 449"/>
                <a:gd name="T82" fmla="*/ 227 w 264"/>
                <a:gd name="T83" fmla="*/ 94 h 449"/>
                <a:gd name="T84" fmla="*/ 207 w 264"/>
                <a:gd name="T85" fmla="*/ 65 h 449"/>
                <a:gd name="T86" fmla="*/ 196 w 264"/>
                <a:gd name="T87" fmla="*/ 51 h 449"/>
                <a:gd name="T88" fmla="*/ 165 w 264"/>
                <a:gd name="T89" fmla="*/ 31 h 449"/>
                <a:gd name="T90" fmla="*/ 128 w 264"/>
                <a:gd name="T91" fmla="*/ 26 h 449"/>
                <a:gd name="T92" fmla="*/ 108 w 264"/>
                <a:gd name="T93" fmla="*/ 26 h 449"/>
                <a:gd name="T94" fmla="*/ 82 w 264"/>
                <a:gd name="T95" fmla="*/ 37 h 449"/>
                <a:gd name="T96" fmla="*/ 71 w 264"/>
                <a:gd name="T97" fmla="*/ 48 h 449"/>
                <a:gd name="T98" fmla="*/ 60 w 264"/>
                <a:gd name="T99" fmla="*/ 68 h 449"/>
                <a:gd name="T100" fmla="*/ 54 w 264"/>
                <a:gd name="T101" fmla="*/ 94 h 449"/>
                <a:gd name="T102" fmla="*/ 57 w 264"/>
                <a:gd name="T103" fmla="*/ 108 h 449"/>
                <a:gd name="T104" fmla="*/ 65 w 264"/>
                <a:gd name="T105" fmla="*/ 128 h 449"/>
                <a:gd name="T106" fmla="*/ 71 w 264"/>
                <a:gd name="T107" fmla="*/ 139 h 449"/>
                <a:gd name="T108" fmla="*/ 142 w 264"/>
                <a:gd name="T109" fmla="*/ 179 h 449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264" h="449">
                  <a:moveTo>
                    <a:pt x="142" y="179"/>
                  </a:moveTo>
                  <a:lnTo>
                    <a:pt x="142" y="179"/>
                  </a:lnTo>
                  <a:lnTo>
                    <a:pt x="210" y="216"/>
                  </a:lnTo>
                  <a:lnTo>
                    <a:pt x="230" y="233"/>
                  </a:lnTo>
                  <a:lnTo>
                    <a:pt x="247" y="253"/>
                  </a:lnTo>
                  <a:lnTo>
                    <a:pt x="256" y="267"/>
                  </a:lnTo>
                  <a:lnTo>
                    <a:pt x="261" y="281"/>
                  </a:lnTo>
                  <a:lnTo>
                    <a:pt x="264" y="298"/>
                  </a:lnTo>
                  <a:lnTo>
                    <a:pt x="264" y="318"/>
                  </a:lnTo>
                  <a:lnTo>
                    <a:pt x="261" y="347"/>
                  </a:lnTo>
                  <a:lnTo>
                    <a:pt x="253" y="369"/>
                  </a:lnTo>
                  <a:lnTo>
                    <a:pt x="239" y="392"/>
                  </a:lnTo>
                  <a:lnTo>
                    <a:pt x="222" y="412"/>
                  </a:lnTo>
                  <a:lnTo>
                    <a:pt x="199" y="429"/>
                  </a:lnTo>
                  <a:lnTo>
                    <a:pt x="173" y="440"/>
                  </a:lnTo>
                  <a:lnTo>
                    <a:pt x="148" y="446"/>
                  </a:lnTo>
                  <a:lnTo>
                    <a:pt x="122" y="449"/>
                  </a:lnTo>
                  <a:lnTo>
                    <a:pt x="88" y="446"/>
                  </a:lnTo>
                  <a:lnTo>
                    <a:pt x="60" y="440"/>
                  </a:lnTo>
                  <a:lnTo>
                    <a:pt x="34" y="429"/>
                  </a:lnTo>
                  <a:lnTo>
                    <a:pt x="3" y="415"/>
                  </a:lnTo>
                  <a:lnTo>
                    <a:pt x="0" y="318"/>
                  </a:lnTo>
                  <a:lnTo>
                    <a:pt x="9" y="338"/>
                  </a:lnTo>
                  <a:lnTo>
                    <a:pt x="17" y="358"/>
                  </a:lnTo>
                  <a:lnTo>
                    <a:pt x="28" y="375"/>
                  </a:lnTo>
                  <a:lnTo>
                    <a:pt x="43" y="392"/>
                  </a:lnTo>
                  <a:lnTo>
                    <a:pt x="57" y="406"/>
                  </a:lnTo>
                  <a:lnTo>
                    <a:pt x="74" y="415"/>
                  </a:lnTo>
                  <a:lnTo>
                    <a:pt x="94" y="421"/>
                  </a:lnTo>
                  <a:lnTo>
                    <a:pt x="116" y="423"/>
                  </a:lnTo>
                  <a:lnTo>
                    <a:pt x="139" y="421"/>
                  </a:lnTo>
                  <a:lnTo>
                    <a:pt x="156" y="415"/>
                  </a:lnTo>
                  <a:lnTo>
                    <a:pt x="173" y="406"/>
                  </a:lnTo>
                  <a:lnTo>
                    <a:pt x="185" y="395"/>
                  </a:lnTo>
                  <a:lnTo>
                    <a:pt x="193" y="381"/>
                  </a:lnTo>
                  <a:lnTo>
                    <a:pt x="199" y="367"/>
                  </a:lnTo>
                  <a:lnTo>
                    <a:pt x="205" y="352"/>
                  </a:lnTo>
                  <a:lnTo>
                    <a:pt x="205" y="335"/>
                  </a:lnTo>
                  <a:lnTo>
                    <a:pt x="205" y="318"/>
                  </a:lnTo>
                  <a:lnTo>
                    <a:pt x="199" y="301"/>
                  </a:lnTo>
                  <a:lnTo>
                    <a:pt x="193" y="290"/>
                  </a:lnTo>
                  <a:lnTo>
                    <a:pt x="185" y="278"/>
                  </a:lnTo>
                  <a:lnTo>
                    <a:pt x="153" y="259"/>
                  </a:lnTo>
                  <a:lnTo>
                    <a:pt x="97" y="230"/>
                  </a:lnTo>
                  <a:lnTo>
                    <a:pt x="74" y="219"/>
                  </a:lnTo>
                  <a:lnTo>
                    <a:pt x="54" y="205"/>
                  </a:lnTo>
                  <a:lnTo>
                    <a:pt x="37" y="193"/>
                  </a:lnTo>
                  <a:lnTo>
                    <a:pt x="26" y="179"/>
                  </a:lnTo>
                  <a:lnTo>
                    <a:pt x="14" y="165"/>
                  </a:lnTo>
                  <a:lnTo>
                    <a:pt x="9" y="148"/>
                  </a:lnTo>
                  <a:lnTo>
                    <a:pt x="3" y="131"/>
                  </a:lnTo>
                  <a:lnTo>
                    <a:pt x="3" y="114"/>
                  </a:lnTo>
                  <a:lnTo>
                    <a:pt x="6" y="88"/>
                  </a:lnTo>
                  <a:lnTo>
                    <a:pt x="11" y="65"/>
                  </a:lnTo>
                  <a:lnTo>
                    <a:pt x="26" y="45"/>
                  </a:lnTo>
                  <a:lnTo>
                    <a:pt x="43" y="28"/>
                  </a:lnTo>
                  <a:lnTo>
                    <a:pt x="65" y="17"/>
                  </a:lnTo>
                  <a:lnTo>
                    <a:pt x="85" y="6"/>
                  </a:lnTo>
                  <a:lnTo>
                    <a:pt x="111" y="0"/>
                  </a:lnTo>
                  <a:lnTo>
                    <a:pt x="136" y="0"/>
                  </a:lnTo>
                  <a:lnTo>
                    <a:pt x="162" y="0"/>
                  </a:lnTo>
                  <a:lnTo>
                    <a:pt x="185" y="6"/>
                  </a:lnTo>
                  <a:lnTo>
                    <a:pt x="207" y="14"/>
                  </a:lnTo>
                  <a:lnTo>
                    <a:pt x="227" y="23"/>
                  </a:lnTo>
                  <a:lnTo>
                    <a:pt x="230" y="108"/>
                  </a:lnTo>
                  <a:lnTo>
                    <a:pt x="227" y="94"/>
                  </a:lnTo>
                  <a:lnTo>
                    <a:pt x="219" y="80"/>
                  </a:lnTo>
                  <a:lnTo>
                    <a:pt x="207" y="65"/>
                  </a:lnTo>
                  <a:lnTo>
                    <a:pt x="196" y="51"/>
                  </a:lnTo>
                  <a:lnTo>
                    <a:pt x="182" y="40"/>
                  </a:lnTo>
                  <a:lnTo>
                    <a:pt x="165" y="31"/>
                  </a:lnTo>
                  <a:lnTo>
                    <a:pt x="148" y="28"/>
                  </a:lnTo>
                  <a:lnTo>
                    <a:pt x="128" y="26"/>
                  </a:lnTo>
                  <a:lnTo>
                    <a:pt x="108" y="26"/>
                  </a:lnTo>
                  <a:lnTo>
                    <a:pt x="94" y="31"/>
                  </a:lnTo>
                  <a:lnTo>
                    <a:pt x="82" y="37"/>
                  </a:lnTo>
                  <a:lnTo>
                    <a:pt x="71" y="48"/>
                  </a:lnTo>
                  <a:lnTo>
                    <a:pt x="65" y="57"/>
                  </a:lnTo>
                  <a:lnTo>
                    <a:pt x="60" y="68"/>
                  </a:lnTo>
                  <a:lnTo>
                    <a:pt x="57" y="82"/>
                  </a:lnTo>
                  <a:lnTo>
                    <a:pt x="54" y="94"/>
                  </a:lnTo>
                  <a:lnTo>
                    <a:pt x="57" y="108"/>
                  </a:lnTo>
                  <a:lnTo>
                    <a:pt x="60" y="119"/>
                  </a:lnTo>
                  <a:lnTo>
                    <a:pt x="65" y="128"/>
                  </a:lnTo>
                  <a:lnTo>
                    <a:pt x="71" y="139"/>
                  </a:lnTo>
                  <a:lnTo>
                    <a:pt x="99" y="156"/>
                  </a:lnTo>
                  <a:lnTo>
                    <a:pt x="142" y="179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spcBef>
                  <a:spcPct val="40000"/>
                </a:spcBef>
                <a:spcAft>
                  <a:spcPct val="20000"/>
                </a:spcAft>
                <a:buClr>
                  <a:srgbClr val="963A68"/>
                </a:buClr>
                <a:buFont typeface="Wingdings" pitchFamily="2" charset="2"/>
                <a:buChar char="§"/>
              </a:pPr>
              <a:endParaRPr lang="en-GB" sz="2000" b="1">
                <a:solidFill>
                  <a:srgbClr val="963A68"/>
                </a:solidFill>
                <a:latin typeface="Symbol" pitchFamily="18" charset="2"/>
              </a:endParaRPr>
            </a:p>
          </p:txBody>
        </p:sp>
        <p:sp>
          <p:nvSpPr>
            <p:cNvPr id="6" name="Freeform 1705"/>
            <p:cNvSpPr>
              <a:spLocks noEditPoints="1"/>
            </p:cNvSpPr>
            <p:nvPr/>
          </p:nvSpPr>
          <p:spPr bwMode="auto">
            <a:xfrm>
              <a:off x="1900" y="3110"/>
              <a:ext cx="281" cy="310"/>
            </a:xfrm>
            <a:custGeom>
              <a:avLst/>
              <a:gdLst>
                <a:gd name="T0" fmla="*/ 142 w 281"/>
                <a:gd name="T1" fmla="*/ 0 h 310"/>
                <a:gd name="T2" fmla="*/ 184 w 281"/>
                <a:gd name="T3" fmla="*/ 6 h 310"/>
                <a:gd name="T4" fmla="*/ 218 w 281"/>
                <a:gd name="T5" fmla="*/ 23 h 310"/>
                <a:gd name="T6" fmla="*/ 235 w 281"/>
                <a:gd name="T7" fmla="*/ 34 h 310"/>
                <a:gd name="T8" fmla="*/ 258 w 281"/>
                <a:gd name="T9" fmla="*/ 63 h 310"/>
                <a:gd name="T10" fmla="*/ 267 w 281"/>
                <a:gd name="T11" fmla="*/ 80 h 310"/>
                <a:gd name="T12" fmla="*/ 278 w 281"/>
                <a:gd name="T13" fmla="*/ 117 h 310"/>
                <a:gd name="T14" fmla="*/ 281 w 281"/>
                <a:gd name="T15" fmla="*/ 156 h 310"/>
                <a:gd name="T16" fmla="*/ 281 w 281"/>
                <a:gd name="T17" fmla="*/ 174 h 310"/>
                <a:gd name="T18" fmla="*/ 272 w 281"/>
                <a:gd name="T19" fmla="*/ 210 h 310"/>
                <a:gd name="T20" fmla="*/ 264 w 281"/>
                <a:gd name="T21" fmla="*/ 230 h 310"/>
                <a:gd name="T22" fmla="*/ 241 w 281"/>
                <a:gd name="T23" fmla="*/ 262 h 310"/>
                <a:gd name="T24" fmla="*/ 213 w 281"/>
                <a:gd name="T25" fmla="*/ 290 h 310"/>
                <a:gd name="T26" fmla="*/ 196 w 281"/>
                <a:gd name="T27" fmla="*/ 299 h 310"/>
                <a:gd name="T28" fmla="*/ 159 w 281"/>
                <a:gd name="T29" fmla="*/ 310 h 310"/>
                <a:gd name="T30" fmla="*/ 139 w 281"/>
                <a:gd name="T31" fmla="*/ 310 h 310"/>
                <a:gd name="T32" fmla="*/ 93 w 281"/>
                <a:gd name="T33" fmla="*/ 304 h 310"/>
                <a:gd name="T34" fmla="*/ 65 w 281"/>
                <a:gd name="T35" fmla="*/ 293 h 310"/>
                <a:gd name="T36" fmla="*/ 45 w 281"/>
                <a:gd name="T37" fmla="*/ 273 h 310"/>
                <a:gd name="T38" fmla="*/ 34 w 281"/>
                <a:gd name="T39" fmla="*/ 264 h 310"/>
                <a:gd name="T40" fmla="*/ 8 w 281"/>
                <a:gd name="T41" fmla="*/ 213 h 310"/>
                <a:gd name="T42" fmla="*/ 0 w 281"/>
                <a:gd name="T43" fmla="*/ 156 h 310"/>
                <a:gd name="T44" fmla="*/ 0 w 281"/>
                <a:gd name="T45" fmla="*/ 137 h 310"/>
                <a:gd name="T46" fmla="*/ 8 w 281"/>
                <a:gd name="T47" fmla="*/ 100 h 310"/>
                <a:gd name="T48" fmla="*/ 17 w 281"/>
                <a:gd name="T49" fmla="*/ 80 h 310"/>
                <a:gd name="T50" fmla="*/ 37 w 281"/>
                <a:gd name="T51" fmla="*/ 49 h 310"/>
                <a:gd name="T52" fmla="*/ 68 w 281"/>
                <a:gd name="T53" fmla="*/ 23 h 310"/>
                <a:gd name="T54" fmla="*/ 82 w 281"/>
                <a:gd name="T55" fmla="*/ 12 h 310"/>
                <a:gd name="T56" fmla="*/ 122 w 281"/>
                <a:gd name="T57" fmla="*/ 0 h 310"/>
                <a:gd name="T58" fmla="*/ 142 w 281"/>
                <a:gd name="T59" fmla="*/ 0 h 310"/>
                <a:gd name="T60" fmla="*/ 136 w 281"/>
                <a:gd name="T61" fmla="*/ 23 h 310"/>
                <a:gd name="T62" fmla="*/ 99 w 281"/>
                <a:gd name="T63" fmla="*/ 34 h 310"/>
                <a:gd name="T64" fmla="*/ 76 w 281"/>
                <a:gd name="T65" fmla="*/ 66 h 310"/>
                <a:gd name="T66" fmla="*/ 68 w 281"/>
                <a:gd name="T67" fmla="*/ 85 h 310"/>
                <a:gd name="T68" fmla="*/ 57 w 281"/>
                <a:gd name="T69" fmla="*/ 131 h 310"/>
                <a:gd name="T70" fmla="*/ 57 w 281"/>
                <a:gd name="T71" fmla="*/ 159 h 310"/>
                <a:gd name="T72" fmla="*/ 65 w 281"/>
                <a:gd name="T73" fmla="*/ 210 h 310"/>
                <a:gd name="T74" fmla="*/ 82 w 281"/>
                <a:gd name="T75" fmla="*/ 250 h 310"/>
                <a:gd name="T76" fmla="*/ 96 w 281"/>
                <a:gd name="T77" fmla="*/ 267 h 310"/>
                <a:gd name="T78" fmla="*/ 128 w 281"/>
                <a:gd name="T79" fmla="*/ 284 h 310"/>
                <a:gd name="T80" fmla="*/ 145 w 281"/>
                <a:gd name="T81" fmla="*/ 284 h 310"/>
                <a:gd name="T82" fmla="*/ 179 w 281"/>
                <a:gd name="T83" fmla="*/ 273 h 310"/>
                <a:gd name="T84" fmla="*/ 204 w 281"/>
                <a:gd name="T85" fmla="*/ 245 h 310"/>
                <a:gd name="T86" fmla="*/ 213 w 281"/>
                <a:gd name="T87" fmla="*/ 225 h 310"/>
                <a:gd name="T88" fmla="*/ 224 w 281"/>
                <a:gd name="T89" fmla="*/ 179 h 310"/>
                <a:gd name="T90" fmla="*/ 224 w 281"/>
                <a:gd name="T91" fmla="*/ 151 h 310"/>
                <a:gd name="T92" fmla="*/ 210 w 281"/>
                <a:gd name="T93" fmla="*/ 85 h 310"/>
                <a:gd name="T94" fmla="*/ 199 w 281"/>
                <a:gd name="T95" fmla="*/ 60 h 310"/>
                <a:gd name="T96" fmla="*/ 182 w 281"/>
                <a:gd name="T97" fmla="*/ 40 h 310"/>
                <a:gd name="T98" fmla="*/ 162 w 281"/>
                <a:gd name="T99" fmla="*/ 29 h 310"/>
                <a:gd name="T100" fmla="*/ 136 w 281"/>
                <a:gd name="T101" fmla="*/ 23 h 310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281" h="310">
                  <a:moveTo>
                    <a:pt x="142" y="0"/>
                  </a:moveTo>
                  <a:lnTo>
                    <a:pt x="142" y="0"/>
                  </a:lnTo>
                  <a:lnTo>
                    <a:pt x="164" y="0"/>
                  </a:lnTo>
                  <a:lnTo>
                    <a:pt x="184" y="6"/>
                  </a:lnTo>
                  <a:lnTo>
                    <a:pt x="201" y="12"/>
                  </a:lnTo>
                  <a:lnTo>
                    <a:pt x="218" y="23"/>
                  </a:lnTo>
                  <a:lnTo>
                    <a:pt x="235" y="34"/>
                  </a:lnTo>
                  <a:lnTo>
                    <a:pt x="247" y="49"/>
                  </a:lnTo>
                  <a:lnTo>
                    <a:pt x="258" y="63"/>
                  </a:lnTo>
                  <a:lnTo>
                    <a:pt x="267" y="80"/>
                  </a:lnTo>
                  <a:lnTo>
                    <a:pt x="272" y="100"/>
                  </a:lnTo>
                  <a:lnTo>
                    <a:pt x="278" y="117"/>
                  </a:lnTo>
                  <a:lnTo>
                    <a:pt x="281" y="137"/>
                  </a:lnTo>
                  <a:lnTo>
                    <a:pt x="281" y="156"/>
                  </a:lnTo>
                  <a:lnTo>
                    <a:pt x="281" y="174"/>
                  </a:lnTo>
                  <a:lnTo>
                    <a:pt x="278" y="193"/>
                  </a:lnTo>
                  <a:lnTo>
                    <a:pt x="272" y="210"/>
                  </a:lnTo>
                  <a:lnTo>
                    <a:pt x="264" y="230"/>
                  </a:lnTo>
                  <a:lnTo>
                    <a:pt x="253" y="247"/>
                  </a:lnTo>
                  <a:lnTo>
                    <a:pt x="241" y="262"/>
                  </a:lnTo>
                  <a:lnTo>
                    <a:pt x="230" y="276"/>
                  </a:lnTo>
                  <a:lnTo>
                    <a:pt x="213" y="290"/>
                  </a:lnTo>
                  <a:lnTo>
                    <a:pt x="196" y="299"/>
                  </a:lnTo>
                  <a:lnTo>
                    <a:pt x="179" y="304"/>
                  </a:lnTo>
                  <a:lnTo>
                    <a:pt x="159" y="310"/>
                  </a:lnTo>
                  <a:lnTo>
                    <a:pt x="139" y="310"/>
                  </a:lnTo>
                  <a:lnTo>
                    <a:pt x="108" y="307"/>
                  </a:lnTo>
                  <a:lnTo>
                    <a:pt x="93" y="304"/>
                  </a:lnTo>
                  <a:lnTo>
                    <a:pt x="79" y="299"/>
                  </a:lnTo>
                  <a:lnTo>
                    <a:pt x="65" y="293"/>
                  </a:lnTo>
                  <a:lnTo>
                    <a:pt x="54" y="284"/>
                  </a:lnTo>
                  <a:lnTo>
                    <a:pt x="45" y="273"/>
                  </a:lnTo>
                  <a:lnTo>
                    <a:pt x="34" y="264"/>
                  </a:lnTo>
                  <a:lnTo>
                    <a:pt x="20" y="239"/>
                  </a:lnTo>
                  <a:lnTo>
                    <a:pt x="8" y="213"/>
                  </a:lnTo>
                  <a:lnTo>
                    <a:pt x="0" y="185"/>
                  </a:lnTo>
                  <a:lnTo>
                    <a:pt x="0" y="156"/>
                  </a:lnTo>
                  <a:lnTo>
                    <a:pt x="0" y="137"/>
                  </a:lnTo>
                  <a:lnTo>
                    <a:pt x="3" y="117"/>
                  </a:lnTo>
                  <a:lnTo>
                    <a:pt x="8" y="100"/>
                  </a:lnTo>
                  <a:lnTo>
                    <a:pt x="17" y="80"/>
                  </a:lnTo>
                  <a:lnTo>
                    <a:pt x="25" y="63"/>
                  </a:lnTo>
                  <a:lnTo>
                    <a:pt x="37" y="49"/>
                  </a:lnTo>
                  <a:lnTo>
                    <a:pt x="51" y="34"/>
                  </a:lnTo>
                  <a:lnTo>
                    <a:pt x="68" y="23"/>
                  </a:lnTo>
                  <a:lnTo>
                    <a:pt x="82" y="12"/>
                  </a:lnTo>
                  <a:lnTo>
                    <a:pt x="102" y="6"/>
                  </a:lnTo>
                  <a:lnTo>
                    <a:pt x="122" y="0"/>
                  </a:lnTo>
                  <a:lnTo>
                    <a:pt x="142" y="0"/>
                  </a:lnTo>
                  <a:close/>
                  <a:moveTo>
                    <a:pt x="136" y="23"/>
                  </a:moveTo>
                  <a:lnTo>
                    <a:pt x="136" y="23"/>
                  </a:lnTo>
                  <a:lnTo>
                    <a:pt x="116" y="26"/>
                  </a:lnTo>
                  <a:lnTo>
                    <a:pt x="99" y="34"/>
                  </a:lnTo>
                  <a:lnTo>
                    <a:pt x="88" y="49"/>
                  </a:lnTo>
                  <a:lnTo>
                    <a:pt x="76" y="66"/>
                  </a:lnTo>
                  <a:lnTo>
                    <a:pt x="68" y="85"/>
                  </a:lnTo>
                  <a:lnTo>
                    <a:pt x="62" y="108"/>
                  </a:lnTo>
                  <a:lnTo>
                    <a:pt x="57" y="131"/>
                  </a:lnTo>
                  <a:lnTo>
                    <a:pt x="57" y="159"/>
                  </a:lnTo>
                  <a:lnTo>
                    <a:pt x="59" y="185"/>
                  </a:lnTo>
                  <a:lnTo>
                    <a:pt x="65" y="210"/>
                  </a:lnTo>
                  <a:lnTo>
                    <a:pt x="74" y="230"/>
                  </a:lnTo>
                  <a:lnTo>
                    <a:pt x="82" y="250"/>
                  </a:lnTo>
                  <a:lnTo>
                    <a:pt x="96" y="267"/>
                  </a:lnTo>
                  <a:lnTo>
                    <a:pt x="110" y="279"/>
                  </a:lnTo>
                  <a:lnTo>
                    <a:pt x="128" y="284"/>
                  </a:lnTo>
                  <a:lnTo>
                    <a:pt x="145" y="284"/>
                  </a:lnTo>
                  <a:lnTo>
                    <a:pt x="164" y="282"/>
                  </a:lnTo>
                  <a:lnTo>
                    <a:pt x="179" y="273"/>
                  </a:lnTo>
                  <a:lnTo>
                    <a:pt x="193" y="262"/>
                  </a:lnTo>
                  <a:lnTo>
                    <a:pt x="204" y="245"/>
                  </a:lnTo>
                  <a:lnTo>
                    <a:pt x="213" y="225"/>
                  </a:lnTo>
                  <a:lnTo>
                    <a:pt x="218" y="202"/>
                  </a:lnTo>
                  <a:lnTo>
                    <a:pt x="224" y="179"/>
                  </a:lnTo>
                  <a:lnTo>
                    <a:pt x="224" y="151"/>
                  </a:lnTo>
                  <a:lnTo>
                    <a:pt x="218" y="117"/>
                  </a:lnTo>
                  <a:lnTo>
                    <a:pt x="210" y="85"/>
                  </a:lnTo>
                  <a:lnTo>
                    <a:pt x="199" y="60"/>
                  </a:lnTo>
                  <a:lnTo>
                    <a:pt x="182" y="40"/>
                  </a:lnTo>
                  <a:lnTo>
                    <a:pt x="173" y="31"/>
                  </a:lnTo>
                  <a:lnTo>
                    <a:pt x="162" y="29"/>
                  </a:lnTo>
                  <a:lnTo>
                    <a:pt x="150" y="23"/>
                  </a:lnTo>
                  <a:lnTo>
                    <a:pt x="136" y="23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spcBef>
                  <a:spcPct val="40000"/>
                </a:spcBef>
                <a:spcAft>
                  <a:spcPct val="20000"/>
                </a:spcAft>
                <a:buClr>
                  <a:srgbClr val="963A68"/>
                </a:buClr>
                <a:buFont typeface="Wingdings" pitchFamily="2" charset="2"/>
                <a:buChar char="§"/>
              </a:pPr>
              <a:endParaRPr lang="en-GB" sz="2000" b="1">
                <a:solidFill>
                  <a:srgbClr val="963A68"/>
                </a:solidFill>
                <a:latin typeface="Symbol" pitchFamily="18" charset="2"/>
              </a:endParaRPr>
            </a:p>
          </p:txBody>
        </p:sp>
        <p:sp>
          <p:nvSpPr>
            <p:cNvPr id="7" name="Freeform 1706"/>
            <p:cNvSpPr>
              <a:spLocks/>
            </p:cNvSpPr>
            <p:nvPr/>
          </p:nvSpPr>
          <p:spPr bwMode="auto">
            <a:xfrm>
              <a:off x="2493" y="3059"/>
              <a:ext cx="182" cy="361"/>
            </a:xfrm>
            <a:custGeom>
              <a:avLst/>
              <a:gdLst>
                <a:gd name="T0" fmla="*/ 86 w 182"/>
                <a:gd name="T1" fmla="*/ 0 h 361"/>
                <a:gd name="T2" fmla="*/ 86 w 182"/>
                <a:gd name="T3" fmla="*/ 60 h 361"/>
                <a:gd name="T4" fmla="*/ 174 w 182"/>
                <a:gd name="T5" fmla="*/ 60 h 361"/>
                <a:gd name="T6" fmla="*/ 151 w 182"/>
                <a:gd name="T7" fmla="*/ 85 h 361"/>
                <a:gd name="T8" fmla="*/ 83 w 182"/>
                <a:gd name="T9" fmla="*/ 85 h 361"/>
                <a:gd name="T10" fmla="*/ 83 w 182"/>
                <a:gd name="T11" fmla="*/ 267 h 361"/>
                <a:gd name="T12" fmla="*/ 83 w 182"/>
                <a:gd name="T13" fmla="*/ 267 h 361"/>
                <a:gd name="T14" fmla="*/ 83 w 182"/>
                <a:gd name="T15" fmla="*/ 284 h 361"/>
                <a:gd name="T16" fmla="*/ 86 w 182"/>
                <a:gd name="T17" fmla="*/ 296 h 361"/>
                <a:gd name="T18" fmla="*/ 91 w 182"/>
                <a:gd name="T19" fmla="*/ 307 h 361"/>
                <a:gd name="T20" fmla="*/ 97 w 182"/>
                <a:gd name="T21" fmla="*/ 318 h 361"/>
                <a:gd name="T22" fmla="*/ 105 w 182"/>
                <a:gd name="T23" fmla="*/ 324 h 361"/>
                <a:gd name="T24" fmla="*/ 117 w 182"/>
                <a:gd name="T25" fmla="*/ 330 h 361"/>
                <a:gd name="T26" fmla="*/ 128 w 182"/>
                <a:gd name="T27" fmla="*/ 333 h 361"/>
                <a:gd name="T28" fmla="*/ 142 w 182"/>
                <a:gd name="T29" fmla="*/ 335 h 361"/>
                <a:gd name="T30" fmla="*/ 142 w 182"/>
                <a:gd name="T31" fmla="*/ 335 h 361"/>
                <a:gd name="T32" fmla="*/ 157 w 182"/>
                <a:gd name="T33" fmla="*/ 333 h 361"/>
                <a:gd name="T34" fmla="*/ 165 w 182"/>
                <a:gd name="T35" fmla="*/ 330 h 361"/>
                <a:gd name="T36" fmla="*/ 165 w 182"/>
                <a:gd name="T37" fmla="*/ 330 h 361"/>
                <a:gd name="T38" fmla="*/ 182 w 182"/>
                <a:gd name="T39" fmla="*/ 318 h 361"/>
                <a:gd name="T40" fmla="*/ 182 w 182"/>
                <a:gd name="T41" fmla="*/ 318 h 361"/>
                <a:gd name="T42" fmla="*/ 182 w 182"/>
                <a:gd name="T43" fmla="*/ 324 h 361"/>
                <a:gd name="T44" fmla="*/ 179 w 182"/>
                <a:gd name="T45" fmla="*/ 333 h 361"/>
                <a:gd name="T46" fmla="*/ 162 w 182"/>
                <a:gd name="T47" fmla="*/ 347 h 361"/>
                <a:gd name="T48" fmla="*/ 162 w 182"/>
                <a:gd name="T49" fmla="*/ 347 h 361"/>
                <a:gd name="T50" fmla="*/ 154 w 182"/>
                <a:gd name="T51" fmla="*/ 352 h 361"/>
                <a:gd name="T52" fmla="*/ 142 w 182"/>
                <a:gd name="T53" fmla="*/ 358 h 361"/>
                <a:gd name="T54" fmla="*/ 131 w 182"/>
                <a:gd name="T55" fmla="*/ 361 h 361"/>
                <a:gd name="T56" fmla="*/ 117 w 182"/>
                <a:gd name="T57" fmla="*/ 361 h 361"/>
                <a:gd name="T58" fmla="*/ 117 w 182"/>
                <a:gd name="T59" fmla="*/ 361 h 361"/>
                <a:gd name="T60" fmla="*/ 100 w 182"/>
                <a:gd name="T61" fmla="*/ 361 h 361"/>
                <a:gd name="T62" fmla="*/ 83 w 182"/>
                <a:gd name="T63" fmla="*/ 355 h 361"/>
                <a:gd name="T64" fmla="*/ 66 w 182"/>
                <a:gd name="T65" fmla="*/ 347 h 361"/>
                <a:gd name="T66" fmla="*/ 54 w 182"/>
                <a:gd name="T67" fmla="*/ 335 h 361"/>
                <a:gd name="T68" fmla="*/ 54 w 182"/>
                <a:gd name="T69" fmla="*/ 335 h 361"/>
                <a:gd name="T70" fmla="*/ 43 w 182"/>
                <a:gd name="T71" fmla="*/ 324 h 361"/>
                <a:gd name="T72" fmla="*/ 34 w 182"/>
                <a:gd name="T73" fmla="*/ 307 h 361"/>
                <a:gd name="T74" fmla="*/ 29 w 182"/>
                <a:gd name="T75" fmla="*/ 290 h 361"/>
                <a:gd name="T76" fmla="*/ 29 w 182"/>
                <a:gd name="T77" fmla="*/ 267 h 361"/>
                <a:gd name="T78" fmla="*/ 29 w 182"/>
                <a:gd name="T79" fmla="*/ 85 h 361"/>
                <a:gd name="T80" fmla="*/ 0 w 182"/>
                <a:gd name="T81" fmla="*/ 85 h 361"/>
                <a:gd name="T82" fmla="*/ 86 w 182"/>
                <a:gd name="T83" fmla="*/ 0 h 361"/>
                <a:gd name="T84" fmla="*/ 86 w 182"/>
                <a:gd name="T85" fmla="*/ 0 h 361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182" h="361">
                  <a:moveTo>
                    <a:pt x="86" y="0"/>
                  </a:moveTo>
                  <a:lnTo>
                    <a:pt x="86" y="60"/>
                  </a:lnTo>
                  <a:lnTo>
                    <a:pt x="174" y="60"/>
                  </a:lnTo>
                  <a:lnTo>
                    <a:pt x="151" y="85"/>
                  </a:lnTo>
                  <a:lnTo>
                    <a:pt x="83" y="85"/>
                  </a:lnTo>
                  <a:lnTo>
                    <a:pt x="83" y="267"/>
                  </a:lnTo>
                  <a:lnTo>
                    <a:pt x="83" y="284"/>
                  </a:lnTo>
                  <a:lnTo>
                    <a:pt x="86" y="296"/>
                  </a:lnTo>
                  <a:lnTo>
                    <a:pt x="91" y="307"/>
                  </a:lnTo>
                  <a:lnTo>
                    <a:pt x="97" y="318"/>
                  </a:lnTo>
                  <a:lnTo>
                    <a:pt x="105" y="324"/>
                  </a:lnTo>
                  <a:lnTo>
                    <a:pt x="117" y="330"/>
                  </a:lnTo>
                  <a:lnTo>
                    <a:pt x="128" y="333"/>
                  </a:lnTo>
                  <a:lnTo>
                    <a:pt x="142" y="335"/>
                  </a:lnTo>
                  <a:lnTo>
                    <a:pt x="157" y="333"/>
                  </a:lnTo>
                  <a:lnTo>
                    <a:pt x="165" y="330"/>
                  </a:lnTo>
                  <a:lnTo>
                    <a:pt x="182" y="318"/>
                  </a:lnTo>
                  <a:lnTo>
                    <a:pt x="182" y="324"/>
                  </a:lnTo>
                  <a:lnTo>
                    <a:pt x="179" y="333"/>
                  </a:lnTo>
                  <a:lnTo>
                    <a:pt x="162" y="347"/>
                  </a:lnTo>
                  <a:lnTo>
                    <a:pt x="154" y="352"/>
                  </a:lnTo>
                  <a:lnTo>
                    <a:pt x="142" y="358"/>
                  </a:lnTo>
                  <a:lnTo>
                    <a:pt x="131" y="361"/>
                  </a:lnTo>
                  <a:lnTo>
                    <a:pt x="117" y="361"/>
                  </a:lnTo>
                  <a:lnTo>
                    <a:pt x="100" y="361"/>
                  </a:lnTo>
                  <a:lnTo>
                    <a:pt x="83" y="355"/>
                  </a:lnTo>
                  <a:lnTo>
                    <a:pt x="66" y="347"/>
                  </a:lnTo>
                  <a:lnTo>
                    <a:pt x="54" y="335"/>
                  </a:lnTo>
                  <a:lnTo>
                    <a:pt x="43" y="324"/>
                  </a:lnTo>
                  <a:lnTo>
                    <a:pt x="34" y="307"/>
                  </a:lnTo>
                  <a:lnTo>
                    <a:pt x="29" y="290"/>
                  </a:lnTo>
                  <a:lnTo>
                    <a:pt x="29" y="267"/>
                  </a:lnTo>
                  <a:lnTo>
                    <a:pt x="29" y="85"/>
                  </a:lnTo>
                  <a:lnTo>
                    <a:pt x="0" y="85"/>
                  </a:lnTo>
                  <a:lnTo>
                    <a:pt x="86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spcBef>
                  <a:spcPct val="40000"/>
                </a:spcBef>
                <a:spcAft>
                  <a:spcPct val="20000"/>
                </a:spcAft>
                <a:buClr>
                  <a:srgbClr val="963A68"/>
                </a:buClr>
                <a:buFont typeface="Wingdings" pitchFamily="2" charset="2"/>
                <a:buChar char="§"/>
              </a:pPr>
              <a:endParaRPr lang="en-GB" sz="2000" b="1">
                <a:solidFill>
                  <a:srgbClr val="963A68"/>
                </a:solidFill>
                <a:latin typeface="Symbol" pitchFamily="18" charset="2"/>
              </a:endParaRPr>
            </a:p>
          </p:txBody>
        </p:sp>
        <p:sp>
          <p:nvSpPr>
            <p:cNvPr id="8" name="Freeform 1707"/>
            <p:cNvSpPr>
              <a:spLocks/>
            </p:cNvSpPr>
            <p:nvPr/>
          </p:nvSpPr>
          <p:spPr bwMode="auto">
            <a:xfrm>
              <a:off x="2695" y="2971"/>
              <a:ext cx="290" cy="443"/>
            </a:xfrm>
            <a:custGeom>
              <a:avLst/>
              <a:gdLst>
                <a:gd name="T0" fmla="*/ 176 w 290"/>
                <a:gd name="T1" fmla="*/ 139 h 443"/>
                <a:gd name="T2" fmla="*/ 213 w 290"/>
                <a:gd name="T3" fmla="*/ 145 h 443"/>
                <a:gd name="T4" fmla="*/ 244 w 290"/>
                <a:gd name="T5" fmla="*/ 162 h 443"/>
                <a:gd name="T6" fmla="*/ 256 w 290"/>
                <a:gd name="T7" fmla="*/ 176 h 443"/>
                <a:gd name="T8" fmla="*/ 270 w 290"/>
                <a:gd name="T9" fmla="*/ 207 h 443"/>
                <a:gd name="T10" fmla="*/ 273 w 290"/>
                <a:gd name="T11" fmla="*/ 421 h 443"/>
                <a:gd name="T12" fmla="*/ 273 w 290"/>
                <a:gd name="T13" fmla="*/ 429 h 443"/>
                <a:gd name="T14" fmla="*/ 276 w 290"/>
                <a:gd name="T15" fmla="*/ 435 h 443"/>
                <a:gd name="T16" fmla="*/ 199 w 290"/>
                <a:gd name="T17" fmla="*/ 443 h 443"/>
                <a:gd name="T18" fmla="*/ 207 w 290"/>
                <a:gd name="T19" fmla="*/ 438 h 443"/>
                <a:gd name="T20" fmla="*/ 216 w 290"/>
                <a:gd name="T21" fmla="*/ 426 h 443"/>
                <a:gd name="T22" fmla="*/ 216 w 290"/>
                <a:gd name="T23" fmla="*/ 250 h 443"/>
                <a:gd name="T24" fmla="*/ 216 w 290"/>
                <a:gd name="T25" fmla="*/ 233 h 443"/>
                <a:gd name="T26" fmla="*/ 207 w 290"/>
                <a:gd name="T27" fmla="*/ 207 h 443"/>
                <a:gd name="T28" fmla="*/ 202 w 290"/>
                <a:gd name="T29" fmla="*/ 196 h 443"/>
                <a:gd name="T30" fmla="*/ 179 w 290"/>
                <a:gd name="T31" fmla="*/ 182 h 443"/>
                <a:gd name="T32" fmla="*/ 148 w 290"/>
                <a:gd name="T33" fmla="*/ 176 h 443"/>
                <a:gd name="T34" fmla="*/ 128 w 290"/>
                <a:gd name="T35" fmla="*/ 179 h 443"/>
                <a:gd name="T36" fmla="*/ 108 w 290"/>
                <a:gd name="T37" fmla="*/ 188 h 443"/>
                <a:gd name="T38" fmla="*/ 77 w 290"/>
                <a:gd name="T39" fmla="*/ 210 h 443"/>
                <a:gd name="T40" fmla="*/ 77 w 290"/>
                <a:gd name="T41" fmla="*/ 421 h 443"/>
                <a:gd name="T42" fmla="*/ 82 w 290"/>
                <a:gd name="T43" fmla="*/ 432 h 443"/>
                <a:gd name="T44" fmla="*/ 88 w 290"/>
                <a:gd name="T45" fmla="*/ 438 h 443"/>
                <a:gd name="T46" fmla="*/ 6 w 290"/>
                <a:gd name="T47" fmla="*/ 443 h 443"/>
                <a:gd name="T48" fmla="*/ 11 w 290"/>
                <a:gd name="T49" fmla="*/ 438 h 443"/>
                <a:gd name="T50" fmla="*/ 20 w 290"/>
                <a:gd name="T51" fmla="*/ 426 h 443"/>
                <a:gd name="T52" fmla="*/ 20 w 290"/>
                <a:gd name="T53" fmla="*/ 40 h 443"/>
                <a:gd name="T54" fmla="*/ 20 w 290"/>
                <a:gd name="T55" fmla="*/ 31 h 443"/>
                <a:gd name="T56" fmla="*/ 17 w 290"/>
                <a:gd name="T57" fmla="*/ 23 h 443"/>
                <a:gd name="T58" fmla="*/ 77 w 290"/>
                <a:gd name="T59" fmla="*/ 0 h 443"/>
                <a:gd name="T60" fmla="*/ 77 w 290"/>
                <a:gd name="T61" fmla="*/ 185 h 443"/>
                <a:gd name="T62" fmla="*/ 128 w 290"/>
                <a:gd name="T63" fmla="*/ 151 h 443"/>
                <a:gd name="T64" fmla="*/ 176 w 290"/>
                <a:gd name="T65" fmla="*/ 139 h 443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290" h="443">
                  <a:moveTo>
                    <a:pt x="176" y="139"/>
                  </a:moveTo>
                  <a:lnTo>
                    <a:pt x="176" y="139"/>
                  </a:lnTo>
                  <a:lnTo>
                    <a:pt x="193" y="139"/>
                  </a:lnTo>
                  <a:lnTo>
                    <a:pt x="213" y="145"/>
                  </a:lnTo>
                  <a:lnTo>
                    <a:pt x="230" y="153"/>
                  </a:lnTo>
                  <a:lnTo>
                    <a:pt x="244" y="162"/>
                  </a:lnTo>
                  <a:lnTo>
                    <a:pt x="256" y="176"/>
                  </a:lnTo>
                  <a:lnTo>
                    <a:pt x="264" y="190"/>
                  </a:lnTo>
                  <a:lnTo>
                    <a:pt x="270" y="207"/>
                  </a:lnTo>
                  <a:lnTo>
                    <a:pt x="273" y="227"/>
                  </a:lnTo>
                  <a:lnTo>
                    <a:pt x="273" y="421"/>
                  </a:lnTo>
                  <a:lnTo>
                    <a:pt x="273" y="429"/>
                  </a:lnTo>
                  <a:lnTo>
                    <a:pt x="276" y="435"/>
                  </a:lnTo>
                  <a:lnTo>
                    <a:pt x="290" y="443"/>
                  </a:lnTo>
                  <a:lnTo>
                    <a:pt x="199" y="443"/>
                  </a:lnTo>
                  <a:lnTo>
                    <a:pt x="207" y="438"/>
                  </a:lnTo>
                  <a:lnTo>
                    <a:pt x="213" y="432"/>
                  </a:lnTo>
                  <a:lnTo>
                    <a:pt x="216" y="426"/>
                  </a:lnTo>
                  <a:lnTo>
                    <a:pt x="216" y="421"/>
                  </a:lnTo>
                  <a:lnTo>
                    <a:pt x="216" y="250"/>
                  </a:lnTo>
                  <a:lnTo>
                    <a:pt x="216" y="233"/>
                  </a:lnTo>
                  <a:lnTo>
                    <a:pt x="213" y="219"/>
                  </a:lnTo>
                  <a:lnTo>
                    <a:pt x="207" y="207"/>
                  </a:lnTo>
                  <a:lnTo>
                    <a:pt x="202" y="196"/>
                  </a:lnTo>
                  <a:lnTo>
                    <a:pt x="190" y="188"/>
                  </a:lnTo>
                  <a:lnTo>
                    <a:pt x="179" y="182"/>
                  </a:lnTo>
                  <a:lnTo>
                    <a:pt x="165" y="179"/>
                  </a:lnTo>
                  <a:lnTo>
                    <a:pt x="148" y="176"/>
                  </a:lnTo>
                  <a:lnTo>
                    <a:pt x="128" y="179"/>
                  </a:lnTo>
                  <a:lnTo>
                    <a:pt x="108" y="188"/>
                  </a:lnTo>
                  <a:lnTo>
                    <a:pt x="91" y="196"/>
                  </a:lnTo>
                  <a:lnTo>
                    <a:pt x="77" y="210"/>
                  </a:lnTo>
                  <a:lnTo>
                    <a:pt x="77" y="421"/>
                  </a:lnTo>
                  <a:lnTo>
                    <a:pt x="80" y="426"/>
                  </a:lnTo>
                  <a:lnTo>
                    <a:pt x="82" y="432"/>
                  </a:lnTo>
                  <a:lnTo>
                    <a:pt x="88" y="438"/>
                  </a:lnTo>
                  <a:lnTo>
                    <a:pt x="97" y="443"/>
                  </a:lnTo>
                  <a:lnTo>
                    <a:pt x="6" y="443"/>
                  </a:lnTo>
                  <a:lnTo>
                    <a:pt x="11" y="438"/>
                  </a:lnTo>
                  <a:lnTo>
                    <a:pt x="17" y="432"/>
                  </a:lnTo>
                  <a:lnTo>
                    <a:pt x="20" y="426"/>
                  </a:lnTo>
                  <a:lnTo>
                    <a:pt x="20" y="421"/>
                  </a:lnTo>
                  <a:lnTo>
                    <a:pt x="20" y="40"/>
                  </a:lnTo>
                  <a:lnTo>
                    <a:pt x="20" y="31"/>
                  </a:lnTo>
                  <a:lnTo>
                    <a:pt x="17" y="23"/>
                  </a:lnTo>
                  <a:lnTo>
                    <a:pt x="0" y="14"/>
                  </a:lnTo>
                  <a:lnTo>
                    <a:pt x="77" y="0"/>
                  </a:lnTo>
                  <a:lnTo>
                    <a:pt x="77" y="185"/>
                  </a:lnTo>
                  <a:lnTo>
                    <a:pt x="102" y="165"/>
                  </a:lnTo>
                  <a:lnTo>
                    <a:pt x="128" y="151"/>
                  </a:lnTo>
                  <a:lnTo>
                    <a:pt x="153" y="142"/>
                  </a:lnTo>
                  <a:lnTo>
                    <a:pt x="176" y="139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spcBef>
                  <a:spcPct val="40000"/>
                </a:spcBef>
                <a:spcAft>
                  <a:spcPct val="20000"/>
                </a:spcAft>
                <a:buClr>
                  <a:srgbClr val="963A68"/>
                </a:buClr>
                <a:buFont typeface="Wingdings" pitchFamily="2" charset="2"/>
                <a:buChar char="§"/>
              </a:pPr>
              <a:endParaRPr lang="en-GB" sz="2000" b="1">
                <a:solidFill>
                  <a:srgbClr val="963A68"/>
                </a:solidFill>
                <a:latin typeface="Symbol" pitchFamily="18" charset="2"/>
              </a:endParaRPr>
            </a:p>
          </p:txBody>
        </p:sp>
        <p:sp>
          <p:nvSpPr>
            <p:cNvPr id="9" name="Freeform 1708"/>
            <p:cNvSpPr>
              <a:spLocks/>
            </p:cNvSpPr>
            <p:nvPr/>
          </p:nvSpPr>
          <p:spPr bwMode="auto">
            <a:xfrm>
              <a:off x="3274" y="3110"/>
              <a:ext cx="475" cy="304"/>
            </a:xfrm>
            <a:custGeom>
              <a:avLst/>
              <a:gdLst>
                <a:gd name="T0" fmla="*/ 364 w 475"/>
                <a:gd name="T1" fmla="*/ 0 h 304"/>
                <a:gd name="T2" fmla="*/ 398 w 475"/>
                <a:gd name="T3" fmla="*/ 6 h 304"/>
                <a:gd name="T4" fmla="*/ 429 w 475"/>
                <a:gd name="T5" fmla="*/ 23 h 304"/>
                <a:gd name="T6" fmla="*/ 444 w 475"/>
                <a:gd name="T7" fmla="*/ 37 h 304"/>
                <a:gd name="T8" fmla="*/ 458 w 475"/>
                <a:gd name="T9" fmla="*/ 68 h 304"/>
                <a:gd name="T10" fmla="*/ 458 w 475"/>
                <a:gd name="T11" fmla="*/ 282 h 304"/>
                <a:gd name="T12" fmla="*/ 461 w 475"/>
                <a:gd name="T13" fmla="*/ 287 h 304"/>
                <a:gd name="T14" fmla="*/ 463 w 475"/>
                <a:gd name="T15" fmla="*/ 293 h 304"/>
                <a:gd name="T16" fmla="*/ 387 w 475"/>
                <a:gd name="T17" fmla="*/ 304 h 304"/>
                <a:gd name="T18" fmla="*/ 392 w 475"/>
                <a:gd name="T19" fmla="*/ 299 h 304"/>
                <a:gd name="T20" fmla="*/ 404 w 475"/>
                <a:gd name="T21" fmla="*/ 287 h 304"/>
                <a:gd name="T22" fmla="*/ 404 w 475"/>
                <a:gd name="T23" fmla="*/ 108 h 304"/>
                <a:gd name="T24" fmla="*/ 404 w 475"/>
                <a:gd name="T25" fmla="*/ 91 h 304"/>
                <a:gd name="T26" fmla="*/ 395 w 475"/>
                <a:gd name="T27" fmla="*/ 66 h 304"/>
                <a:gd name="T28" fmla="*/ 387 w 475"/>
                <a:gd name="T29" fmla="*/ 57 h 304"/>
                <a:gd name="T30" fmla="*/ 367 w 475"/>
                <a:gd name="T31" fmla="*/ 43 h 304"/>
                <a:gd name="T32" fmla="*/ 336 w 475"/>
                <a:gd name="T33" fmla="*/ 37 h 304"/>
                <a:gd name="T34" fmla="*/ 316 w 475"/>
                <a:gd name="T35" fmla="*/ 40 h 304"/>
                <a:gd name="T36" fmla="*/ 282 w 475"/>
                <a:gd name="T37" fmla="*/ 60 h 304"/>
                <a:gd name="T38" fmla="*/ 267 w 475"/>
                <a:gd name="T39" fmla="*/ 77 h 304"/>
                <a:gd name="T40" fmla="*/ 267 w 475"/>
                <a:gd name="T41" fmla="*/ 282 h 304"/>
                <a:gd name="T42" fmla="*/ 270 w 475"/>
                <a:gd name="T43" fmla="*/ 287 h 304"/>
                <a:gd name="T44" fmla="*/ 273 w 475"/>
                <a:gd name="T45" fmla="*/ 293 h 304"/>
                <a:gd name="T46" fmla="*/ 194 w 475"/>
                <a:gd name="T47" fmla="*/ 304 h 304"/>
                <a:gd name="T48" fmla="*/ 202 w 475"/>
                <a:gd name="T49" fmla="*/ 299 h 304"/>
                <a:gd name="T50" fmla="*/ 211 w 475"/>
                <a:gd name="T51" fmla="*/ 287 h 304"/>
                <a:gd name="T52" fmla="*/ 211 w 475"/>
                <a:gd name="T53" fmla="*/ 105 h 304"/>
                <a:gd name="T54" fmla="*/ 211 w 475"/>
                <a:gd name="T55" fmla="*/ 88 h 304"/>
                <a:gd name="T56" fmla="*/ 202 w 475"/>
                <a:gd name="T57" fmla="*/ 63 h 304"/>
                <a:gd name="T58" fmla="*/ 185 w 475"/>
                <a:gd name="T59" fmla="*/ 46 h 304"/>
                <a:gd name="T60" fmla="*/ 160 w 475"/>
                <a:gd name="T61" fmla="*/ 37 h 304"/>
                <a:gd name="T62" fmla="*/ 145 w 475"/>
                <a:gd name="T63" fmla="*/ 37 h 304"/>
                <a:gd name="T64" fmla="*/ 108 w 475"/>
                <a:gd name="T65" fmla="*/ 46 h 304"/>
                <a:gd name="T66" fmla="*/ 80 w 475"/>
                <a:gd name="T67" fmla="*/ 68 h 304"/>
                <a:gd name="T68" fmla="*/ 80 w 475"/>
                <a:gd name="T69" fmla="*/ 282 h 304"/>
                <a:gd name="T70" fmla="*/ 83 w 475"/>
                <a:gd name="T71" fmla="*/ 293 h 304"/>
                <a:gd name="T72" fmla="*/ 97 w 475"/>
                <a:gd name="T73" fmla="*/ 304 h 304"/>
                <a:gd name="T74" fmla="*/ 6 w 475"/>
                <a:gd name="T75" fmla="*/ 304 h 304"/>
                <a:gd name="T76" fmla="*/ 20 w 475"/>
                <a:gd name="T77" fmla="*/ 293 h 304"/>
                <a:gd name="T78" fmla="*/ 23 w 475"/>
                <a:gd name="T79" fmla="*/ 282 h 304"/>
                <a:gd name="T80" fmla="*/ 23 w 475"/>
                <a:gd name="T81" fmla="*/ 40 h 304"/>
                <a:gd name="T82" fmla="*/ 18 w 475"/>
                <a:gd name="T83" fmla="*/ 23 h 304"/>
                <a:gd name="T84" fmla="*/ 9 w 475"/>
                <a:gd name="T85" fmla="*/ 17 h 304"/>
                <a:gd name="T86" fmla="*/ 80 w 475"/>
                <a:gd name="T87" fmla="*/ 0 h 304"/>
                <a:gd name="T88" fmla="*/ 80 w 475"/>
                <a:gd name="T89" fmla="*/ 43 h 304"/>
                <a:gd name="T90" fmla="*/ 123 w 475"/>
                <a:gd name="T91" fmla="*/ 14 h 304"/>
                <a:gd name="T92" fmla="*/ 134 w 475"/>
                <a:gd name="T93" fmla="*/ 9 h 304"/>
                <a:gd name="T94" fmla="*/ 160 w 475"/>
                <a:gd name="T95" fmla="*/ 0 h 304"/>
                <a:gd name="T96" fmla="*/ 174 w 475"/>
                <a:gd name="T97" fmla="*/ 0 h 304"/>
                <a:gd name="T98" fmla="*/ 202 w 475"/>
                <a:gd name="T99" fmla="*/ 3 h 304"/>
                <a:gd name="T100" fmla="*/ 228 w 475"/>
                <a:gd name="T101" fmla="*/ 14 h 304"/>
                <a:gd name="T102" fmla="*/ 239 w 475"/>
                <a:gd name="T103" fmla="*/ 23 h 304"/>
                <a:gd name="T104" fmla="*/ 256 w 475"/>
                <a:gd name="T105" fmla="*/ 43 h 304"/>
                <a:gd name="T106" fmla="*/ 262 w 475"/>
                <a:gd name="T107" fmla="*/ 57 h 304"/>
                <a:gd name="T108" fmla="*/ 307 w 475"/>
                <a:gd name="T109" fmla="*/ 17 h 304"/>
                <a:gd name="T110" fmla="*/ 321 w 475"/>
                <a:gd name="T111" fmla="*/ 9 h 304"/>
                <a:gd name="T112" fmla="*/ 350 w 475"/>
                <a:gd name="T113" fmla="*/ 0 h 304"/>
                <a:gd name="T114" fmla="*/ 364 w 475"/>
                <a:gd name="T115" fmla="*/ 0 h 304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475" h="304">
                  <a:moveTo>
                    <a:pt x="364" y="0"/>
                  </a:moveTo>
                  <a:lnTo>
                    <a:pt x="364" y="0"/>
                  </a:lnTo>
                  <a:lnTo>
                    <a:pt x="381" y="0"/>
                  </a:lnTo>
                  <a:lnTo>
                    <a:pt x="398" y="6"/>
                  </a:lnTo>
                  <a:lnTo>
                    <a:pt x="415" y="14"/>
                  </a:lnTo>
                  <a:lnTo>
                    <a:pt x="429" y="23"/>
                  </a:lnTo>
                  <a:lnTo>
                    <a:pt x="444" y="37"/>
                  </a:lnTo>
                  <a:lnTo>
                    <a:pt x="452" y="51"/>
                  </a:lnTo>
                  <a:lnTo>
                    <a:pt x="458" y="68"/>
                  </a:lnTo>
                  <a:lnTo>
                    <a:pt x="458" y="88"/>
                  </a:lnTo>
                  <a:lnTo>
                    <a:pt x="458" y="282"/>
                  </a:lnTo>
                  <a:lnTo>
                    <a:pt x="461" y="287"/>
                  </a:lnTo>
                  <a:lnTo>
                    <a:pt x="463" y="293"/>
                  </a:lnTo>
                  <a:lnTo>
                    <a:pt x="475" y="304"/>
                  </a:lnTo>
                  <a:lnTo>
                    <a:pt x="387" y="304"/>
                  </a:lnTo>
                  <a:lnTo>
                    <a:pt x="392" y="299"/>
                  </a:lnTo>
                  <a:lnTo>
                    <a:pt x="398" y="293"/>
                  </a:lnTo>
                  <a:lnTo>
                    <a:pt x="404" y="287"/>
                  </a:lnTo>
                  <a:lnTo>
                    <a:pt x="404" y="282"/>
                  </a:lnTo>
                  <a:lnTo>
                    <a:pt x="404" y="108"/>
                  </a:lnTo>
                  <a:lnTo>
                    <a:pt x="404" y="91"/>
                  </a:lnTo>
                  <a:lnTo>
                    <a:pt x="401" y="80"/>
                  </a:lnTo>
                  <a:lnTo>
                    <a:pt x="395" y="66"/>
                  </a:lnTo>
                  <a:lnTo>
                    <a:pt x="387" y="57"/>
                  </a:lnTo>
                  <a:lnTo>
                    <a:pt x="378" y="49"/>
                  </a:lnTo>
                  <a:lnTo>
                    <a:pt x="367" y="43"/>
                  </a:lnTo>
                  <a:lnTo>
                    <a:pt x="353" y="37"/>
                  </a:lnTo>
                  <a:lnTo>
                    <a:pt x="336" y="37"/>
                  </a:lnTo>
                  <a:lnTo>
                    <a:pt x="316" y="40"/>
                  </a:lnTo>
                  <a:lnTo>
                    <a:pt x="299" y="46"/>
                  </a:lnTo>
                  <a:lnTo>
                    <a:pt x="282" y="60"/>
                  </a:lnTo>
                  <a:lnTo>
                    <a:pt x="267" y="77"/>
                  </a:lnTo>
                  <a:lnTo>
                    <a:pt x="267" y="85"/>
                  </a:lnTo>
                  <a:lnTo>
                    <a:pt x="267" y="282"/>
                  </a:lnTo>
                  <a:lnTo>
                    <a:pt x="270" y="287"/>
                  </a:lnTo>
                  <a:lnTo>
                    <a:pt x="273" y="293"/>
                  </a:lnTo>
                  <a:lnTo>
                    <a:pt x="285" y="304"/>
                  </a:lnTo>
                  <a:lnTo>
                    <a:pt x="194" y="304"/>
                  </a:lnTo>
                  <a:lnTo>
                    <a:pt x="202" y="299"/>
                  </a:lnTo>
                  <a:lnTo>
                    <a:pt x="208" y="293"/>
                  </a:lnTo>
                  <a:lnTo>
                    <a:pt x="211" y="287"/>
                  </a:lnTo>
                  <a:lnTo>
                    <a:pt x="211" y="282"/>
                  </a:lnTo>
                  <a:lnTo>
                    <a:pt x="211" y="105"/>
                  </a:lnTo>
                  <a:lnTo>
                    <a:pt x="211" y="88"/>
                  </a:lnTo>
                  <a:lnTo>
                    <a:pt x="208" y="74"/>
                  </a:lnTo>
                  <a:lnTo>
                    <a:pt x="202" y="63"/>
                  </a:lnTo>
                  <a:lnTo>
                    <a:pt x="194" y="54"/>
                  </a:lnTo>
                  <a:lnTo>
                    <a:pt x="185" y="46"/>
                  </a:lnTo>
                  <a:lnTo>
                    <a:pt x="174" y="40"/>
                  </a:lnTo>
                  <a:lnTo>
                    <a:pt x="160" y="37"/>
                  </a:lnTo>
                  <a:lnTo>
                    <a:pt x="145" y="37"/>
                  </a:lnTo>
                  <a:lnTo>
                    <a:pt x="125" y="40"/>
                  </a:lnTo>
                  <a:lnTo>
                    <a:pt x="108" y="46"/>
                  </a:lnTo>
                  <a:lnTo>
                    <a:pt x="94" y="54"/>
                  </a:lnTo>
                  <a:lnTo>
                    <a:pt x="80" y="68"/>
                  </a:lnTo>
                  <a:lnTo>
                    <a:pt x="80" y="282"/>
                  </a:lnTo>
                  <a:lnTo>
                    <a:pt x="80" y="287"/>
                  </a:lnTo>
                  <a:lnTo>
                    <a:pt x="83" y="293"/>
                  </a:lnTo>
                  <a:lnTo>
                    <a:pt x="97" y="304"/>
                  </a:lnTo>
                  <a:lnTo>
                    <a:pt x="6" y="304"/>
                  </a:lnTo>
                  <a:lnTo>
                    <a:pt x="15" y="299"/>
                  </a:lnTo>
                  <a:lnTo>
                    <a:pt x="20" y="293"/>
                  </a:lnTo>
                  <a:lnTo>
                    <a:pt x="23" y="287"/>
                  </a:lnTo>
                  <a:lnTo>
                    <a:pt x="23" y="282"/>
                  </a:lnTo>
                  <a:lnTo>
                    <a:pt x="23" y="40"/>
                  </a:lnTo>
                  <a:lnTo>
                    <a:pt x="23" y="31"/>
                  </a:lnTo>
                  <a:lnTo>
                    <a:pt x="18" y="23"/>
                  </a:lnTo>
                  <a:lnTo>
                    <a:pt x="9" y="17"/>
                  </a:lnTo>
                  <a:lnTo>
                    <a:pt x="0" y="14"/>
                  </a:lnTo>
                  <a:lnTo>
                    <a:pt x="80" y="0"/>
                  </a:lnTo>
                  <a:lnTo>
                    <a:pt x="80" y="43"/>
                  </a:lnTo>
                  <a:lnTo>
                    <a:pt x="100" y="29"/>
                  </a:lnTo>
                  <a:lnTo>
                    <a:pt x="123" y="14"/>
                  </a:lnTo>
                  <a:lnTo>
                    <a:pt x="134" y="9"/>
                  </a:lnTo>
                  <a:lnTo>
                    <a:pt x="145" y="3"/>
                  </a:lnTo>
                  <a:lnTo>
                    <a:pt x="160" y="0"/>
                  </a:lnTo>
                  <a:lnTo>
                    <a:pt x="174" y="0"/>
                  </a:lnTo>
                  <a:lnTo>
                    <a:pt x="188" y="0"/>
                  </a:lnTo>
                  <a:lnTo>
                    <a:pt x="202" y="3"/>
                  </a:lnTo>
                  <a:lnTo>
                    <a:pt x="213" y="9"/>
                  </a:lnTo>
                  <a:lnTo>
                    <a:pt x="228" y="14"/>
                  </a:lnTo>
                  <a:lnTo>
                    <a:pt x="239" y="23"/>
                  </a:lnTo>
                  <a:lnTo>
                    <a:pt x="248" y="31"/>
                  </a:lnTo>
                  <a:lnTo>
                    <a:pt x="256" y="43"/>
                  </a:lnTo>
                  <a:lnTo>
                    <a:pt x="262" y="57"/>
                  </a:lnTo>
                  <a:lnTo>
                    <a:pt x="282" y="34"/>
                  </a:lnTo>
                  <a:lnTo>
                    <a:pt x="307" y="17"/>
                  </a:lnTo>
                  <a:lnTo>
                    <a:pt x="321" y="9"/>
                  </a:lnTo>
                  <a:lnTo>
                    <a:pt x="336" y="3"/>
                  </a:lnTo>
                  <a:lnTo>
                    <a:pt x="350" y="0"/>
                  </a:lnTo>
                  <a:lnTo>
                    <a:pt x="364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spcBef>
                  <a:spcPct val="40000"/>
                </a:spcBef>
                <a:spcAft>
                  <a:spcPct val="20000"/>
                </a:spcAft>
                <a:buClr>
                  <a:srgbClr val="963A68"/>
                </a:buClr>
                <a:buFont typeface="Wingdings" pitchFamily="2" charset="2"/>
                <a:buChar char="§"/>
              </a:pPr>
              <a:endParaRPr lang="en-GB" sz="2000" b="1">
                <a:solidFill>
                  <a:srgbClr val="963A68"/>
                </a:solidFill>
                <a:latin typeface="Symbol" pitchFamily="18" charset="2"/>
              </a:endParaRPr>
            </a:p>
          </p:txBody>
        </p:sp>
        <p:sp>
          <p:nvSpPr>
            <p:cNvPr id="10" name="Freeform 1709"/>
            <p:cNvSpPr>
              <a:spLocks/>
            </p:cNvSpPr>
            <p:nvPr/>
          </p:nvSpPr>
          <p:spPr bwMode="auto">
            <a:xfrm>
              <a:off x="4070" y="3059"/>
              <a:ext cx="184" cy="361"/>
            </a:xfrm>
            <a:custGeom>
              <a:avLst/>
              <a:gdLst>
                <a:gd name="T0" fmla="*/ 85 w 184"/>
                <a:gd name="T1" fmla="*/ 0 h 361"/>
                <a:gd name="T2" fmla="*/ 85 w 184"/>
                <a:gd name="T3" fmla="*/ 60 h 361"/>
                <a:gd name="T4" fmla="*/ 173 w 184"/>
                <a:gd name="T5" fmla="*/ 60 h 361"/>
                <a:gd name="T6" fmla="*/ 150 w 184"/>
                <a:gd name="T7" fmla="*/ 85 h 361"/>
                <a:gd name="T8" fmla="*/ 82 w 184"/>
                <a:gd name="T9" fmla="*/ 85 h 361"/>
                <a:gd name="T10" fmla="*/ 82 w 184"/>
                <a:gd name="T11" fmla="*/ 267 h 361"/>
                <a:gd name="T12" fmla="*/ 82 w 184"/>
                <a:gd name="T13" fmla="*/ 267 h 361"/>
                <a:gd name="T14" fmla="*/ 85 w 184"/>
                <a:gd name="T15" fmla="*/ 284 h 361"/>
                <a:gd name="T16" fmla="*/ 88 w 184"/>
                <a:gd name="T17" fmla="*/ 296 h 361"/>
                <a:gd name="T18" fmla="*/ 91 w 184"/>
                <a:gd name="T19" fmla="*/ 307 h 361"/>
                <a:gd name="T20" fmla="*/ 99 w 184"/>
                <a:gd name="T21" fmla="*/ 318 h 361"/>
                <a:gd name="T22" fmla="*/ 105 w 184"/>
                <a:gd name="T23" fmla="*/ 324 h 361"/>
                <a:gd name="T24" fmla="*/ 116 w 184"/>
                <a:gd name="T25" fmla="*/ 330 h 361"/>
                <a:gd name="T26" fmla="*/ 128 w 184"/>
                <a:gd name="T27" fmla="*/ 333 h 361"/>
                <a:gd name="T28" fmla="*/ 142 w 184"/>
                <a:gd name="T29" fmla="*/ 335 h 361"/>
                <a:gd name="T30" fmla="*/ 142 w 184"/>
                <a:gd name="T31" fmla="*/ 335 h 361"/>
                <a:gd name="T32" fmla="*/ 156 w 184"/>
                <a:gd name="T33" fmla="*/ 333 h 361"/>
                <a:gd name="T34" fmla="*/ 165 w 184"/>
                <a:gd name="T35" fmla="*/ 330 h 361"/>
                <a:gd name="T36" fmla="*/ 165 w 184"/>
                <a:gd name="T37" fmla="*/ 330 h 361"/>
                <a:gd name="T38" fmla="*/ 184 w 184"/>
                <a:gd name="T39" fmla="*/ 318 h 361"/>
                <a:gd name="T40" fmla="*/ 184 w 184"/>
                <a:gd name="T41" fmla="*/ 318 h 361"/>
                <a:gd name="T42" fmla="*/ 182 w 184"/>
                <a:gd name="T43" fmla="*/ 324 h 361"/>
                <a:gd name="T44" fmla="*/ 179 w 184"/>
                <a:gd name="T45" fmla="*/ 333 h 361"/>
                <a:gd name="T46" fmla="*/ 162 w 184"/>
                <a:gd name="T47" fmla="*/ 347 h 361"/>
                <a:gd name="T48" fmla="*/ 162 w 184"/>
                <a:gd name="T49" fmla="*/ 347 h 361"/>
                <a:gd name="T50" fmla="*/ 153 w 184"/>
                <a:gd name="T51" fmla="*/ 352 h 361"/>
                <a:gd name="T52" fmla="*/ 142 w 184"/>
                <a:gd name="T53" fmla="*/ 358 h 361"/>
                <a:gd name="T54" fmla="*/ 130 w 184"/>
                <a:gd name="T55" fmla="*/ 361 h 361"/>
                <a:gd name="T56" fmla="*/ 119 w 184"/>
                <a:gd name="T57" fmla="*/ 361 h 361"/>
                <a:gd name="T58" fmla="*/ 119 w 184"/>
                <a:gd name="T59" fmla="*/ 361 h 361"/>
                <a:gd name="T60" fmla="*/ 99 w 184"/>
                <a:gd name="T61" fmla="*/ 361 h 361"/>
                <a:gd name="T62" fmla="*/ 82 w 184"/>
                <a:gd name="T63" fmla="*/ 355 h 361"/>
                <a:gd name="T64" fmla="*/ 65 w 184"/>
                <a:gd name="T65" fmla="*/ 347 h 361"/>
                <a:gd name="T66" fmla="*/ 54 w 184"/>
                <a:gd name="T67" fmla="*/ 335 h 361"/>
                <a:gd name="T68" fmla="*/ 54 w 184"/>
                <a:gd name="T69" fmla="*/ 335 h 361"/>
                <a:gd name="T70" fmla="*/ 42 w 184"/>
                <a:gd name="T71" fmla="*/ 324 h 361"/>
                <a:gd name="T72" fmla="*/ 34 w 184"/>
                <a:gd name="T73" fmla="*/ 307 h 361"/>
                <a:gd name="T74" fmla="*/ 31 w 184"/>
                <a:gd name="T75" fmla="*/ 290 h 361"/>
                <a:gd name="T76" fmla="*/ 28 w 184"/>
                <a:gd name="T77" fmla="*/ 267 h 361"/>
                <a:gd name="T78" fmla="*/ 28 w 184"/>
                <a:gd name="T79" fmla="*/ 85 h 361"/>
                <a:gd name="T80" fmla="*/ 0 w 184"/>
                <a:gd name="T81" fmla="*/ 85 h 361"/>
                <a:gd name="T82" fmla="*/ 85 w 184"/>
                <a:gd name="T83" fmla="*/ 0 h 361"/>
                <a:gd name="T84" fmla="*/ 85 w 184"/>
                <a:gd name="T85" fmla="*/ 0 h 361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184" h="361">
                  <a:moveTo>
                    <a:pt x="85" y="0"/>
                  </a:moveTo>
                  <a:lnTo>
                    <a:pt x="85" y="60"/>
                  </a:lnTo>
                  <a:lnTo>
                    <a:pt x="173" y="60"/>
                  </a:lnTo>
                  <a:lnTo>
                    <a:pt x="150" y="85"/>
                  </a:lnTo>
                  <a:lnTo>
                    <a:pt x="82" y="85"/>
                  </a:lnTo>
                  <a:lnTo>
                    <a:pt x="82" y="267"/>
                  </a:lnTo>
                  <a:lnTo>
                    <a:pt x="85" y="284"/>
                  </a:lnTo>
                  <a:lnTo>
                    <a:pt x="88" y="296"/>
                  </a:lnTo>
                  <a:lnTo>
                    <a:pt x="91" y="307"/>
                  </a:lnTo>
                  <a:lnTo>
                    <a:pt x="99" y="318"/>
                  </a:lnTo>
                  <a:lnTo>
                    <a:pt x="105" y="324"/>
                  </a:lnTo>
                  <a:lnTo>
                    <a:pt x="116" y="330"/>
                  </a:lnTo>
                  <a:lnTo>
                    <a:pt x="128" y="333"/>
                  </a:lnTo>
                  <a:lnTo>
                    <a:pt x="142" y="335"/>
                  </a:lnTo>
                  <a:lnTo>
                    <a:pt x="156" y="333"/>
                  </a:lnTo>
                  <a:lnTo>
                    <a:pt x="165" y="330"/>
                  </a:lnTo>
                  <a:lnTo>
                    <a:pt x="184" y="318"/>
                  </a:lnTo>
                  <a:lnTo>
                    <a:pt x="182" y="324"/>
                  </a:lnTo>
                  <a:lnTo>
                    <a:pt x="179" y="333"/>
                  </a:lnTo>
                  <a:lnTo>
                    <a:pt x="162" y="347"/>
                  </a:lnTo>
                  <a:lnTo>
                    <a:pt x="153" y="352"/>
                  </a:lnTo>
                  <a:lnTo>
                    <a:pt x="142" y="358"/>
                  </a:lnTo>
                  <a:lnTo>
                    <a:pt x="130" y="361"/>
                  </a:lnTo>
                  <a:lnTo>
                    <a:pt x="119" y="361"/>
                  </a:lnTo>
                  <a:lnTo>
                    <a:pt x="99" y="361"/>
                  </a:lnTo>
                  <a:lnTo>
                    <a:pt x="82" y="355"/>
                  </a:lnTo>
                  <a:lnTo>
                    <a:pt x="65" y="347"/>
                  </a:lnTo>
                  <a:lnTo>
                    <a:pt x="54" y="335"/>
                  </a:lnTo>
                  <a:lnTo>
                    <a:pt x="42" y="324"/>
                  </a:lnTo>
                  <a:lnTo>
                    <a:pt x="34" y="307"/>
                  </a:lnTo>
                  <a:lnTo>
                    <a:pt x="31" y="290"/>
                  </a:lnTo>
                  <a:lnTo>
                    <a:pt x="28" y="267"/>
                  </a:lnTo>
                  <a:lnTo>
                    <a:pt x="28" y="85"/>
                  </a:lnTo>
                  <a:lnTo>
                    <a:pt x="0" y="85"/>
                  </a:lnTo>
                  <a:lnTo>
                    <a:pt x="85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spcBef>
                  <a:spcPct val="40000"/>
                </a:spcBef>
                <a:spcAft>
                  <a:spcPct val="20000"/>
                </a:spcAft>
                <a:buClr>
                  <a:srgbClr val="963A68"/>
                </a:buClr>
                <a:buFont typeface="Wingdings" pitchFamily="2" charset="2"/>
                <a:buChar char="§"/>
              </a:pPr>
              <a:endParaRPr lang="en-GB" sz="2000" b="1">
                <a:solidFill>
                  <a:srgbClr val="963A68"/>
                </a:solidFill>
                <a:latin typeface="Symbol" pitchFamily="18" charset="2"/>
              </a:endParaRPr>
            </a:p>
          </p:txBody>
        </p:sp>
        <p:sp>
          <p:nvSpPr>
            <p:cNvPr id="11" name="Freeform 1710"/>
            <p:cNvSpPr>
              <a:spLocks noEditPoints="1"/>
            </p:cNvSpPr>
            <p:nvPr/>
          </p:nvSpPr>
          <p:spPr bwMode="auto">
            <a:xfrm>
              <a:off x="4252" y="3110"/>
              <a:ext cx="284" cy="310"/>
            </a:xfrm>
            <a:custGeom>
              <a:avLst/>
              <a:gdLst>
                <a:gd name="T0" fmla="*/ 144 w 284"/>
                <a:gd name="T1" fmla="*/ 0 h 310"/>
                <a:gd name="T2" fmla="*/ 184 w 284"/>
                <a:gd name="T3" fmla="*/ 6 h 310"/>
                <a:gd name="T4" fmla="*/ 221 w 284"/>
                <a:gd name="T5" fmla="*/ 23 h 310"/>
                <a:gd name="T6" fmla="*/ 235 w 284"/>
                <a:gd name="T7" fmla="*/ 34 h 310"/>
                <a:gd name="T8" fmla="*/ 261 w 284"/>
                <a:gd name="T9" fmla="*/ 63 h 310"/>
                <a:gd name="T10" fmla="*/ 269 w 284"/>
                <a:gd name="T11" fmla="*/ 80 h 310"/>
                <a:gd name="T12" fmla="*/ 281 w 284"/>
                <a:gd name="T13" fmla="*/ 117 h 310"/>
                <a:gd name="T14" fmla="*/ 284 w 284"/>
                <a:gd name="T15" fmla="*/ 156 h 310"/>
                <a:gd name="T16" fmla="*/ 284 w 284"/>
                <a:gd name="T17" fmla="*/ 174 h 310"/>
                <a:gd name="T18" fmla="*/ 272 w 284"/>
                <a:gd name="T19" fmla="*/ 210 h 310"/>
                <a:gd name="T20" fmla="*/ 267 w 284"/>
                <a:gd name="T21" fmla="*/ 230 h 310"/>
                <a:gd name="T22" fmla="*/ 244 w 284"/>
                <a:gd name="T23" fmla="*/ 262 h 310"/>
                <a:gd name="T24" fmla="*/ 215 w 284"/>
                <a:gd name="T25" fmla="*/ 290 h 310"/>
                <a:gd name="T26" fmla="*/ 198 w 284"/>
                <a:gd name="T27" fmla="*/ 299 h 310"/>
                <a:gd name="T28" fmla="*/ 161 w 284"/>
                <a:gd name="T29" fmla="*/ 310 h 310"/>
                <a:gd name="T30" fmla="*/ 142 w 284"/>
                <a:gd name="T31" fmla="*/ 310 h 310"/>
                <a:gd name="T32" fmla="*/ 93 w 284"/>
                <a:gd name="T33" fmla="*/ 304 h 310"/>
                <a:gd name="T34" fmla="*/ 68 w 284"/>
                <a:gd name="T35" fmla="*/ 293 h 310"/>
                <a:gd name="T36" fmla="*/ 45 w 284"/>
                <a:gd name="T37" fmla="*/ 273 h 310"/>
                <a:gd name="T38" fmla="*/ 36 w 284"/>
                <a:gd name="T39" fmla="*/ 264 h 310"/>
                <a:gd name="T40" fmla="*/ 11 w 284"/>
                <a:gd name="T41" fmla="*/ 213 h 310"/>
                <a:gd name="T42" fmla="*/ 0 w 284"/>
                <a:gd name="T43" fmla="*/ 156 h 310"/>
                <a:gd name="T44" fmla="*/ 2 w 284"/>
                <a:gd name="T45" fmla="*/ 137 h 310"/>
                <a:gd name="T46" fmla="*/ 11 w 284"/>
                <a:gd name="T47" fmla="*/ 100 h 310"/>
                <a:gd name="T48" fmla="*/ 19 w 284"/>
                <a:gd name="T49" fmla="*/ 80 h 310"/>
                <a:gd name="T50" fmla="*/ 39 w 284"/>
                <a:gd name="T51" fmla="*/ 49 h 310"/>
                <a:gd name="T52" fmla="*/ 68 w 284"/>
                <a:gd name="T53" fmla="*/ 23 h 310"/>
                <a:gd name="T54" fmla="*/ 85 w 284"/>
                <a:gd name="T55" fmla="*/ 12 h 310"/>
                <a:gd name="T56" fmla="*/ 122 w 284"/>
                <a:gd name="T57" fmla="*/ 0 h 310"/>
                <a:gd name="T58" fmla="*/ 144 w 284"/>
                <a:gd name="T59" fmla="*/ 0 h 310"/>
                <a:gd name="T60" fmla="*/ 139 w 284"/>
                <a:gd name="T61" fmla="*/ 23 h 310"/>
                <a:gd name="T62" fmla="*/ 102 w 284"/>
                <a:gd name="T63" fmla="*/ 34 h 310"/>
                <a:gd name="T64" fmla="*/ 76 w 284"/>
                <a:gd name="T65" fmla="*/ 66 h 310"/>
                <a:gd name="T66" fmla="*/ 68 w 284"/>
                <a:gd name="T67" fmla="*/ 85 h 310"/>
                <a:gd name="T68" fmla="*/ 59 w 284"/>
                <a:gd name="T69" fmla="*/ 131 h 310"/>
                <a:gd name="T70" fmla="*/ 59 w 284"/>
                <a:gd name="T71" fmla="*/ 159 h 310"/>
                <a:gd name="T72" fmla="*/ 68 w 284"/>
                <a:gd name="T73" fmla="*/ 210 h 310"/>
                <a:gd name="T74" fmla="*/ 85 w 284"/>
                <a:gd name="T75" fmla="*/ 250 h 310"/>
                <a:gd name="T76" fmla="*/ 96 w 284"/>
                <a:gd name="T77" fmla="*/ 267 h 310"/>
                <a:gd name="T78" fmla="*/ 127 w 284"/>
                <a:gd name="T79" fmla="*/ 284 h 310"/>
                <a:gd name="T80" fmla="*/ 147 w 284"/>
                <a:gd name="T81" fmla="*/ 284 h 310"/>
                <a:gd name="T82" fmla="*/ 181 w 284"/>
                <a:gd name="T83" fmla="*/ 273 h 310"/>
                <a:gd name="T84" fmla="*/ 207 w 284"/>
                <a:gd name="T85" fmla="*/ 245 h 310"/>
                <a:gd name="T86" fmla="*/ 215 w 284"/>
                <a:gd name="T87" fmla="*/ 225 h 310"/>
                <a:gd name="T88" fmla="*/ 224 w 284"/>
                <a:gd name="T89" fmla="*/ 179 h 310"/>
                <a:gd name="T90" fmla="*/ 224 w 284"/>
                <a:gd name="T91" fmla="*/ 151 h 310"/>
                <a:gd name="T92" fmla="*/ 213 w 284"/>
                <a:gd name="T93" fmla="*/ 85 h 310"/>
                <a:gd name="T94" fmla="*/ 201 w 284"/>
                <a:gd name="T95" fmla="*/ 60 h 310"/>
                <a:gd name="T96" fmla="*/ 184 w 284"/>
                <a:gd name="T97" fmla="*/ 40 h 310"/>
                <a:gd name="T98" fmla="*/ 164 w 284"/>
                <a:gd name="T99" fmla="*/ 29 h 310"/>
                <a:gd name="T100" fmla="*/ 139 w 284"/>
                <a:gd name="T101" fmla="*/ 23 h 310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284" h="310">
                  <a:moveTo>
                    <a:pt x="144" y="0"/>
                  </a:moveTo>
                  <a:lnTo>
                    <a:pt x="144" y="0"/>
                  </a:lnTo>
                  <a:lnTo>
                    <a:pt x="164" y="0"/>
                  </a:lnTo>
                  <a:lnTo>
                    <a:pt x="184" y="6"/>
                  </a:lnTo>
                  <a:lnTo>
                    <a:pt x="204" y="12"/>
                  </a:lnTo>
                  <a:lnTo>
                    <a:pt x="221" y="23"/>
                  </a:lnTo>
                  <a:lnTo>
                    <a:pt x="235" y="34"/>
                  </a:lnTo>
                  <a:lnTo>
                    <a:pt x="250" y="49"/>
                  </a:lnTo>
                  <a:lnTo>
                    <a:pt x="261" y="63"/>
                  </a:lnTo>
                  <a:lnTo>
                    <a:pt x="269" y="80"/>
                  </a:lnTo>
                  <a:lnTo>
                    <a:pt x="275" y="100"/>
                  </a:lnTo>
                  <a:lnTo>
                    <a:pt x="281" y="117"/>
                  </a:lnTo>
                  <a:lnTo>
                    <a:pt x="284" y="137"/>
                  </a:lnTo>
                  <a:lnTo>
                    <a:pt x="284" y="156"/>
                  </a:lnTo>
                  <a:lnTo>
                    <a:pt x="284" y="174"/>
                  </a:lnTo>
                  <a:lnTo>
                    <a:pt x="278" y="193"/>
                  </a:lnTo>
                  <a:lnTo>
                    <a:pt x="272" y="210"/>
                  </a:lnTo>
                  <a:lnTo>
                    <a:pt x="267" y="230"/>
                  </a:lnTo>
                  <a:lnTo>
                    <a:pt x="255" y="247"/>
                  </a:lnTo>
                  <a:lnTo>
                    <a:pt x="244" y="262"/>
                  </a:lnTo>
                  <a:lnTo>
                    <a:pt x="230" y="276"/>
                  </a:lnTo>
                  <a:lnTo>
                    <a:pt x="215" y="290"/>
                  </a:lnTo>
                  <a:lnTo>
                    <a:pt x="198" y="299"/>
                  </a:lnTo>
                  <a:lnTo>
                    <a:pt x="181" y="304"/>
                  </a:lnTo>
                  <a:lnTo>
                    <a:pt x="161" y="310"/>
                  </a:lnTo>
                  <a:lnTo>
                    <a:pt x="142" y="310"/>
                  </a:lnTo>
                  <a:lnTo>
                    <a:pt x="110" y="307"/>
                  </a:lnTo>
                  <a:lnTo>
                    <a:pt x="93" y="304"/>
                  </a:lnTo>
                  <a:lnTo>
                    <a:pt x="82" y="299"/>
                  </a:lnTo>
                  <a:lnTo>
                    <a:pt x="68" y="293"/>
                  </a:lnTo>
                  <a:lnTo>
                    <a:pt x="56" y="284"/>
                  </a:lnTo>
                  <a:lnTo>
                    <a:pt x="45" y="273"/>
                  </a:lnTo>
                  <a:lnTo>
                    <a:pt x="36" y="264"/>
                  </a:lnTo>
                  <a:lnTo>
                    <a:pt x="19" y="239"/>
                  </a:lnTo>
                  <a:lnTo>
                    <a:pt x="11" y="213"/>
                  </a:lnTo>
                  <a:lnTo>
                    <a:pt x="2" y="185"/>
                  </a:lnTo>
                  <a:lnTo>
                    <a:pt x="0" y="156"/>
                  </a:lnTo>
                  <a:lnTo>
                    <a:pt x="2" y="137"/>
                  </a:lnTo>
                  <a:lnTo>
                    <a:pt x="5" y="117"/>
                  </a:lnTo>
                  <a:lnTo>
                    <a:pt x="11" y="100"/>
                  </a:lnTo>
                  <a:lnTo>
                    <a:pt x="19" y="80"/>
                  </a:lnTo>
                  <a:lnTo>
                    <a:pt x="28" y="63"/>
                  </a:lnTo>
                  <a:lnTo>
                    <a:pt x="39" y="49"/>
                  </a:lnTo>
                  <a:lnTo>
                    <a:pt x="54" y="34"/>
                  </a:lnTo>
                  <a:lnTo>
                    <a:pt x="68" y="23"/>
                  </a:lnTo>
                  <a:lnTo>
                    <a:pt x="85" y="12"/>
                  </a:lnTo>
                  <a:lnTo>
                    <a:pt x="105" y="6"/>
                  </a:lnTo>
                  <a:lnTo>
                    <a:pt x="122" y="0"/>
                  </a:lnTo>
                  <a:lnTo>
                    <a:pt x="144" y="0"/>
                  </a:lnTo>
                  <a:close/>
                  <a:moveTo>
                    <a:pt x="139" y="23"/>
                  </a:moveTo>
                  <a:lnTo>
                    <a:pt x="139" y="23"/>
                  </a:lnTo>
                  <a:lnTo>
                    <a:pt x="119" y="26"/>
                  </a:lnTo>
                  <a:lnTo>
                    <a:pt x="102" y="34"/>
                  </a:lnTo>
                  <a:lnTo>
                    <a:pt x="88" y="49"/>
                  </a:lnTo>
                  <a:lnTo>
                    <a:pt x="76" y="66"/>
                  </a:lnTo>
                  <a:lnTo>
                    <a:pt x="68" y="85"/>
                  </a:lnTo>
                  <a:lnTo>
                    <a:pt x="62" y="108"/>
                  </a:lnTo>
                  <a:lnTo>
                    <a:pt x="59" y="131"/>
                  </a:lnTo>
                  <a:lnTo>
                    <a:pt x="59" y="159"/>
                  </a:lnTo>
                  <a:lnTo>
                    <a:pt x="62" y="185"/>
                  </a:lnTo>
                  <a:lnTo>
                    <a:pt x="68" y="210"/>
                  </a:lnTo>
                  <a:lnTo>
                    <a:pt x="73" y="230"/>
                  </a:lnTo>
                  <a:lnTo>
                    <a:pt x="85" y="250"/>
                  </a:lnTo>
                  <a:lnTo>
                    <a:pt x="96" y="267"/>
                  </a:lnTo>
                  <a:lnTo>
                    <a:pt x="113" y="279"/>
                  </a:lnTo>
                  <a:lnTo>
                    <a:pt x="127" y="284"/>
                  </a:lnTo>
                  <a:lnTo>
                    <a:pt x="147" y="284"/>
                  </a:lnTo>
                  <a:lnTo>
                    <a:pt x="164" y="282"/>
                  </a:lnTo>
                  <a:lnTo>
                    <a:pt x="181" y="273"/>
                  </a:lnTo>
                  <a:lnTo>
                    <a:pt x="196" y="262"/>
                  </a:lnTo>
                  <a:lnTo>
                    <a:pt x="207" y="245"/>
                  </a:lnTo>
                  <a:lnTo>
                    <a:pt x="215" y="225"/>
                  </a:lnTo>
                  <a:lnTo>
                    <a:pt x="221" y="202"/>
                  </a:lnTo>
                  <a:lnTo>
                    <a:pt x="224" y="179"/>
                  </a:lnTo>
                  <a:lnTo>
                    <a:pt x="224" y="151"/>
                  </a:lnTo>
                  <a:lnTo>
                    <a:pt x="221" y="117"/>
                  </a:lnTo>
                  <a:lnTo>
                    <a:pt x="213" y="85"/>
                  </a:lnTo>
                  <a:lnTo>
                    <a:pt x="201" y="60"/>
                  </a:lnTo>
                  <a:lnTo>
                    <a:pt x="184" y="40"/>
                  </a:lnTo>
                  <a:lnTo>
                    <a:pt x="176" y="31"/>
                  </a:lnTo>
                  <a:lnTo>
                    <a:pt x="164" y="29"/>
                  </a:lnTo>
                  <a:lnTo>
                    <a:pt x="150" y="23"/>
                  </a:lnTo>
                  <a:lnTo>
                    <a:pt x="139" y="23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spcBef>
                  <a:spcPct val="40000"/>
                </a:spcBef>
                <a:spcAft>
                  <a:spcPct val="20000"/>
                </a:spcAft>
                <a:buClr>
                  <a:srgbClr val="963A68"/>
                </a:buClr>
                <a:buFont typeface="Wingdings" pitchFamily="2" charset="2"/>
                <a:buChar char="§"/>
              </a:pPr>
              <a:endParaRPr lang="en-GB" sz="2000" b="1">
                <a:solidFill>
                  <a:srgbClr val="963A68"/>
                </a:solidFill>
                <a:latin typeface="Symbol" pitchFamily="18" charset="2"/>
              </a:endParaRPr>
            </a:p>
          </p:txBody>
        </p:sp>
        <p:sp>
          <p:nvSpPr>
            <p:cNvPr id="12" name="Freeform 1711"/>
            <p:cNvSpPr>
              <a:spLocks/>
            </p:cNvSpPr>
            <p:nvPr/>
          </p:nvSpPr>
          <p:spPr bwMode="auto">
            <a:xfrm>
              <a:off x="4547" y="3110"/>
              <a:ext cx="284" cy="304"/>
            </a:xfrm>
            <a:custGeom>
              <a:avLst/>
              <a:gdLst>
                <a:gd name="T0" fmla="*/ 170 w 284"/>
                <a:gd name="T1" fmla="*/ 0 h 304"/>
                <a:gd name="T2" fmla="*/ 219 w 284"/>
                <a:gd name="T3" fmla="*/ 12 h 304"/>
                <a:gd name="T4" fmla="*/ 239 w 284"/>
                <a:gd name="T5" fmla="*/ 23 h 304"/>
                <a:gd name="T6" fmla="*/ 253 w 284"/>
                <a:gd name="T7" fmla="*/ 43 h 304"/>
                <a:gd name="T8" fmla="*/ 264 w 284"/>
                <a:gd name="T9" fmla="*/ 63 h 304"/>
                <a:gd name="T10" fmla="*/ 267 w 284"/>
                <a:gd name="T11" fmla="*/ 88 h 304"/>
                <a:gd name="T12" fmla="*/ 267 w 284"/>
                <a:gd name="T13" fmla="*/ 282 h 304"/>
                <a:gd name="T14" fmla="*/ 270 w 284"/>
                <a:gd name="T15" fmla="*/ 293 h 304"/>
                <a:gd name="T16" fmla="*/ 284 w 284"/>
                <a:gd name="T17" fmla="*/ 304 h 304"/>
                <a:gd name="T18" fmla="*/ 196 w 284"/>
                <a:gd name="T19" fmla="*/ 304 h 304"/>
                <a:gd name="T20" fmla="*/ 207 w 284"/>
                <a:gd name="T21" fmla="*/ 293 h 304"/>
                <a:gd name="T22" fmla="*/ 213 w 284"/>
                <a:gd name="T23" fmla="*/ 282 h 304"/>
                <a:gd name="T24" fmla="*/ 213 w 284"/>
                <a:gd name="T25" fmla="*/ 111 h 304"/>
                <a:gd name="T26" fmla="*/ 207 w 284"/>
                <a:gd name="T27" fmla="*/ 80 h 304"/>
                <a:gd name="T28" fmla="*/ 196 w 284"/>
                <a:gd name="T29" fmla="*/ 57 h 304"/>
                <a:gd name="T30" fmla="*/ 173 w 284"/>
                <a:gd name="T31" fmla="*/ 43 h 304"/>
                <a:gd name="T32" fmla="*/ 145 w 284"/>
                <a:gd name="T33" fmla="*/ 37 h 304"/>
                <a:gd name="T34" fmla="*/ 125 w 284"/>
                <a:gd name="T35" fmla="*/ 40 h 304"/>
                <a:gd name="T36" fmla="*/ 108 w 284"/>
                <a:gd name="T37" fmla="*/ 49 h 304"/>
                <a:gd name="T38" fmla="*/ 79 w 284"/>
                <a:gd name="T39" fmla="*/ 71 h 304"/>
                <a:gd name="T40" fmla="*/ 79 w 284"/>
                <a:gd name="T41" fmla="*/ 282 h 304"/>
                <a:gd name="T42" fmla="*/ 82 w 284"/>
                <a:gd name="T43" fmla="*/ 293 h 304"/>
                <a:gd name="T44" fmla="*/ 97 w 284"/>
                <a:gd name="T45" fmla="*/ 304 h 304"/>
                <a:gd name="T46" fmla="*/ 6 w 284"/>
                <a:gd name="T47" fmla="*/ 304 h 304"/>
                <a:gd name="T48" fmla="*/ 17 w 284"/>
                <a:gd name="T49" fmla="*/ 293 h 304"/>
                <a:gd name="T50" fmla="*/ 23 w 284"/>
                <a:gd name="T51" fmla="*/ 282 h 304"/>
                <a:gd name="T52" fmla="*/ 23 w 284"/>
                <a:gd name="T53" fmla="*/ 40 h 304"/>
                <a:gd name="T54" fmla="*/ 17 w 284"/>
                <a:gd name="T55" fmla="*/ 26 h 304"/>
                <a:gd name="T56" fmla="*/ 0 w 284"/>
                <a:gd name="T57" fmla="*/ 14 h 304"/>
                <a:gd name="T58" fmla="*/ 79 w 284"/>
                <a:gd name="T59" fmla="*/ 46 h 304"/>
                <a:gd name="T60" fmla="*/ 97 w 284"/>
                <a:gd name="T61" fmla="*/ 29 h 304"/>
                <a:gd name="T62" fmla="*/ 119 w 284"/>
                <a:gd name="T63" fmla="*/ 14 h 304"/>
                <a:gd name="T64" fmla="*/ 145 w 284"/>
                <a:gd name="T65" fmla="*/ 3 h 304"/>
                <a:gd name="T66" fmla="*/ 170 w 284"/>
                <a:gd name="T67" fmla="*/ 0 h 304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284" h="304">
                  <a:moveTo>
                    <a:pt x="170" y="0"/>
                  </a:moveTo>
                  <a:lnTo>
                    <a:pt x="170" y="0"/>
                  </a:lnTo>
                  <a:lnTo>
                    <a:pt x="196" y="3"/>
                  </a:lnTo>
                  <a:lnTo>
                    <a:pt x="219" y="12"/>
                  </a:lnTo>
                  <a:lnTo>
                    <a:pt x="239" y="23"/>
                  </a:lnTo>
                  <a:lnTo>
                    <a:pt x="253" y="43"/>
                  </a:lnTo>
                  <a:lnTo>
                    <a:pt x="258" y="51"/>
                  </a:lnTo>
                  <a:lnTo>
                    <a:pt x="264" y="63"/>
                  </a:lnTo>
                  <a:lnTo>
                    <a:pt x="267" y="77"/>
                  </a:lnTo>
                  <a:lnTo>
                    <a:pt x="267" y="88"/>
                  </a:lnTo>
                  <a:lnTo>
                    <a:pt x="267" y="282"/>
                  </a:lnTo>
                  <a:lnTo>
                    <a:pt x="267" y="287"/>
                  </a:lnTo>
                  <a:lnTo>
                    <a:pt x="270" y="293"/>
                  </a:lnTo>
                  <a:lnTo>
                    <a:pt x="284" y="304"/>
                  </a:lnTo>
                  <a:lnTo>
                    <a:pt x="196" y="304"/>
                  </a:lnTo>
                  <a:lnTo>
                    <a:pt x="202" y="301"/>
                  </a:lnTo>
                  <a:lnTo>
                    <a:pt x="207" y="293"/>
                  </a:lnTo>
                  <a:lnTo>
                    <a:pt x="210" y="287"/>
                  </a:lnTo>
                  <a:lnTo>
                    <a:pt x="213" y="282"/>
                  </a:lnTo>
                  <a:lnTo>
                    <a:pt x="213" y="111"/>
                  </a:lnTo>
                  <a:lnTo>
                    <a:pt x="210" y="94"/>
                  </a:lnTo>
                  <a:lnTo>
                    <a:pt x="207" y="80"/>
                  </a:lnTo>
                  <a:lnTo>
                    <a:pt x="202" y="66"/>
                  </a:lnTo>
                  <a:lnTo>
                    <a:pt x="196" y="57"/>
                  </a:lnTo>
                  <a:lnTo>
                    <a:pt x="185" y="49"/>
                  </a:lnTo>
                  <a:lnTo>
                    <a:pt x="173" y="43"/>
                  </a:lnTo>
                  <a:lnTo>
                    <a:pt x="159" y="40"/>
                  </a:lnTo>
                  <a:lnTo>
                    <a:pt x="145" y="37"/>
                  </a:lnTo>
                  <a:lnTo>
                    <a:pt x="125" y="40"/>
                  </a:lnTo>
                  <a:lnTo>
                    <a:pt x="108" y="49"/>
                  </a:lnTo>
                  <a:lnTo>
                    <a:pt x="91" y="57"/>
                  </a:lnTo>
                  <a:lnTo>
                    <a:pt x="79" y="71"/>
                  </a:lnTo>
                  <a:lnTo>
                    <a:pt x="79" y="282"/>
                  </a:lnTo>
                  <a:lnTo>
                    <a:pt x="79" y="287"/>
                  </a:lnTo>
                  <a:lnTo>
                    <a:pt x="82" y="293"/>
                  </a:lnTo>
                  <a:lnTo>
                    <a:pt x="97" y="304"/>
                  </a:lnTo>
                  <a:lnTo>
                    <a:pt x="6" y="304"/>
                  </a:lnTo>
                  <a:lnTo>
                    <a:pt x="14" y="301"/>
                  </a:lnTo>
                  <a:lnTo>
                    <a:pt x="17" y="293"/>
                  </a:lnTo>
                  <a:lnTo>
                    <a:pt x="20" y="287"/>
                  </a:lnTo>
                  <a:lnTo>
                    <a:pt x="23" y="282"/>
                  </a:lnTo>
                  <a:lnTo>
                    <a:pt x="23" y="40"/>
                  </a:lnTo>
                  <a:lnTo>
                    <a:pt x="20" y="31"/>
                  </a:lnTo>
                  <a:lnTo>
                    <a:pt x="17" y="26"/>
                  </a:lnTo>
                  <a:lnTo>
                    <a:pt x="11" y="20"/>
                  </a:lnTo>
                  <a:lnTo>
                    <a:pt x="0" y="14"/>
                  </a:lnTo>
                  <a:lnTo>
                    <a:pt x="79" y="0"/>
                  </a:lnTo>
                  <a:lnTo>
                    <a:pt x="79" y="46"/>
                  </a:lnTo>
                  <a:lnTo>
                    <a:pt x="97" y="29"/>
                  </a:lnTo>
                  <a:lnTo>
                    <a:pt x="119" y="14"/>
                  </a:lnTo>
                  <a:lnTo>
                    <a:pt x="133" y="9"/>
                  </a:lnTo>
                  <a:lnTo>
                    <a:pt x="145" y="3"/>
                  </a:lnTo>
                  <a:lnTo>
                    <a:pt x="159" y="0"/>
                  </a:lnTo>
                  <a:lnTo>
                    <a:pt x="170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spcBef>
                  <a:spcPct val="40000"/>
                </a:spcBef>
                <a:spcAft>
                  <a:spcPct val="20000"/>
                </a:spcAft>
                <a:buClr>
                  <a:srgbClr val="963A68"/>
                </a:buClr>
                <a:buFont typeface="Wingdings" pitchFamily="2" charset="2"/>
                <a:buChar char="§"/>
              </a:pPr>
              <a:endParaRPr lang="en-GB" sz="2000" b="1">
                <a:solidFill>
                  <a:srgbClr val="963A68"/>
                </a:solidFill>
                <a:latin typeface="Symbol" pitchFamily="18" charset="2"/>
              </a:endParaRPr>
            </a:p>
          </p:txBody>
        </p:sp>
        <p:sp>
          <p:nvSpPr>
            <p:cNvPr id="13" name="Freeform 1712"/>
            <p:cNvSpPr>
              <a:spLocks/>
            </p:cNvSpPr>
            <p:nvPr/>
          </p:nvSpPr>
          <p:spPr bwMode="auto">
            <a:xfrm>
              <a:off x="3763" y="3110"/>
              <a:ext cx="293" cy="452"/>
            </a:xfrm>
            <a:custGeom>
              <a:avLst/>
              <a:gdLst>
                <a:gd name="T0" fmla="*/ 281 w 293"/>
                <a:gd name="T1" fmla="*/ 85 h 452"/>
                <a:gd name="T2" fmla="*/ 250 w 293"/>
                <a:gd name="T3" fmla="*/ 37 h 452"/>
                <a:gd name="T4" fmla="*/ 230 w 293"/>
                <a:gd name="T5" fmla="*/ 20 h 452"/>
                <a:gd name="T6" fmla="*/ 210 w 293"/>
                <a:gd name="T7" fmla="*/ 9 h 452"/>
                <a:gd name="T8" fmla="*/ 165 w 293"/>
                <a:gd name="T9" fmla="*/ 0 h 452"/>
                <a:gd name="T10" fmla="*/ 139 w 293"/>
                <a:gd name="T11" fmla="*/ 3 h 452"/>
                <a:gd name="T12" fmla="*/ 114 w 293"/>
                <a:gd name="T13" fmla="*/ 12 h 452"/>
                <a:gd name="T14" fmla="*/ 77 w 293"/>
                <a:gd name="T15" fmla="*/ 40 h 452"/>
                <a:gd name="T16" fmla="*/ 0 w 293"/>
                <a:gd name="T17" fmla="*/ 17 h 452"/>
                <a:gd name="T18" fmla="*/ 9 w 293"/>
                <a:gd name="T19" fmla="*/ 20 h 452"/>
                <a:gd name="T20" fmla="*/ 20 w 293"/>
                <a:gd name="T21" fmla="*/ 34 h 452"/>
                <a:gd name="T22" fmla="*/ 23 w 293"/>
                <a:gd name="T23" fmla="*/ 426 h 452"/>
                <a:gd name="T24" fmla="*/ 20 w 293"/>
                <a:gd name="T25" fmla="*/ 435 h 452"/>
                <a:gd name="T26" fmla="*/ 11 w 293"/>
                <a:gd name="T27" fmla="*/ 449 h 452"/>
                <a:gd name="T28" fmla="*/ 94 w 293"/>
                <a:gd name="T29" fmla="*/ 452 h 452"/>
                <a:gd name="T30" fmla="*/ 88 w 293"/>
                <a:gd name="T31" fmla="*/ 449 h 452"/>
                <a:gd name="T32" fmla="*/ 80 w 293"/>
                <a:gd name="T33" fmla="*/ 435 h 452"/>
                <a:gd name="T34" fmla="*/ 77 w 293"/>
                <a:gd name="T35" fmla="*/ 68 h 452"/>
                <a:gd name="T36" fmla="*/ 91 w 293"/>
                <a:gd name="T37" fmla="*/ 54 h 452"/>
                <a:gd name="T38" fmla="*/ 105 w 293"/>
                <a:gd name="T39" fmla="*/ 46 h 452"/>
                <a:gd name="T40" fmla="*/ 142 w 293"/>
                <a:gd name="T41" fmla="*/ 34 h 452"/>
                <a:gd name="T42" fmla="*/ 159 w 293"/>
                <a:gd name="T43" fmla="*/ 37 h 452"/>
                <a:gd name="T44" fmla="*/ 190 w 293"/>
                <a:gd name="T45" fmla="*/ 51 h 452"/>
                <a:gd name="T46" fmla="*/ 205 w 293"/>
                <a:gd name="T47" fmla="*/ 63 h 452"/>
                <a:gd name="T48" fmla="*/ 224 w 293"/>
                <a:gd name="T49" fmla="*/ 100 h 452"/>
                <a:gd name="T50" fmla="*/ 230 w 293"/>
                <a:gd name="T51" fmla="*/ 156 h 452"/>
                <a:gd name="T52" fmla="*/ 230 w 293"/>
                <a:gd name="T53" fmla="*/ 185 h 452"/>
                <a:gd name="T54" fmla="*/ 216 w 293"/>
                <a:gd name="T55" fmla="*/ 233 h 452"/>
                <a:gd name="T56" fmla="*/ 205 w 293"/>
                <a:gd name="T57" fmla="*/ 250 h 452"/>
                <a:gd name="T58" fmla="*/ 176 w 293"/>
                <a:gd name="T59" fmla="*/ 276 h 452"/>
                <a:gd name="T60" fmla="*/ 136 w 293"/>
                <a:gd name="T61" fmla="*/ 284 h 452"/>
                <a:gd name="T62" fmla="*/ 122 w 293"/>
                <a:gd name="T63" fmla="*/ 284 h 452"/>
                <a:gd name="T64" fmla="*/ 99 w 293"/>
                <a:gd name="T65" fmla="*/ 276 h 452"/>
                <a:gd name="T66" fmla="*/ 102 w 293"/>
                <a:gd name="T67" fmla="*/ 304 h 452"/>
                <a:gd name="T68" fmla="*/ 122 w 293"/>
                <a:gd name="T69" fmla="*/ 310 h 452"/>
                <a:gd name="T70" fmla="*/ 145 w 293"/>
                <a:gd name="T71" fmla="*/ 310 h 452"/>
                <a:gd name="T72" fmla="*/ 190 w 293"/>
                <a:gd name="T73" fmla="*/ 304 h 452"/>
                <a:gd name="T74" fmla="*/ 219 w 293"/>
                <a:gd name="T75" fmla="*/ 290 h 452"/>
                <a:gd name="T76" fmla="*/ 241 w 293"/>
                <a:gd name="T77" fmla="*/ 273 h 452"/>
                <a:gd name="T78" fmla="*/ 253 w 293"/>
                <a:gd name="T79" fmla="*/ 262 h 452"/>
                <a:gd name="T80" fmla="*/ 281 w 293"/>
                <a:gd name="T81" fmla="*/ 210 h 452"/>
                <a:gd name="T82" fmla="*/ 293 w 293"/>
                <a:gd name="T83" fmla="*/ 154 h 452"/>
                <a:gd name="T84" fmla="*/ 290 w 293"/>
                <a:gd name="T85" fmla="*/ 117 h 452"/>
                <a:gd name="T86" fmla="*/ 281 w 293"/>
                <a:gd name="T87" fmla="*/ 85 h 452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0" t="0" r="r" b="b"/>
              <a:pathLst>
                <a:path w="293" h="452">
                  <a:moveTo>
                    <a:pt x="281" y="85"/>
                  </a:moveTo>
                  <a:lnTo>
                    <a:pt x="281" y="85"/>
                  </a:lnTo>
                  <a:lnTo>
                    <a:pt x="267" y="57"/>
                  </a:lnTo>
                  <a:lnTo>
                    <a:pt x="250" y="37"/>
                  </a:lnTo>
                  <a:lnTo>
                    <a:pt x="230" y="20"/>
                  </a:lnTo>
                  <a:lnTo>
                    <a:pt x="210" y="9"/>
                  </a:lnTo>
                  <a:lnTo>
                    <a:pt x="187" y="3"/>
                  </a:lnTo>
                  <a:lnTo>
                    <a:pt x="165" y="0"/>
                  </a:lnTo>
                  <a:lnTo>
                    <a:pt x="139" y="3"/>
                  </a:lnTo>
                  <a:lnTo>
                    <a:pt x="114" y="12"/>
                  </a:lnTo>
                  <a:lnTo>
                    <a:pt x="94" y="26"/>
                  </a:lnTo>
                  <a:lnTo>
                    <a:pt x="77" y="40"/>
                  </a:lnTo>
                  <a:lnTo>
                    <a:pt x="77" y="0"/>
                  </a:lnTo>
                  <a:lnTo>
                    <a:pt x="0" y="17"/>
                  </a:lnTo>
                  <a:lnTo>
                    <a:pt x="9" y="20"/>
                  </a:lnTo>
                  <a:lnTo>
                    <a:pt x="17" y="26"/>
                  </a:lnTo>
                  <a:lnTo>
                    <a:pt x="20" y="34"/>
                  </a:lnTo>
                  <a:lnTo>
                    <a:pt x="23" y="43"/>
                  </a:lnTo>
                  <a:lnTo>
                    <a:pt x="23" y="426"/>
                  </a:lnTo>
                  <a:lnTo>
                    <a:pt x="20" y="435"/>
                  </a:lnTo>
                  <a:lnTo>
                    <a:pt x="17" y="443"/>
                  </a:lnTo>
                  <a:lnTo>
                    <a:pt x="11" y="449"/>
                  </a:lnTo>
                  <a:lnTo>
                    <a:pt x="6" y="452"/>
                  </a:lnTo>
                  <a:lnTo>
                    <a:pt x="94" y="452"/>
                  </a:lnTo>
                  <a:lnTo>
                    <a:pt x="88" y="449"/>
                  </a:lnTo>
                  <a:lnTo>
                    <a:pt x="82" y="443"/>
                  </a:lnTo>
                  <a:lnTo>
                    <a:pt x="80" y="435"/>
                  </a:lnTo>
                  <a:lnTo>
                    <a:pt x="77" y="426"/>
                  </a:lnTo>
                  <a:lnTo>
                    <a:pt x="77" y="68"/>
                  </a:lnTo>
                  <a:lnTo>
                    <a:pt x="91" y="54"/>
                  </a:lnTo>
                  <a:lnTo>
                    <a:pt x="105" y="46"/>
                  </a:lnTo>
                  <a:lnTo>
                    <a:pt x="122" y="37"/>
                  </a:lnTo>
                  <a:lnTo>
                    <a:pt x="142" y="34"/>
                  </a:lnTo>
                  <a:lnTo>
                    <a:pt x="159" y="37"/>
                  </a:lnTo>
                  <a:lnTo>
                    <a:pt x="173" y="43"/>
                  </a:lnTo>
                  <a:lnTo>
                    <a:pt x="190" y="51"/>
                  </a:lnTo>
                  <a:lnTo>
                    <a:pt x="205" y="63"/>
                  </a:lnTo>
                  <a:lnTo>
                    <a:pt x="216" y="80"/>
                  </a:lnTo>
                  <a:lnTo>
                    <a:pt x="224" y="100"/>
                  </a:lnTo>
                  <a:lnTo>
                    <a:pt x="230" y="125"/>
                  </a:lnTo>
                  <a:lnTo>
                    <a:pt x="230" y="156"/>
                  </a:lnTo>
                  <a:lnTo>
                    <a:pt x="230" y="185"/>
                  </a:lnTo>
                  <a:lnTo>
                    <a:pt x="224" y="210"/>
                  </a:lnTo>
                  <a:lnTo>
                    <a:pt x="216" y="233"/>
                  </a:lnTo>
                  <a:lnTo>
                    <a:pt x="205" y="250"/>
                  </a:lnTo>
                  <a:lnTo>
                    <a:pt x="190" y="267"/>
                  </a:lnTo>
                  <a:lnTo>
                    <a:pt x="176" y="276"/>
                  </a:lnTo>
                  <a:lnTo>
                    <a:pt x="156" y="284"/>
                  </a:lnTo>
                  <a:lnTo>
                    <a:pt x="136" y="284"/>
                  </a:lnTo>
                  <a:lnTo>
                    <a:pt x="122" y="284"/>
                  </a:lnTo>
                  <a:lnTo>
                    <a:pt x="111" y="282"/>
                  </a:lnTo>
                  <a:lnTo>
                    <a:pt x="99" y="276"/>
                  </a:lnTo>
                  <a:lnTo>
                    <a:pt x="88" y="264"/>
                  </a:lnTo>
                  <a:lnTo>
                    <a:pt x="102" y="304"/>
                  </a:lnTo>
                  <a:lnTo>
                    <a:pt x="122" y="310"/>
                  </a:lnTo>
                  <a:lnTo>
                    <a:pt x="145" y="310"/>
                  </a:lnTo>
                  <a:lnTo>
                    <a:pt x="176" y="307"/>
                  </a:lnTo>
                  <a:lnTo>
                    <a:pt x="190" y="304"/>
                  </a:lnTo>
                  <a:lnTo>
                    <a:pt x="205" y="299"/>
                  </a:lnTo>
                  <a:lnTo>
                    <a:pt x="219" y="290"/>
                  </a:lnTo>
                  <a:lnTo>
                    <a:pt x="230" y="284"/>
                  </a:lnTo>
                  <a:lnTo>
                    <a:pt x="241" y="273"/>
                  </a:lnTo>
                  <a:lnTo>
                    <a:pt x="253" y="262"/>
                  </a:lnTo>
                  <a:lnTo>
                    <a:pt x="270" y="236"/>
                  </a:lnTo>
                  <a:lnTo>
                    <a:pt x="281" y="210"/>
                  </a:lnTo>
                  <a:lnTo>
                    <a:pt x="290" y="182"/>
                  </a:lnTo>
                  <a:lnTo>
                    <a:pt x="293" y="154"/>
                  </a:lnTo>
                  <a:lnTo>
                    <a:pt x="290" y="117"/>
                  </a:lnTo>
                  <a:lnTo>
                    <a:pt x="281" y="85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spcBef>
                  <a:spcPct val="40000"/>
                </a:spcBef>
                <a:spcAft>
                  <a:spcPct val="20000"/>
                </a:spcAft>
                <a:buClr>
                  <a:srgbClr val="963A68"/>
                </a:buClr>
                <a:buFont typeface="Wingdings" pitchFamily="2" charset="2"/>
                <a:buChar char="§"/>
              </a:pPr>
              <a:endParaRPr lang="en-GB" sz="2000" b="1">
                <a:solidFill>
                  <a:srgbClr val="963A68"/>
                </a:solidFill>
                <a:latin typeface="Symbol" pitchFamily="18" charset="2"/>
              </a:endParaRPr>
            </a:p>
          </p:txBody>
        </p:sp>
        <p:sp>
          <p:nvSpPr>
            <p:cNvPr id="14" name="Freeform 1713"/>
            <p:cNvSpPr>
              <a:spLocks/>
            </p:cNvSpPr>
            <p:nvPr/>
          </p:nvSpPr>
          <p:spPr bwMode="auto">
            <a:xfrm>
              <a:off x="2192" y="3110"/>
              <a:ext cx="208" cy="310"/>
            </a:xfrm>
            <a:custGeom>
              <a:avLst/>
              <a:gdLst>
                <a:gd name="T0" fmla="*/ 182 w 208"/>
                <a:gd name="T1" fmla="*/ 264 h 310"/>
                <a:gd name="T2" fmla="*/ 182 w 208"/>
                <a:gd name="T3" fmla="*/ 264 h 310"/>
                <a:gd name="T4" fmla="*/ 165 w 208"/>
                <a:gd name="T5" fmla="*/ 270 h 310"/>
                <a:gd name="T6" fmla="*/ 145 w 208"/>
                <a:gd name="T7" fmla="*/ 273 h 310"/>
                <a:gd name="T8" fmla="*/ 145 w 208"/>
                <a:gd name="T9" fmla="*/ 273 h 310"/>
                <a:gd name="T10" fmla="*/ 131 w 208"/>
                <a:gd name="T11" fmla="*/ 273 h 310"/>
                <a:gd name="T12" fmla="*/ 120 w 208"/>
                <a:gd name="T13" fmla="*/ 267 h 310"/>
                <a:gd name="T14" fmla="*/ 108 w 208"/>
                <a:gd name="T15" fmla="*/ 262 h 310"/>
                <a:gd name="T16" fmla="*/ 100 w 208"/>
                <a:gd name="T17" fmla="*/ 250 h 310"/>
                <a:gd name="T18" fmla="*/ 100 w 208"/>
                <a:gd name="T19" fmla="*/ 250 h 310"/>
                <a:gd name="T20" fmla="*/ 91 w 208"/>
                <a:gd name="T21" fmla="*/ 239 h 310"/>
                <a:gd name="T22" fmla="*/ 83 w 208"/>
                <a:gd name="T23" fmla="*/ 225 h 310"/>
                <a:gd name="T24" fmla="*/ 80 w 208"/>
                <a:gd name="T25" fmla="*/ 208 h 310"/>
                <a:gd name="T26" fmla="*/ 80 w 208"/>
                <a:gd name="T27" fmla="*/ 191 h 310"/>
                <a:gd name="T28" fmla="*/ 80 w 208"/>
                <a:gd name="T29" fmla="*/ 0 h 310"/>
                <a:gd name="T30" fmla="*/ 0 w 208"/>
                <a:gd name="T31" fmla="*/ 14 h 310"/>
                <a:gd name="T32" fmla="*/ 0 w 208"/>
                <a:gd name="T33" fmla="*/ 14 h 310"/>
                <a:gd name="T34" fmla="*/ 12 w 208"/>
                <a:gd name="T35" fmla="*/ 20 h 310"/>
                <a:gd name="T36" fmla="*/ 17 w 208"/>
                <a:gd name="T37" fmla="*/ 26 h 310"/>
                <a:gd name="T38" fmla="*/ 23 w 208"/>
                <a:gd name="T39" fmla="*/ 31 h 310"/>
                <a:gd name="T40" fmla="*/ 23 w 208"/>
                <a:gd name="T41" fmla="*/ 40 h 310"/>
                <a:gd name="T42" fmla="*/ 23 w 208"/>
                <a:gd name="T43" fmla="*/ 191 h 310"/>
                <a:gd name="T44" fmla="*/ 23 w 208"/>
                <a:gd name="T45" fmla="*/ 191 h 310"/>
                <a:gd name="T46" fmla="*/ 26 w 208"/>
                <a:gd name="T47" fmla="*/ 219 h 310"/>
                <a:gd name="T48" fmla="*/ 32 w 208"/>
                <a:gd name="T49" fmla="*/ 245 h 310"/>
                <a:gd name="T50" fmla="*/ 40 w 208"/>
                <a:gd name="T51" fmla="*/ 264 h 310"/>
                <a:gd name="T52" fmla="*/ 54 w 208"/>
                <a:gd name="T53" fmla="*/ 282 h 310"/>
                <a:gd name="T54" fmla="*/ 54 w 208"/>
                <a:gd name="T55" fmla="*/ 282 h 310"/>
                <a:gd name="T56" fmla="*/ 71 w 208"/>
                <a:gd name="T57" fmla="*/ 296 h 310"/>
                <a:gd name="T58" fmla="*/ 85 w 208"/>
                <a:gd name="T59" fmla="*/ 304 h 310"/>
                <a:gd name="T60" fmla="*/ 103 w 208"/>
                <a:gd name="T61" fmla="*/ 310 h 310"/>
                <a:gd name="T62" fmla="*/ 122 w 208"/>
                <a:gd name="T63" fmla="*/ 310 h 310"/>
                <a:gd name="T64" fmla="*/ 122 w 208"/>
                <a:gd name="T65" fmla="*/ 310 h 310"/>
                <a:gd name="T66" fmla="*/ 142 w 208"/>
                <a:gd name="T67" fmla="*/ 310 h 310"/>
                <a:gd name="T68" fmla="*/ 162 w 208"/>
                <a:gd name="T69" fmla="*/ 304 h 310"/>
                <a:gd name="T70" fmla="*/ 179 w 208"/>
                <a:gd name="T71" fmla="*/ 296 h 310"/>
                <a:gd name="T72" fmla="*/ 196 w 208"/>
                <a:gd name="T73" fmla="*/ 282 h 310"/>
                <a:gd name="T74" fmla="*/ 208 w 208"/>
                <a:gd name="T75" fmla="*/ 245 h 310"/>
                <a:gd name="T76" fmla="*/ 208 w 208"/>
                <a:gd name="T77" fmla="*/ 245 h 310"/>
                <a:gd name="T78" fmla="*/ 196 w 208"/>
                <a:gd name="T79" fmla="*/ 256 h 310"/>
                <a:gd name="T80" fmla="*/ 182 w 208"/>
                <a:gd name="T81" fmla="*/ 264 h 310"/>
                <a:gd name="T82" fmla="*/ 182 w 208"/>
                <a:gd name="T83" fmla="*/ 264 h 310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208" h="310">
                  <a:moveTo>
                    <a:pt x="182" y="264"/>
                  </a:moveTo>
                  <a:lnTo>
                    <a:pt x="182" y="264"/>
                  </a:lnTo>
                  <a:lnTo>
                    <a:pt x="165" y="270"/>
                  </a:lnTo>
                  <a:lnTo>
                    <a:pt x="145" y="273"/>
                  </a:lnTo>
                  <a:lnTo>
                    <a:pt x="131" y="273"/>
                  </a:lnTo>
                  <a:lnTo>
                    <a:pt x="120" y="267"/>
                  </a:lnTo>
                  <a:lnTo>
                    <a:pt x="108" y="262"/>
                  </a:lnTo>
                  <a:lnTo>
                    <a:pt x="100" y="250"/>
                  </a:lnTo>
                  <a:lnTo>
                    <a:pt x="91" y="239"/>
                  </a:lnTo>
                  <a:lnTo>
                    <a:pt x="83" y="225"/>
                  </a:lnTo>
                  <a:lnTo>
                    <a:pt x="80" y="208"/>
                  </a:lnTo>
                  <a:lnTo>
                    <a:pt x="80" y="191"/>
                  </a:lnTo>
                  <a:lnTo>
                    <a:pt x="80" y="0"/>
                  </a:lnTo>
                  <a:lnTo>
                    <a:pt x="0" y="14"/>
                  </a:lnTo>
                  <a:lnTo>
                    <a:pt x="12" y="20"/>
                  </a:lnTo>
                  <a:lnTo>
                    <a:pt x="17" y="26"/>
                  </a:lnTo>
                  <a:lnTo>
                    <a:pt x="23" y="31"/>
                  </a:lnTo>
                  <a:lnTo>
                    <a:pt x="23" y="40"/>
                  </a:lnTo>
                  <a:lnTo>
                    <a:pt x="23" y="191"/>
                  </a:lnTo>
                  <a:lnTo>
                    <a:pt x="26" y="219"/>
                  </a:lnTo>
                  <a:lnTo>
                    <a:pt x="32" y="245"/>
                  </a:lnTo>
                  <a:lnTo>
                    <a:pt x="40" y="264"/>
                  </a:lnTo>
                  <a:lnTo>
                    <a:pt x="54" y="282"/>
                  </a:lnTo>
                  <a:lnTo>
                    <a:pt x="71" y="296"/>
                  </a:lnTo>
                  <a:lnTo>
                    <a:pt x="85" y="304"/>
                  </a:lnTo>
                  <a:lnTo>
                    <a:pt x="103" y="310"/>
                  </a:lnTo>
                  <a:lnTo>
                    <a:pt x="122" y="310"/>
                  </a:lnTo>
                  <a:lnTo>
                    <a:pt x="142" y="310"/>
                  </a:lnTo>
                  <a:lnTo>
                    <a:pt x="162" y="304"/>
                  </a:lnTo>
                  <a:lnTo>
                    <a:pt x="179" y="296"/>
                  </a:lnTo>
                  <a:lnTo>
                    <a:pt x="196" y="282"/>
                  </a:lnTo>
                  <a:lnTo>
                    <a:pt x="208" y="245"/>
                  </a:lnTo>
                  <a:lnTo>
                    <a:pt x="196" y="256"/>
                  </a:lnTo>
                  <a:lnTo>
                    <a:pt x="182" y="264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spcBef>
                  <a:spcPct val="40000"/>
                </a:spcBef>
                <a:spcAft>
                  <a:spcPct val="20000"/>
                </a:spcAft>
                <a:buClr>
                  <a:srgbClr val="963A68"/>
                </a:buClr>
                <a:buFont typeface="Wingdings" pitchFamily="2" charset="2"/>
                <a:buChar char="§"/>
              </a:pPr>
              <a:endParaRPr lang="en-GB" sz="2000" b="1">
                <a:solidFill>
                  <a:srgbClr val="963A68"/>
                </a:solidFill>
                <a:latin typeface="Symbol" pitchFamily="18" charset="2"/>
              </a:endParaRPr>
            </a:p>
          </p:txBody>
        </p:sp>
        <p:sp>
          <p:nvSpPr>
            <p:cNvPr id="15" name="Freeform 1714"/>
            <p:cNvSpPr>
              <a:spLocks/>
            </p:cNvSpPr>
            <p:nvPr/>
          </p:nvSpPr>
          <p:spPr bwMode="auto">
            <a:xfrm>
              <a:off x="2383" y="3110"/>
              <a:ext cx="105" cy="310"/>
            </a:xfrm>
            <a:custGeom>
              <a:avLst/>
              <a:gdLst>
                <a:gd name="T0" fmla="*/ 79 w 105"/>
                <a:gd name="T1" fmla="*/ 253 h 310"/>
                <a:gd name="T2" fmla="*/ 79 w 105"/>
                <a:gd name="T3" fmla="*/ 0 h 310"/>
                <a:gd name="T4" fmla="*/ 0 w 105"/>
                <a:gd name="T5" fmla="*/ 14 h 310"/>
                <a:gd name="T6" fmla="*/ 0 w 105"/>
                <a:gd name="T7" fmla="*/ 14 h 310"/>
                <a:gd name="T8" fmla="*/ 11 w 105"/>
                <a:gd name="T9" fmla="*/ 17 h 310"/>
                <a:gd name="T10" fmla="*/ 17 w 105"/>
                <a:gd name="T11" fmla="*/ 23 h 310"/>
                <a:gd name="T12" fmla="*/ 17 w 105"/>
                <a:gd name="T13" fmla="*/ 23 h 310"/>
                <a:gd name="T14" fmla="*/ 22 w 105"/>
                <a:gd name="T15" fmla="*/ 31 h 310"/>
                <a:gd name="T16" fmla="*/ 22 w 105"/>
                <a:gd name="T17" fmla="*/ 40 h 310"/>
                <a:gd name="T18" fmla="*/ 22 w 105"/>
                <a:gd name="T19" fmla="*/ 239 h 310"/>
                <a:gd name="T20" fmla="*/ 25 w 105"/>
                <a:gd name="T21" fmla="*/ 264 h 310"/>
                <a:gd name="T22" fmla="*/ 25 w 105"/>
                <a:gd name="T23" fmla="*/ 264 h 310"/>
                <a:gd name="T24" fmla="*/ 25 w 105"/>
                <a:gd name="T25" fmla="*/ 264 h 310"/>
                <a:gd name="T26" fmla="*/ 25 w 105"/>
                <a:gd name="T27" fmla="*/ 264 h 310"/>
                <a:gd name="T28" fmla="*/ 25 w 105"/>
                <a:gd name="T29" fmla="*/ 282 h 310"/>
                <a:gd name="T30" fmla="*/ 31 w 105"/>
                <a:gd name="T31" fmla="*/ 293 h 310"/>
                <a:gd name="T32" fmla="*/ 31 w 105"/>
                <a:gd name="T33" fmla="*/ 293 h 310"/>
                <a:gd name="T34" fmla="*/ 37 w 105"/>
                <a:gd name="T35" fmla="*/ 301 h 310"/>
                <a:gd name="T36" fmla="*/ 48 w 105"/>
                <a:gd name="T37" fmla="*/ 310 h 310"/>
                <a:gd name="T38" fmla="*/ 105 w 105"/>
                <a:gd name="T39" fmla="*/ 290 h 310"/>
                <a:gd name="T40" fmla="*/ 105 w 105"/>
                <a:gd name="T41" fmla="*/ 290 h 310"/>
                <a:gd name="T42" fmla="*/ 93 w 105"/>
                <a:gd name="T43" fmla="*/ 287 h 310"/>
                <a:gd name="T44" fmla="*/ 85 w 105"/>
                <a:gd name="T45" fmla="*/ 279 h 310"/>
                <a:gd name="T46" fmla="*/ 79 w 105"/>
                <a:gd name="T47" fmla="*/ 267 h 310"/>
                <a:gd name="T48" fmla="*/ 79 w 105"/>
                <a:gd name="T49" fmla="*/ 253 h 310"/>
                <a:gd name="T50" fmla="*/ 79 w 105"/>
                <a:gd name="T51" fmla="*/ 253 h 310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105" h="310">
                  <a:moveTo>
                    <a:pt x="79" y="253"/>
                  </a:moveTo>
                  <a:lnTo>
                    <a:pt x="79" y="0"/>
                  </a:lnTo>
                  <a:lnTo>
                    <a:pt x="0" y="14"/>
                  </a:lnTo>
                  <a:lnTo>
                    <a:pt x="11" y="17"/>
                  </a:lnTo>
                  <a:lnTo>
                    <a:pt x="17" y="23"/>
                  </a:lnTo>
                  <a:lnTo>
                    <a:pt x="22" y="31"/>
                  </a:lnTo>
                  <a:lnTo>
                    <a:pt x="22" y="40"/>
                  </a:lnTo>
                  <a:lnTo>
                    <a:pt x="22" y="239"/>
                  </a:lnTo>
                  <a:lnTo>
                    <a:pt x="25" y="264"/>
                  </a:lnTo>
                  <a:lnTo>
                    <a:pt x="25" y="282"/>
                  </a:lnTo>
                  <a:lnTo>
                    <a:pt x="31" y="293"/>
                  </a:lnTo>
                  <a:lnTo>
                    <a:pt x="37" y="301"/>
                  </a:lnTo>
                  <a:lnTo>
                    <a:pt x="48" y="310"/>
                  </a:lnTo>
                  <a:lnTo>
                    <a:pt x="105" y="290"/>
                  </a:lnTo>
                  <a:lnTo>
                    <a:pt x="93" y="287"/>
                  </a:lnTo>
                  <a:lnTo>
                    <a:pt x="85" y="279"/>
                  </a:lnTo>
                  <a:lnTo>
                    <a:pt x="79" y="267"/>
                  </a:lnTo>
                  <a:lnTo>
                    <a:pt x="79" y="253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spcBef>
                  <a:spcPct val="40000"/>
                </a:spcBef>
                <a:spcAft>
                  <a:spcPct val="20000"/>
                </a:spcAft>
                <a:buClr>
                  <a:srgbClr val="963A68"/>
                </a:buClr>
                <a:buFont typeface="Wingdings" pitchFamily="2" charset="2"/>
                <a:buChar char="§"/>
              </a:pPr>
              <a:endParaRPr lang="en-GB" sz="2000" b="1">
                <a:solidFill>
                  <a:srgbClr val="963A68"/>
                </a:solidFill>
                <a:latin typeface="Symbol" pitchFamily="18" charset="2"/>
              </a:endParaRPr>
            </a:p>
          </p:txBody>
        </p:sp>
        <p:sp>
          <p:nvSpPr>
            <p:cNvPr id="16" name="Freeform 1715"/>
            <p:cNvSpPr>
              <a:spLocks/>
            </p:cNvSpPr>
            <p:nvPr/>
          </p:nvSpPr>
          <p:spPr bwMode="auto">
            <a:xfrm>
              <a:off x="3010" y="3110"/>
              <a:ext cx="250" cy="310"/>
            </a:xfrm>
            <a:custGeom>
              <a:avLst/>
              <a:gdLst>
                <a:gd name="T0" fmla="*/ 233 w 250"/>
                <a:gd name="T1" fmla="*/ 279 h 310"/>
                <a:gd name="T2" fmla="*/ 230 w 250"/>
                <a:gd name="T3" fmla="*/ 259 h 310"/>
                <a:gd name="T4" fmla="*/ 230 w 250"/>
                <a:gd name="T5" fmla="*/ 85 h 310"/>
                <a:gd name="T6" fmla="*/ 222 w 250"/>
                <a:gd name="T7" fmla="*/ 46 h 310"/>
                <a:gd name="T8" fmla="*/ 199 w 250"/>
                <a:gd name="T9" fmla="*/ 17 h 310"/>
                <a:gd name="T10" fmla="*/ 185 w 250"/>
                <a:gd name="T11" fmla="*/ 12 h 310"/>
                <a:gd name="T12" fmla="*/ 148 w 250"/>
                <a:gd name="T13" fmla="*/ 0 h 310"/>
                <a:gd name="T14" fmla="*/ 128 w 250"/>
                <a:gd name="T15" fmla="*/ 0 h 310"/>
                <a:gd name="T16" fmla="*/ 77 w 250"/>
                <a:gd name="T17" fmla="*/ 9 h 310"/>
                <a:gd name="T18" fmla="*/ 29 w 250"/>
                <a:gd name="T19" fmla="*/ 31 h 310"/>
                <a:gd name="T20" fmla="*/ 29 w 250"/>
                <a:gd name="T21" fmla="*/ 111 h 310"/>
                <a:gd name="T22" fmla="*/ 43 w 250"/>
                <a:gd name="T23" fmla="*/ 74 h 310"/>
                <a:gd name="T24" fmla="*/ 63 w 250"/>
                <a:gd name="T25" fmla="*/ 49 h 310"/>
                <a:gd name="T26" fmla="*/ 74 w 250"/>
                <a:gd name="T27" fmla="*/ 37 h 310"/>
                <a:gd name="T28" fmla="*/ 105 w 250"/>
                <a:gd name="T29" fmla="*/ 26 h 310"/>
                <a:gd name="T30" fmla="*/ 122 w 250"/>
                <a:gd name="T31" fmla="*/ 23 h 310"/>
                <a:gd name="T32" fmla="*/ 145 w 250"/>
                <a:gd name="T33" fmla="*/ 29 h 310"/>
                <a:gd name="T34" fmla="*/ 162 w 250"/>
                <a:gd name="T35" fmla="*/ 40 h 310"/>
                <a:gd name="T36" fmla="*/ 171 w 250"/>
                <a:gd name="T37" fmla="*/ 49 h 310"/>
                <a:gd name="T38" fmla="*/ 176 w 250"/>
                <a:gd name="T39" fmla="*/ 68 h 310"/>
                <a:gd name="T40" fmla="*/ 176 w 250"/>
                <a:gd name="T41" fmla="*/ 80 h 310"/>
                <a:gd name="T42" fmla="*/ 174 w 250"/>
                <a:gd name="T43" fmla="*/ 108 h 310"/>
                <a:gd name="T44" fmla="*/ 165 w 250"/>
                <a:gd name="T45" fmla="*/ 117 h 310"/>
                <a:gd name="T46" fmla="*/ 151 w 250"/>
                <a:gd name="T47" fmla="*/ 122 h 310"/>
                <a:gd name="T48" fmla="*/ 97 w 250"/>
                <a:gd name="T49" fmla="*/ 139 h 310"/>
                <a:gd name="T50" fmla="*/ 43 w 250"/>
                <a:gd name="T51" fmla="*/ 159 h 310"/>
                <a:gd name="T52" fmla="*/ 23 w 250"/>
                <a:gd name="T53" fmla="*/ 174 h 310"/>
                <a:gd name="T54" fmla="*/ 3 w 250"/>
                <a:gd name="T55" fmla="*/ 210 h 310"/>
                <a:gd name="T56" fmla="*/ 0 w 250"/>
                <a:gd name="T57" fmla="*/ 233 h 310"/>
                <a:gd name="T58" fmla="*/ 6 w 250"/>
                <a:gd name="T59" fmla="*/ 259 h 310"/>
                <a:gd name="T60" fmla="*/ 20 w 250"/>
                <a:gd name="T61" fmla="*/ 284 h 310"/>
                <a:gd name="T62" fmla="*/ 32 w 250"/>
                <a:gd name="T63" fmla="*/ 296 h 310"/>
                <a:gd name="T64" fmla="*/ 60 w 250"/>
                <a:gd name="T65" fmla="*/ 310 h 310"/>
                <a:gd name="T66" fmla="*/ 77 w 250"/>
                <a:gd name="T67" fmla="*/ 310 h 310"/>
                <a:gd name="T68" fmla="*/ 120 w 250"/>
                <a:gd name="T69" fmla="*/ 304 h 310"/>
                <a:gd name="T70" fmla="*/ 159 w 250"/>
                <a:gd name="T71" fmla="*/ 279 h 310"/>
                <a:gd name="T72" fmla="*/ 171 w 250"/>
                <a:gd name="T73" fmla="*/ 247 h 310"/>
                <a:gd name="T74" fmla="*/ 139 w 250"/>
                <a:gd name="T75" fmla="*/ 267 h 310"/>
                <a:gd name="T76" fmla="*/ 103 w 250"/>
                <a:gd name="T77" fmla="*/ 273 h 310"/>
                <a:gd name="T78" fmla="*/ 94 w 250"/>
                <a:gd name="T79" fmla="*/ 273 h 310"/>
                <a:gd name="T80" fmla="*/ 74 w 250"/>
                <a:gd name="T81" fmla="*/ 267 h 310"/>
                <a:gd name="T82" fmla="*/ 68 w 250"/>
                <a:gd name="T83" fmla="*/ 259 h 310"/>
                <a:gd name="T84" fmla="*/ 57 w 250"/>
                <a:gd name="T85" fmla="*/ 242 h 310"/>
                <a:gd name="T86" fmla="*/ 54 w 250"/>
                <a:gd name="T87" fmla="*/ 222 h 310"/>
                <a:gd name="T88" fmla="*/ 54 w 250"/>
                <a:gd name="T89" fmla="*/ 210 h 310"/>
                <a:gd name="T90" fmla="*/ 63 w 250"/>
                <a:gd name="T91" fmla="*/ 193 h 310"/>
                <a:gd name="T92" fmla="*/ 68 w 250"/>
                <a:gd name="T93" fmla="*/ 185 h 310"/>
                <a:gd name="T94" fmla="*/ 108 w 250"/>
                <a:gd name="T95" fmla="*/ 162 h 310"/>
                <a:gd name="T96" fmla="*/ 154 w 250"/>
                <a:gd name="T97" fmla="*/ 148 h 310"/>
                <a:gd name="T98" fmla="*/ 176 w 250"/>
                <a:gd name="T99" fmla="*/ 242 h 310"/>
                <a:gd name="T100" fmla="*/ 176 w 250"/>
                <a:gd name="T101" fmla="*/ 262 h 310"/>
                <a:gd name="T102" fmla="*/ 179 w 250"/>
                <a:gd name="T103" fmla="*/ 282 h 310"/>
                <a:gd name="T104" fmla="*/ 182 w 250"/>
                <a:gd name="T105" fmla="*/ 293 h 310"/>
                <a:gd name="T106" fmla="*/ 199 w 250"/>
                <a:gd name="T107" fmla="*/ 310 h 310"/>
                <a:gd name="T108" fmla="*/ 250 w 250"/>
                <a:gd name="T109" fmla="*/ 290 h 310"/>
                <a:gd name="T110" fmla="*/ 233 w 250"/>
                <a:gd name="T111" fmla="*/ 279 h 310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250" h="310">
                  <a:moveTo>
                    <a:pt x="233" y="279"/>
                  </a:moveTo>
                  <a:lnTo>
                    <a:pt x="233" y="279"/>
                  </a:lnTo>
                  <a:lnTo>
                    <a:pt x="230" y="273"/>
                  </a:lnTo>
                  <a:lnTo>
                    <a:pt x="230" y="259"/>
                  </a:lnTo>
                  <a:lnTo>
                    <a:pt x="230" y="85"/>
                  </a:lnTo>
                  <a:lnTo>
                    <a:pt x="228" y="63"/>
                  </a:lnTo>
                  <a:lnTo>
                    <a:pt x="222" y="46"/>
                  </a:lnTo>
                  <a:lnTo>
                    <a:pt x="213" y="29"/>
                  </a:lnTo>
                  <a:lnTo>
                    <a:pt x="199" y="17"/>
                  </a:lnTo>
                  <a:lnTo>
                    <a:pt x="185" y="12"/>
                  </a:lnTo>
                  <a:lnTo>
                    <a:pt x="168" y="6"/>
                  </a:lnTo>
                  <a:lnTo>
                    <a:pt x="148" y="0"/>
                  </a:lnTo>
                  <a:lnTo>
                    <a:pt x="128" y="0"/>
                  </a:lnTo>
                  <a:lnTo>
                    <a:pt x="103" y="3"/>
                  </a:lnTo>
                  <a:lnTo>
                    <a:pt x="77" y="9"/>
                  </a:lnTo>
                  <a:lnTo>
                    <a:pt x="51" y="17"/>
                  </a:lnTo>
                  <a:lnTo>
                    <a:pt x="29" y="31"/>
                  </a:lnTo>
                  <a:lnTo>
                    <a:pt x="29" y="111"/>
                  </a:lnTo>
                  <a:lnTo>
                    <a:pt x="37" y="91"/>
                  </a:lnTo>
                  <a:lnTo>
                    <a:pt x="43" y="74"/>
                  </a:lnTo>
                  <a:lnTo>
                    <a:pt x="54" y="60"/>
                  </a:lnTo>
                  <a:lnTo>
                    <a:pt x="63" y="49"/>
                  </a:lnTo>
                  <a:lnTo>
                    <a:pt x="74" y="37"/>
                  </a:lnTo>
                  <a:lnTo>
                    <a:pt x="88" y="31"/>
                  </a:lnTo>
                  <a:lnTo>
                    <a:pt x="105" y="26"/>
                  </a:lnTo>
                  <a:lnTo>
                    <a:pt x="122" y="23"/>
                  </a:lnTo>
                  <a:lnTo>
                    <a:pt x="134" y="26"/>
                  </a:lnTo>
                  <a:lnTo>
                    <a:pt x="145" y="29"/>
                  </a:lnTo>
                  <a:lnTo>
                    <a:pt x="157" y="34"/>
                  </a:lnTo>
                  <a:lnTo>
                    <a:pt x="162" y="40"/>
                  </a:lnTo>
                  <a:lnTo>
                    <a:pt x="171" y="49"/>
                  </a:lnTo>
                  <a:lnTo>
                    <a:pt x="174" y="60"/>
                  </a:lnTo>
                  <a:lnTo>
                    <a:pt x="176" y="68"/>
                  </a:lnTo>
                  <a:lnTo>
                    <a:pt x="176" y="80"/>
                  </a:lnTo>
                  <a:lnTo>
                    <a:pt x="176" y="100"/>
                  </a:lnTo>
                  <a:lnTo>
                    <a:pt x="174" y="108"/>
                  </a:lnTo>
                  <a:lnTo>
                    <a:pt x="165" y="117"/>
                  </a:lnTo>
                  <a:lnTo>
                    <a:pt x="151" y="122"/>
                  </a:lnTo>
                  <a:lnTo>
                    <a:pt x="97" y="139"/>
                  </a:lnTo>
                  <a:lnTo>
                    <a:pt x="63" y="151"/>
                  </a:lnTo>
                  <a:lnTo>
                    <a:pt x="43" y="159"/>
                  </a:lnTo>
                  <a:lnTo>
                    <a:pt x="23" y="174"/>
                  </a:lnTo>
                  <a:lnTo>
                    <a:pt x="12" y="191"/>
                  </a:lnTo>
                  <a:lnTo>
                    <a:pt x="3" y="210"/>
                  </a:lnTo>
                  <a:lnTo>
                    <a:pt x="0" y="233"/>
                  </a:lnTo>
                  <a:lnTo>
                    <a:pt x="0" y="245"/>
                  </a:lnTo>
                  <a:lnTo>
                    <a:pt x="6" y="259"/>
                  </a:lnTo>
                  <a:lnTo>
                    <a:pt x="12" y="270"/>
                  </a:lnTo>
                  <a:lnTo>
                    <a:pt x="20" y="284"/>
                  </a:lnTo>
                  <a:lnTo>
                    <a:pt x="32" y="296"/>
                  </a:lnTo>
                  <a:lnTo>
                    <a:pt x="43" y="304"/>
                  </a:lnTo>
                  <a:lnTo>
                    <a:pt x="60" y="310"/>
                  </a:lnTo>
                  <a:lnTo>
                    <a:pt x="77" y="310"/>
                  </a:lnTo>
                  <a:lnTo>
                    <a:pt x="100" y="310"/>
                  </a:lnTo>
                  <a:lnTo>
                    <a:pt x="120" y="304"/>
                  </a:lnTo>
                  <a:lnTo>
                    <a:pt x="139" y="293"/>
                  </a:lnTo>
                  <a:lnTo>
                    <a:pt x="159" y="279"/>
                  </a:lnTo>
                  <a:lnTo>
                    <a:pt x="171" y="247"/>
                  </a:lnTo>
                  <a:lnTo>
                    <a:pt x="157" y="259"/>
                  </a:lnTo>
                  <a:lnTo>
                    <a:pt x="139" y="267"/>
                  </a:lnTo>
                  <a:lnTo>
                    <a:pt x="122" y="273"/>
                  </a:lnTo>
                  <a:lnTo>
                    <a:pt x="103" y="273"/>
                  </a:lnTo>
                  <a:lnTo>
                    <a:pt x="94" y="273"/>
                  </a:lnTo>
                  <a:lnTo>
                    <a:pt x="83" y="270"/>
                  </a:lnTo>
                  <a:lnTo>
                    <a:pt x="74" y="267"/>
                  </a:lnTo>
                  <a:lnTo>
                    <a:pt x="68" y="259"/>
                  </a:lnTo>
                  <a:lnTo>
                    <a:pt x="63" y="253"/>
                  </a:lnTo>
                  <a:lnTo>
                    <a:pt x="57" y="242"/>
                  </a:lnTo>
                  <a:lnTo>
                    <a:pt x="54" y="233"/>
                  </a:lnTo>
                  <a:lnTo>
                    <a:pt x="54" y="222"/>
                  </a:lnTo>
                  <a:lnTo>
                    <a:pt x="54" y="210"/>
                  </a:lnTo>
                  <a:lnTo>
                    <a:pt x="57" y="202"/>
                  </a:lnTo>
                  <a:lnTo>
                    <a:pt x="63" y="193"/>
                  </a:lnTo>
                  <a:lnTo>
                    <a:pt x="68" y="185"/>
                  </a:lnTo>
                  <a:lnTo>
                    <a:pt x="86" y="174"/>
                  </a:lnTo>
                  <a:lnTo>
                    <a:pt x="108" y="162"/>
                  </a:lnTo>
                  <a:lnTo>
                    <a:pt x="154" y="148"/>
                  </a:lnTo>
                  <a:lnTo>
                    <a:pt x="176" y="137"/>
                  </a:lnTo>
                  <a:lnTo>
                    <a:pt x="176" y="242"/>
                  </a:lnTo>
                  <a:lnTo>
                    <a:pt x="176" y="262"/>
                  </a:lnTo>
                  <a:lnTo>
                    <a:pt x="179" y="282"/>
                  </a:lnTo>
                  <a:lnTo>
                    <a:pt x="182" y="293"/>
                  </a:lnTo>
                  <a:lnTo>
                    <a:pt x="191" y="301"/>
                  </a:lnTo>
                  <a:lnTo>
                    <a:pt x="199" y="310"/>
                  </a:lnTo>
                  <a:lnTo>
                    <a:pt x="250" y="290"/>
                  </a:lnTo>
                  <a:lnTo>
                    <a:pt x="239" y="284"/>
                  </a:lnTo>
                  <a:lnTo>
                    <a:pt x="233" y="279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spcBef>
                  <a:spcPct val="40000"/>
                </a:spcBef>
                <a:spcAft>
                  <a:spcPct val="20000"/>
                </a:spcAft>
                <a:buClr>
                  <a:srgbClr val="963A68"/>
                </a:buClr>
                <a:buFont typeface="Wingdings" pitchFamily="2" charset="2"/>
                <a:buChar char="§"/>
              </a:pPr>
              <a:endParaRPr lang="en-GB" sz="2000" b="1">
                <a:solidFill>
                  <a:srgbClr val="963A68"/>
                </a:solidFill>
                <a:latin typeface="Symbol" pitchFamily="18" charset="2"/>
              </a:endParaRPr>
            </a:p>
          </p:txBody>
        </p:sp>
        <p:sp>
          <p:nvSpPr>
            <p:cNvPr id="17" name="Freeform 1716"/>
            <p:cNvSpPr>
              <a:spLocks/>
            </p:cNvSpPr>
            <p:nvPr/>
          </p:nvSpPr>
          <p:spPr bwMode="auto">
            <a:xfrm>
              <a:off x="2871" y="2866"/>
              <a:ext cx="136" cy="170"/>
            </a:xfrm>
            <a:custGeom>
              <a:avLst/>
              <a:gdLst>
                <a:gd name="T0" fmla="*/ 31 w 136"/>
                <a:gd name="T1" fmla="*/ 11 h 170"/>
                <a:gd name="T2" fmla="*/ 31 w 136"/>
                <a:gd name="T3" fmla="*/ 116 h 170"/>
                <a:gd name="T4" fmla="*/ 31 w 136"/>
                <a:gd name="T5" fmla="*/ 116 h 170"/>
                <a:gd name="T6" fmla="*/ 34 w 136"/>
                <a:gd name="T7" fmla="*/ 131 h 170"/>
                <a:gd name="T8" fmla="*/ 40 w 136"/>
                <a:gd name="T9" fmla="*/ 142 h 170"/>
                <a:gd name="T10" fmla="*/ 46 w 136"/>
                <a:gd name="T11" fmla="*/ 150 h 170"/>
                <a:gd name="T12" fmla="*/ 51 w 136"/>
                <a:gd name="T13" fmla="*/ 153 h 170"/>
                <a:gd name="T14" fmla="*/ 63 w 136"/>
                <a:gd name="T15" fmla="*/ 156 h 170"/>
                <a:gd name="T16" fmla="*/ 74 w 136"/>
                <a:gd name="T17" fmla="*/ 159 h 170"/>
                <a:gd name="T18" fmla="*/ 74 w 136"/>
                <a:gd name="T19" fmla="*/ 159 h 170"/>
                <a:gd name="T20" fmla="*/ 85 w 136"/>
                <a:gd name="T21" fmla="*/ 159 h 170"/>
                <a:gd name="T22" fmla="*/ 94 w 136"/>
                <a:gd name="T23" fmla="*/ 156 h 170"/>
                <a:gd name="T24" fmla="*/ 102 w 136"/>
                <a:gd name="T25" fmla="*/ 150 h 170"/>
                <a:gd name="T26" fmla="*/ 108 w 136"/>
                <a:gd name="T27" fmla="*/ 145 h 170"/>
                <a:gd name="T28" fmla="*/ 111 w 136"/>
                <a:gd name="T29" fmla="*/ 139 h 170"/>
                <a:gd name="T30" fmla="*/ 114 w 136"/>
                <a:gd name="T31" fmla="*/ 131 h 170"/>
                <a:gd name="T32" fmla="*/ 117 w 136"/>
                <a:gd name="T33" fmla="*/ 116 h 170"/>
                <a:gd name="T34" fmla="*/ 117 w 136"/>
                <a:gd name="T35" fmla="*/ 11 h 170"/>
                <a:gd name="T36" fmla="*/ 117 w 136"/>
                <a:gd name="T37" fmla="*/ 11 h 170"/>
                <a:gd name="T38" fmla="*/ 114 w 136"/>
                <a:gd name="T39" fmla="*/ 3 h 170"/>
                <a:gd name="T40" fmla="*/ 108 w 136"/>
                <a:gd name="T41" fmla="*/ 0 h 170"/>
                <a:gd name="T42" fmla="*/ 136 w 136"/>
                <a:gd name="T43" fmla="*/ 0 h 170"/>
                <a:gd name="T44" fmla="*/ 136 w 136"/>
                <a:gd name="T45" fmla="*/ 0 h 170"/>
                <a:gd name="T46" fmla="*/ 131 w 136"/>
                <a:gd name="T47" fmla="*/ 3 h 170"/>
                <a:gd name="T48" fmla="*/ 131 w 136"/>
                <a:gd name="T49" fmla="*/ 11 h 170"/>
                <a:gd name="T50" fmla="*/ 128 w 136"/>
                <a:gd name="T51" fmla="*/ 114 h 170"/>
                <a:gd name="T52" fmla="*/ 128 w 136"/>
                <a:gd name="T53" fmla="*/ 114 h 170"/>
                <a:gd name="T54" fmla="*/ 128 w 136"/>
                <a:gd name="T55" fmla="*/ 128 h 170"/>
                <a:gd name="T56" fmla="*/ 125 w 136"/>
                <a:gd name="T57" fmla="*/ 139 h 170"/>
                <a:gd name="T58" fmla="*/ 119 w 136"/>
                <a:gd name="T59" fmla="*/ 150 h 170"/>
                <a:gd name="T60" fmla="*/ 111 w 136"/>
                <a:gd name="T61" fmla="*/ 156 h 170"/>
                <a:gd name="T62" fmla="*/ 102 w 136"/>
                <a:gd name="T63" fmla="*/ 162 h 170"/>
                <a:gd name="T64" fmla="*/ 94 w 136"/>
                <a:gd name="T65" fmla="*/ 167 h 170"/>
                <a:gd name="T66" fmla="*/ 71 w 136"/>
                <a:gd name="T67" fmla="*/ 170 h 170"/>
                <a:gd name="T68" fmla="*/ 71 w 136"/>
                <a:gd name="T69" fmla="*/ 170 h 170"/>
                <a:gd name="T70" fmla="*/ 51 w 136"/>
                <a:gd name="T71" fmla="*/ 167 h 170"/>
                <a:gd name="T72" fmla="*/ 40 w 136"/>
                <a:gd name="T73" fmla="*/ 165 h 170"/>
                <a:gd name="T74" fmla="*/ 31 w 136"/>
                <a:gd name="T75" fmla="*/ 159 h 170"/>
                <a:gd name="T76" fmla="*/ 20 w 136"/>
                <a:gd name="T77" fmla="*/ 150 h 170"/>
                <a:gd name="T78" fmla="*/ 14 w 136"/>
                <a:gd name="T79" fmla="*/ 142 h 170"/>
                <a:gd name="T80" fmla="*/ 9 w 136"/>
                <a:gd name="T81" fmla="*/ 128 h 170"/>
                <a:gd name="T82" fmla="*/ 9 w 136"/>
                <a:gd name="T83" fmla="*/ 114 h 170"/>
                <a:gd name="T84" fmla="*/ 9 w 136"/>
                <a:gd name="T85" fmla="*/ 11 h 170"/>
                <a:gd name="T86" fmla="*/ 9 w 136"/>
                <a:gd name="T87" fmla="*/ 11 h 170"/>
                <a:gd name="T88" fmla="*/ 6 w 136"/>
                <a:gd name="T89" fmla="*/ 3 h 170"/>
                <a:gd name="T90" fmla="*/ 0 w 136"/>
                <a:gd name="T91" fmla="*/ 0 h 170"/>
                <a:gd name="T92" fmla="*/ 40 w 136"/>
                <a:gd name="T93" fmla="*/ 0 h 170"/>
                <a:gd name="T94" fmla="*/ 40 w 136"/>
                <a:gd name="T95" fmla="*/ 0 h 170"/>
                <a:gd name="T96" fmla="*/ 34 w 136"/>
                <a:gd name="T97" fmla="*/ 3 h 170"/>
                <a:gd name="T98" fmla="*/ 31 w 136"/>
                <a:gd name="T99" fmla="*/ 11 h 170"/>
                <a:gd name="T100" fmla="*/ 31 w 136"/>
                <a:gd name="T101" fmla="*/ 11 h 170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136" h="170">
                  <a:moveTo>
                    <a:pt x="31" y="11"/>
                  </a:moveTo>
                  <a:lnTo>
                    <a:pt x="31" y="116"/>
                  </a:lnTo>
                  <a:lnTo>
                    <a:pt x="34" y="131"/>
                  </a:lnTo>
                  <a:lnTo>
                    <a:pt x="40" y="142"/>
                  </a:lnTo>
                  <a:lnTo>
                    <a:pt x="46" y="150"/>
                  </a:lnTo>
                  <a:lnTo>
                    <a:pt x="51" y="153"/>
                  </a:lnTo>
                  <a:lnTo>
                    <a:pt x="63" y="156"/>
                  </a:lnTo>
                  <a:lnTo>
                    <a:pt x="74" y="159"/>
                  </a:lnTo>
                  <a:lnTo>
                    <a:pt x="85" y="159"/>
                  </a:lnTo>
                  <a:lnTo>
                    <a:pt x="94" y="156"/>
                  </a:lnTo>
                  <a:lnTo>
                    <a:pt x="102" y="150"/>
                  </a:lnTo>
                  <a:lnTo>
                    <a:pt x="108" y="145"/>
                  </a:lnTo>
                  <a:lnTo>
                    <a:pt x="111" y="139"/>
                  </a:lnTo>
                  <a:lnTo>
                    <a:pt x="114" y="131"/>
                  </a:lnTo>
                  <a:lnTo>
                    <a:pt x="117" y="116"/>
                  </a:lnTo>
                  <a:lnTo>
                    <a:pt x="117" y="11"/>
                  </a:lnTo>
                  <a:lnTo>
                    <a:pt x="114" y="3"/>
                  </a:lnTo>
                  <a:lnTo>
                    <a:pt x="108" y="0"/>
                  </a:lnTo>
                  <a:lnTo>
                    <a:pt x="136" y="0"/>
                  </a:lnTo>
                  <a:lnTo>
                    <a:pt x="131" y="3"/>
                  </a:lnTo>
                  <a:lnTo>
                    <a:pt x="131" y="11"/>
                  </a:lnTo>
                  <a:lnTo>
                    <a:pt x="128" y="114"/>
                  </a:lnTo>
                  <a:lnTo>
                    <a:pt x="128" y="128"/>
                  </a:lnTo>
                  <a:lnTo>
                    <a:pt x="125" y="139"/>
                  </a:lnTo>
                  <a:lnTo>
                    <a:pt x="119" y="150"/>
                  </a:lnTo>
                  <a:lnTo>
                    <a:pt x="111" y="156"/>
                  </a:lnTo>
                  <a:lnTo>
                    <a:pt x="102" y="162"/>
                  </a:lnTo>
                  <a:lnTo>
                    <a:pt x="94" y="167"/>
                  </a:lnTo>
                  <a:lnTo>
                    <a:pt x="71" y="170"/>
                  </a:lnTo>
                  <a:lnTo>
                    <a:pt x="51" y="167"/>
                  </a:lnTo>
                  <a:lnTo>
                    <a:pt x="40" y="165"/>
                  </a:lnTo>
                  <a:lnTo>
                    <a:pt x="31" y="159"/>
                  </a:lnTo>
                  <a:lnTo>
                    <a:pt x="20" y="150"/>
                  </a:lnTo>
                  <a:lnTo>
                    <a:pt x="14" y="142"/>
                  </a:lnTo>
                  <a:lnTo>
                    <a:pt x="9" y="128"/>
                  </a:lnTo>
                  <a:lnTo>
                    <a:pt x="9" y="114"/>
                  </a:lnTo>
                  <a:lnTo>
                    <a:pt x="9" y="11"/>
                  </a:lnTo>
                  <a:lnTo>
                    <a:pt x="6" y="3"/>
                  </a:lnTo>
                  <a:lnTo>
                    <a:pt x="0" y="0"/>
                  </a:lnTo>
                  <a:lnTo>
                    <a:pt x="40" y="0"/>
                  </a:lnTo>
                  <a:lnTo>
                    <a:pt x="34" y="3"/>
                  </a:lnTo>
                  <a:lnTo>
                    <a:pt x="31" y="11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spcBef>
                  <a:spcPct val="40000"/>
                </a:spcBef>
                <a:spcAft>
                  <a:spcPct val="20000"/>
                </a:spcAft>
                <a:buClr>
                  <a:srgbClr val="963A68"/>
                </a:buClr>
                <a:buFont typeface="Wingdings" pitchFamily="2" charset="2"/>
                <a:buChar char="§"/>
              </a:pPr>
              <a:endParaRPr lang="en-GB" sz="2000" b="1">
                <a:solidFill>
                  <a:srgbClr val="963A68"/>
                </a:solidFill>
                <a:latin typeface="Symbol" pitchFamily="18" charset="2"/>
              </a:endParaRPr>
            </a:p>
          </p:txBody>
        </p:sp>
        <p:sp>
          <p:nvSpPr>
            <p:cNvPr id="18" name="Freeform 1717"/>
            <p:cNvSpPr>
              <a:spLocks/>
            </p:cNvSpPr>
            <p:nvPr/>
          </p:nvSpPr>
          <p:spPr bwMode="auto">
            <a:xfrm>
              <a:off x="3022" y="2866"/>
              <a:ext cx="153" cy="173"/>
            </a:xfrm>
            <a:custGeom>
              <a:avLst/>
              <a:gdLst>
                <a:gd name="T0" fmla="*/ 133 w 153"/>
                <a:gd name="T1" fmla="*/ 11 h 173"/>
                <a:gd name="T2" fmla="*/ 133 w 153"/>
                <a:gd name="T3" fmla="*/ 11 h 173"/>
                <a:gd name="T4" fmla="*/ 133 w 153"/>
                <a:gd name="T5" fmla="*/ 3 h 173"/>
                <a:gd name="T6" fmla="*/ 127 w 153"/>
                <a:gd name="T7" fmla="*/ 0 h 173"/>
                <a:gd name="T8" fmla="*/ 153 w 153"/>
                <a:gd name="T9" fmla="*/ 0 h 173"/>
                <a:gd name="T10" fmla="*/ 153 w 153"/>
                <a:gd name="T11" fmla="*/ 0 h 173"/>
                <a:gd name="T12" fmla="*/ 147 w 153"/>
                <a:gd name="T13" fmla="*/ 3 h 173"/>
                <a:gd name="T14" fmla="*/ 147 w 153"/>
                <a:gd name="T15" fmla="*/ 11 h 173"/>
                <a:gd name="T16" fmla="*/ 147 w 153"/>
                <a:gd name="T17" fmla="*/ 173 h 173"/>
                <a:gd name="T18" fmla="*/ 147 w 153"/>
                <a:gd name="T19" fmla="*/ 173 h 173"/>
                <a:gd name="T20" fmla="*/ 88 w 153"/>
                <a:gd name="T21" fmla="*/ 99 h 173"/>
                <a:gd name="T22" fmla="*/ 28 w 153"/>
                <a:gd name="T23" fmla="*/ 25 h 173"/>
                <a:gd name="T24" fmla="*/ 28 w 153"/>
                <a:gd name="T25" fmla="*/ 156 h 173"/>
                <a:gd name="T26" fmla="*/ 28 w 153"/>
                <a:gd name="T27" fmla="*/ 156 h 173"/>
                <a:gd name="T28" fmla="*/ 31 w 153"/>
                <a:gd name="T29" fmla="*/ 165 h 173"/>
                <a:gd name="T30" fmla="*/ 34 w 153"/>
                <a:gd name="T31" fmla="*/ 167 h 173"/>
                <a:gd name="T32" fmla="*/ 8 w 153"/>
                <a:gd name="T33" fmla="*/ 167 h 173"/>
                <a:gd name="T34" fmla="*/ 8 w 153"/>
                <a:gd name="T35" fmla="*/ 167 h 173"/>
                <a:gd name="T36" fmla="*/ 14 w 153"/>
                <a:gd name="T37" fmla="*/ 165 h 173"/>
                <a:gd name="T38" fmla="*/ 14 w 153"/>
                <a:gd name="T39" fmla="*/ 156 h 173"/>
                <a:gd name="T40" fmla="*/ 14 w 153"/>
                <a:gd name="T41" fmla="*/ 20 h 173"/>
                <a:gd name="T42" fmla="*/ 14 w 153"/>
                <a:gd name="T43" fmla="*/ 20 h 173"/>
                <a:gd name="T44" fmla="*/ 14 w 153"/>
                <a:gd name="T45" fmla="*/ 14 h 173"/>
                <a:gd name="T46" fmla="*/ 11 w 153"/>
                <a:gd name="T47" fmla="*/ 8 h 173"/>
                <a:gd name="T48" fmla="*/ 11 w 153"/>
                <a:gd name="T49" fmla="*/ 8 h 173"/>
                <a:gd name="T50" fmla="*/ 8 w 153"/>
                <a:gd name="T51" fmla="*/ 3 h 173"/>
                <a:gd name="T52" fmla="*/ 0 w 153"/>
                <a:gd name="T53" fmla="*/ 0 h 173"/>
                <a:gd name="T54" fmla="*/ 37 w 153"/>
                <a:gd name="T55" fmla="*/ 0 h 173"/>
                <a:gd name="T56" fmla="*/ 133 w 153"/>
                <a:gd name="T57" fmla="*/ 119 h 173"/>
                <a:gd name="T58" fmla="*/ 133 w 153"/>
                <a:gd name="T59" fmla="*/ 11 h 173"/>
                <a:gd name="T60" fmla="*/ 133 w 153"/>
                <a:gd name="T61" fmla="*/ 11 h 173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153" h="173">
                  <a:moveTo>
                    <a:pt x="133" y="11"/>
                  </a:moveTo>
                  <a:lnTo>
                    <a:pt x="133" y="11"/>
                  </a:lnTo>
                  <a:lnTo>
                    <a:pt x="133" y="3"/>
                  </a:lnTo>
                  <a:lnTo>
                    <a:pt x="127" y="0"/>
                  </a:lnTo>
                  <a:lnTo>
                    <a:pt x="153" y="0"/>
                  </a:lnTo>
                  <a:lnTo>
                    <a:pt x="147" y="3"/>
                  </a:lnTo>
                  <a:lnTo>
                    <a:pt x="147" y="11"/>
                  </a:lnTo>
                  <a:lnTo>
                    <a:pt x="147" y="173"/>
                  </a:lnTo>
                  <a:lnTo>
                    <a:pt x="88" y="99"/>
                  </a:lnTo>
                  <a:lnTo>
                    <a:pt x="28" y="25"/>
                  </a:lnTo>
                  <a:lnTo>
                    <a:pt x="28" y="156"/>
                  </a:lnTo>
                  <a:lnTo>
                    <a:pt x="31" y="165"/>
                  </a:lnTo>
                  <a:lnTo>
                    <a:pt x="34" y="167"/>
                  </a:lnTo>
                  <a:lnTo>
                    <a:pt x="8" y="167"/>
                  </a:lnTo>
                  <a:lnTo>
                    <a:pt x="14" y="165"/>
                  </a:lnTo>
                  <a:lnTo>
                    <a:pt x="14" y="156"/>
                  </a:lnTo>
                  <a:lnTo>
                    <a:pt x="14" y="20"/>
                  </a:lnTo>
                  <a:lnTo>
                    <a:pt x="14" y="14"/>
                  </a:lnTo>
                  <a:lnTo>
                    <a:pt x="11" y="8"/>
                  </a:lnTo>
                  <a:lnTo>
                    <a:pt x="8" y="3"/>
                  </a:lnTo>
                  <a:lnTo>
                    <a:pt x="0" y="0"/>
                  </a:lnTo>
                  <a:lnTo>
                    <a:pt x="37" y="0"/>
                  </a:lnTo>
                  <a:lnTo>
                    <a:pt x="133" y="119"/>
                  </a:lnTo>
                  <a:lnTo>
                    <a:pt x="133" y="11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spcBef>
                  <a:spcPct val="40000"/>
                </a:spcBef>
                <a:spcAft>
                  <a:spcPct val="20000"/>
                </a:spcAft>
                <a:buClr>
                  <a:srgbClr val="963A68"/>
                </a:buClr>
                <a:buFont typeface="Wingdings" pitchFamily="2" charset="2"/>
                <a:buChar char="§"/>
              </a:pPr>
              <a:endParaRPr lang="en-GB" sz="2000" b="1">
                <a:solidFill>
                  <a:srgbClr val="963A68"/>
                </a:solidFill>
                <a:latin typeface="Symbol" pitchFamily="18" charset="2"/>
              </a:endParaRPr>
            </a:p>
          </p:txBody>
        </p:sp>
        <p:sp>
          <p:nvSpPr>
            <p:cNvPr id="19" name="Freeform 1718"/>
            <p:cNvSpPr>
              <a:spLocks/>
            </p:cNvSpPr>
            <p:nvPr/>
          </p:nvSpPr>
          <p:spPr bwMode="auto">
            <a:xfrm>
              <a:off x="3201" y="2866"/>
              <a:ext cx="37" cy="167"/>
            </a:xfrm>
            <a:custGeom>
              <a:avLst/>
              <a:gdLst>
                <a:gd name="T0" fmla="*/ 37 w 37"/>
                <a:gd name="T1" fmla="*/ 0 h 167"/>
                <a:gd name="T2" fmla="*/ 37 w 37"/>
                <a:gd name="T3" fmla="*/ 0 h 167"/>
                <a:gd name="T4" fmla="*/ 31 w 37"/>
                <a:gd name="T5" fmla="*/ 3 h 167"/>
                <a:gd name="T6" fmla="*/ 28 w 37"/>
                <a:gd name="T7" fmla="*/ 11 h 167"/>
                <a:gd name="T8" fmla="*/ 28 w 37"/>
                <a:gd name="T9" fmla="*/ 156 h 167"/>
                <a:gd name="T10" fmla="*/ 28 w 37"/>
                <a:gd name="T11" fmla="*/ 156 h 167"/>
                <a:gd name="T12" fmla="*/ 31 w 37"/>
                <a:gd name="T13" fmla="*/ 165 h 167"/>
                <a:gd name="T14" fmla="*/ 37 w 37"/>
                <a:gd name="T15" fmla="*/ 167 h 167"/>
                <a:gd name="T16" fmla="*/ 0 w 37"/>
                <a:gd name="T17" fmla="*/ 167 h 167"/>
                <a:gd name="T18" fmla="*/ 0 w 37"/>
                <a:gd name="T19" fmla="*/ 167 h 167"/>
                <a:gd name="T20" fmla="*/ 2 w 37"/>
                <a:gd name="T21" fmla="*/ 165 h 167"/>
                <a:gd name="T22" fmla="*/ 5 w 37"/>
                <a:gd name="T23" fmla="*/ 156 h 167"/>
                <a:gd name="T24" fmla="*/ 5 w 37"/>
                <a:gd name="T25" fmla="*/ 11 h 167"/>
                <a:gd name="T26" fmla="*/ 5 w 37"/>
                <a:gd name="T27" fmla="*/ 11 h 167"/>
                <a:gd name="T28" fmla="*/ 2 w 37"/>
                <a:gd name="T29" fmla="*/ 3 h 167"/>
                <a:gd name="T30" fmla="*/ 0 w 37"/>
                <a:gd name="T31" fmla="*/ 0 h 167"/>
                <a:gd name="T32" fmla="*/ 37 w 37"/>
                <a:gd name="T33" fmla="*/ 0 h 167"/>
                <a:gd name="T34" fmla="*/ 37 w 37"/>
                <a:gd name="T35" fmla="*/ 0 h 167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37" h="167">
                  <a:moveTo>
                    <a:pt x="37" y="0"/>
                  </a:moveTo>
                  <a:lnTo>
                    <a:pt x="37" y="0"/>
                  </a:lnTo>
                  <a:lnTo>
                    <a:pt x="31" y="3"/>
                  </a:lnTo>
                  <a:lnTo>
                    <a:pt x="28" y="11"/>
                  </a:lnTo>
                  <a:lnTo>
                    <a:pt x="28" y="156"/>
                  </a:lnTo>
                  <a:lnTo>
                    <a:pt x="31" y="165"/>
                  </a:lnTo>
                  <a:lnTo>
                    <a:pt x="37" y="167"/>
                  </a:lnTo>
                  <a:lnTo>
                    <a:pt x="0" y="167"/>
                  </a:lnTo>
                  <a:lnTo>
                    <a:pt x="2" y="165"/>
                  </a:lnTo>
                  <a:lnTo>
                    <a:pt x="5" y="156"/>
                  </a:lnTo>
                  <a:lnTo>
                    <a:pt x="5" y="11"/>
                  </a:lnTo>
                  <a:lnTo>
                    <a:pt x="2" y="3"/>
                  </a:lnTo>
                  <a:lnTo>
                    <a:pt x="0" y="0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spcBef>
                  <a:spcPct val="40000"/>
                </a:spcBef>
                <a:spcAft>
                  <a:spcPct val="20000"/>
                </a:spcAft>
                <a:buClr>
                  <a:srgbClr val="963A68"/>
                </a:buClr>
                <a:buFont typeface="Wingdings" pitchFamily="2" charset="2"/>
                <a:buChar char="§"/>
              </a:pPr>
              <a:endParaRPr lang="en-GB" sz="2000" b="1">
                <a:solidFill>
                  <a:srgbClr val="963A68"/>
                </a:solidFill>
                <a:latin typeface="Symbol" pitchFamily="18" charset="2"/>
              </a:endParaRPr>
            </a:p>
          </p:txBody>
        </p:sp>
        <p:sp>
          <p:nvSpPr>
            <p:cNvPr id="20" name="Freeform 1719"/>
            <p:cNvSpPr>
              <a:spLocks/>
            </p:cNvSpPr>
            <p:nvPr/>
          </p:nvSpPr>
          <p:spPr bwMode="auto">
            <a:xfrm>
              <a:off x="3249" y="2866"/>
              <a:ext cx="153" cy="173"/>
            </a:xfrm>
            <a:custGeom>
              <a:avLst/>
              <a:gdLst>
                <a:gd name="T0" fmla="*/ 131 w 153"/>
                <a:gd name="T1" fmla="*/ 11 h 173"/>
                <a:gd name="T2" fmla="*/ 131 w 153"/>
                <a:gd name="T3" fmla="*/ 11 h 173"/>
                <a:gd name="T4" fmla="*/ 131 w 153"/>
                <a:gd name="T5" fmla="*/ 3 h 173"/>
                <a:gd name="T6" fmla="*/ 125 w 153"/>
                <a:gd name="T7" fmla="*/ 0 h 173"/>
                <a:gd name="T8" fmla="*/ 153 w 153"/>
                <a:gd name="T9" fmla="*/ 0 h 173"/>
                <a:gd name="T10" fmla="*/ 153 w 153"/>
                <a:gd name="T11" fmla="*/ 0 h 173"/>
                <a:gd name="T12" fmla="*/ 148 w 153"/>
                <a:gd name="T13" fmla="*/ 6 h 173"/>
                <a:gd name="T14" fmla="*/ 142 w 153"/>
                <a:gd name="T15" fmla="*/ 11 h 173"/>
                <a:gd name="T16" fmla="*/ 142 w 153"/>
                <a:gd name="T17" fmla="*/ 11 h 173"/>
                <a:gd name="T18" fmla="*/ 82 w 153"/>
                <a:gd name="T19" fmla="*/ 173 h 173"/>
                <a:gd name="T20" fmla="*/ 82 w 153"/>
                <a:gd name="T21" fmla="*/ 173 h 173"/>
                <a:gd name="T22" fmla="*/ 14 w 153"/>
                <a:gd name="T23" fmla="*/ 11 h 173"/>
                <a:gd name="T24" fmla="*/ 14 w 153"/>
                <a:gd name="T25" fmla="*/ 11 h 173"/>
                <a:gd name="T26" fmla="*/ 8 w 153"/>
                <a:gd name="T27" fmla="*/ 6 h 173"/>
                <a:gd name="T28" fmla="*/ 0 w 153"/>
                <a:gd name="T29" fmla="*/ 0 h 173"/>
                <a:gd name="T30" fmla="*/ 45 w 153"/>
                <a:gd name="T31" fmla="*/ 0 h 173"/>
                <a:gd name="T32" fmla="*/ 45 w 153"/>
                <a:gd name="T33" fmla="*/ 0 h 173"/>
                <a:gd name="T34" fmla="*/ 43 w 153"/>
                <a:gd name="T35" fmla="*/ 3 h 173"/>
                <a:gd name="T36" fmla="*/ 40 w 153"/>
                <a:gd name="T37" fmla="*/ 6 h 173"/>
                <a:gd name="T38" fmla="*/ 43 w 153"/>
                <a:gd name="T39" fmla="*/ 14 h 173"/>
                <a:gd name="T40" fmla="*/ 43 w 153"/>
                <a:gd name="T41" fmla="*/ 14 h 173"/>
                <a:gd name="T42" fmla="*/ 85 w 153"/>
                <a:gd name="T43" fmla="*/ 128 h 173"/>
                <a:gd name="T44" fmla="*/ 85 w 153"/>
                <a:gd name="T45" fmla="*/ 128 h 173"/>
                <a:gd name="T46" fmla="*/ 131 w 153"/>
                <a:gd name="T47" fmla="*/ 11 h 173"/>
                <a:gd name="T48" fmla="*/ 131 w 153"/>
                <a:gd name="T49" fmla="*/ 11 h 173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153" h="173">
                  <a:moveTo>
                    <a:pt x="131" y="11"/>
                  </a:moveTo>
                  <a:lnTo>
                    <a:pt x="131" y="11"/>
                  </a:lnTo>
                  <a:lnTo>
                    <a:pt x="131" y="3"/>
                  </a:lnTo>
                  <a:lnTo>
                    <a:pt x="125" y="0"/>
                  </a:lnTo>
                  <a:lnTo>
                    <a:pt x="153" y="0"/>
                  </a:lnTo>
                  <a:lnTo>
                    <a:pt x="148" y="6"/>
                  </a:lnTo>
                  <a:lnTo>
                    <a:pt x="142" y="11"/>
                  </a:lnTo>
                  <a:lnTo>
                    <a:pt x="82" y="173"/>
                  </a:lnTo>
                  <a:lnTo>
                    <a:pt x="14" y="11"/>
                  </a:lnTo>
                  <a:lnTo>
                    <a:pt x="8" y="6"/>
                  </a:lnTo>
                  <a:lnTo>
                    <a:pt x="0" y="0"/>
                  </a:lnTo>
                  <a:lnTo>
                    <a:pt x="45" y="0"/>
                  </a:lnTo>
                  <a:lnTo>
                    <a:pt x="43" y="3"/>
                  </a:lnTo>
                  <a:lnTo>
                    <a:pt x="40" y="6"/>
                  </a:lnTo>
                  <a:lnTo>
                    <a:pt x="43" y="14"/>
                  </a:lnTo>
                  <a:lnTo>
                    <a:pt x="85" y="128"/>
                  </a:lnTo>
                  <a:lnTo>
                    <a:pt x="131" y="11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spcBef>
                  <a:spcPct val="40000"/>
                </a:spcBef>
                <a:spcAft>
                  <a:spcPct val="20000"/>
                </a:spcAft>
                <a:buClr>
                  <a:srgbClr val="963A68"/>
                </a:buClr>
                <a:buFont typeface="Wingdings" pitchFamily="2" charset="2"/>
                <a:buChar char="§"/>
              </a:pPr>
              <a:endParaRPr lang="en-GB" sz="2000" b="1">
                <a:solidFill>
                  <a:srgbClr val="963A68"/>
                </a:solidFill>
                <a:latin typeface="Symbol" pitchFamily="18" charset="2"/>
              </a:endParaRPr>
            </a:p>
          </p:txBody>
        </p:sp>
        <p:sp>
          <p:nvSpPr>
            <p:cNvPr id="21" name="Freeform 1720"/>
            <p:cNvSpPr>
              <a:spLocks/>
            </p:cNvSpPr>
            <p:nvPr/>
          </p:nvSpPr>
          <p:spPr bwMode="auto">
            <a:xfrm>
              <a:off x="3411" y="2866"/>
              <a:ext cx="105" cy="167"/>
            </a:xfrm>
            <a:custGeom>
              <a:avLst/>
              <a:gdLst>
                <a:gd name="T0" fmla="*/ 94 w 105"/>
                <a:gd name="T1" fmla="*/ 23 h 167"/>
                <a:gd name="T2" fmla="*/ 94 w 105"/>
                <a:gd name="T3" fmla="*/ 23 h 167"/>
                <a:gd name="T4" fmla="*/ 85 w 105"/>
                <a:gd name="T5" fmla="*/ 14 h 167"/>
                <a:gd name="T6" fmla="*/ 74 w 105"/>
                <a:gd name="T7" fmla="*/ 11 h 167"/>
                <a:gd name="T8" fmla="*/ 74 w 105"/>
                <a:gd name="T9" fmla="*/ 11 h 167"/>
                <a:gd name="T10" fmla="*/ 31 w 105"/>
                <a:gd name="T11" fmla="*/ 11 h 167"/>
                <a:gd name="T12" fmla="*/ 31 w 105"/>
                <a:gd name="T13" fmla="*/ 68 h 167"/>
                <a:gd name="T14" fmla="*/ 71 w 105"/>
                <a:gd name="T15" fmla="*/ 68 h 167"/>
                <a:gd name="T16" fmla="*/ 71 w 105"/>
                <a:gd name="T17" fmla="*/ 68 h 167"/>
                <a:gd name="T18" fmla="*/ 76 w 105"/>
                <a:gd name="T19" fmla="*/ 65 h 167"/>
                <a:gd name="T20" fmla="*/ 79 w 105"/>
                <a:gd name="T21" fmla="*/ 62 h 167"/>
                <a:gd name="T22" fmla="*/ 79 w 105"/>
                <a:gd name="T23" fmla="*/ 88 h 167"/>
                <a:gd name="T24" fmla="*/ 79 w 105"/>
                <a:gd name="T25" fmla="*/ 88 h 167"/>
                <a:gd name="T26" fmla="*/ 76 w 105"/>
                <a:gd name="T27" fmla="*/ 82 h 167"/>
                <a:gd name="T28" fmla="*/ 71 w 105"/>
                <a:gd name="T29" fmla="*/ 82 h 167"/>
                <a:gd name="T30" fmla="*/ 31 w 105"/>
                <a:gd name="T31" fmla="*/ 82 h 167"/>
                <a:gd name="T32" fmla="*/ 31 w 105"/>
                <a:gd name="T33" fmla="*/ 153 h 167"/>
                <a:gd name="T34" fmla="*/ 31 w 105"/>
                <a:gd name="T35" fmla="*/ 153 h 167"/>
                <a:gd name="T36" fmla="*/ 59 w 105"/>
                <a:gd name="T37" fmla="*/ 156 h 167"/>
                <a:gd name="T38" fmla="*/ 59 w 105"/>
                <a:gd name="T39" fmla="*/ 156 h 167"/>
                <a:gd name="T40" fmla="*/ 76 w 105"/>
                <a:gd name="T41" fmla="*/ 156 h 167"/>
                <a:gd name="T42" fmla="*/ 88 w 105"/>
                <a:gd name="T43" fmla="*/ 153 h 167"/>
                <a:gd name="T44" fmla="*/ 96 w 105"/>
                <a:gd name="T45" fmla="*/ 148 h 167"/>
                <a:gd name="T46" fmla="*/ 105 w 105"/>
                <a:gd name="T47" fmla="*/ 139 h 167"/>
                <a:gd name="T48" fmla="*/ 99 w 105"/>
                <a:gd name="T49" fmla="*/ 167 h 167"/>
                <a:gd name="T50" fmla="*/ 0 w 105"/>
                <a:gd name="T51" fmla="*/ 167 h 167"/>
                <a:gd name="T52" fmla="*/ 0 w 105"/>
                <a:gd name="T53" fmla="*/ 167 h 167"/>
                <a:gd name="T54" fmla="*/ 5 w 105"/>
                <a:gd name="T55" fmla="*/ 165 h 167"/>
                <a:gd name="T56" fmla="*/ 8 w 105"/>
                <a:gd name="T57" fmla="*/ 156 h 167"/>
                <a:gd name="T58" fmla="*/ 8 w 105"/>
                <a:gd name="T59" fmla="*/ 11 h 167"/>
                <a:gd name="T60" fmla="*/ 8 w 105"/>
                <a:gd name="T61" fmla="*/ 11 h 167"/>
                <a:gd name="T62" fmla="*/ 5 w 105"/>
                <a:gd name="T63" fmla="*/ 3 h 167"/>
                <a:gd name="T64" fmla="*/ 0 w 105"/>
                <a:gd name="T65" fmla="*/ 0 h 167"/>
                <a:gd name="T66" fmla="*/ 94 w 105"/>
                <a:gd name="T67" fmla="*/ 0 h 167"/>
                <a:gd name="T68" fmla="*/ 94 w 105"/>
                <a:gd name="T69" fmla="*/ 23 h 167"/>
                <a:gd name="T70" fmla="*/ 94 w 105"/>
                <a:gd name="T71" fmla="*/ 23 h 167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105" h="167">
                  <a:moveTo>
                    <a:pt x="94" y="23"/>
                  </a:moveTo>
                  <a:lnTo>
                    <a:pt x="94" y="23"/>
                  </a:lnTo>
                  <a:lnTo>
                    <a:pt x="85" y="14"/>
                  </a:lnTo>
                  <a:lnTo>
                    <a:pt x="74" y="11"/>
                  </a:lnTo>
                  <a:lnTo>
                    <a:pt x="31" y="11"/>
                  </a:lnTo>
                  <a:lnTo>
                    <a:pt x="31" y="68"/>
                  </a:lnTo>
                  <a:lnTo>
                    <a:pt x="71" y="68"/>
                  </a:lnTo>
                  <a:lnTo>
                    <a:pt x="76" y="65"/>
                  </a:lnTo>
                  <a:lnTo>
                    <a:pt x="79" y="62"/>
                  </a:lnTo>
                  <a:lnTo>
                    <a:pt x="79" y="88"/>
                  </a:lnTo>
                  <a:lnTo>
                    <a:pt x="76" y="82"/>
                  </a:lnTo>
                  <a:lnTo>
                    <a:pt x="71" y="82"/>
                  </a:lnTo>
                  <a:lnTo>
                    <a:pt x="31" y="82"/>
                  </a:lnTo>
                  <a:lnTo>
                    <a:pt x="31" y="153"/>
                  </a:lnTo>
                  <a:lnTo>
                    <a:pt x="59" y="156"/>
                  </a:lnTo>
                  <a:lnTo>
                    <a:pt x="76" y="156"/>
                  </a:lnTo>
                  <a:lnTo>
                    <a:pt x="88" y="153"/>
                  </a:lnTo>
                  <a:lnTo>
                    <a:pt x="96" y="148"/>
                  </a:lnTo>
                  <a:lnTo>
                    <a:pt x="105" y="139"/>
                  </a:lnTo>
                  <a:lnTo>
                    <a:pt x="99" y="167"/>
                  </a:lnTo>
                  <a:lnTo>
                    <a:pt x="0" y="167"/>
                  </a:lnTo>
                  <a:lnTo>
                    <a:pt x="5" y="165"/>
                  </a:lnTo>
                  <a:lnTo>
                    <a:pt x="8" y="156"/>
                  </a:lnTo>
                  <a:lnTo>
                    <a:pt x="8" y="11"/>
                  </a:lnTo>
                  <a:lnTo>
                    <a:pt x="5" y="3"/>
                  </a:lnTo>
                  <a:lnTo>
                    <a:pt x="0" y="0"/>
                  </a:lnTo>
                  <a:lnTo>
                    <a:pt x="94" y="0"/>
                  </a:lnTo>
                  <a:lnTo>
                    <a:pt x="94" y="23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spcBef>
                  <a:spcPct val="40000"/>
                </a:spcBef>
                <a:spcAft>
                  <a:spcPct val="20000"/>
                </a:spcAft>
                <a:buClr>
                  <a:srgbClr val="963A68"/>
                </a:buClr>
                <a:buFont typeface="Wingdings" pitchFamily="2" charset="2"/>
                <a:buChar char="§"/>
              </a:pPr>
              <a:endParaRPr lang="en-GB" sz="2000" b="1">
                <a:solidFill>
                  <a:srgbClr val="963A68"/>
                </a:solidFill>
                <a:latin typeface="Symbol" pitchFamily="18" charset="2"/>
              </a:endParaRPr>
            </a:p>
          </p:txBody>
        </p:sp>
        <p:sp>
          <p:nvSpPr>
            <p:cNvPr id="22" name="Freeform 1721"/>
            <p:cNvSpPr>
              <a:spLocks noEditPoints="1"/>
            </p:cNvSpPr>
            <p:nvPr/>
          </p:nvSpPr>
          <p:spPr bwMode="auto">
            <a:xfrm>
              <a:off x="3527" y="2866"/>
              <a:ext cx="145" cy="167"/>
            </a:xfrm>
            <a:custGeom>
              <a:avLst/>
              <a:gdLst>
                <a:gd name="T0" fmla="*/ 68 w 145"/>
                <a:gd name="T1" fmla="*/ 82 h 167"/>
                <a:gd name="T2" fmla="*/ 85 w 145"/>
                <a:gd name="T3" fmla="*/ 91 h 167"/>
                <a:gd name="T4" fmla="*/ 94 w 145"/>
                <a:gd name="T5" fmla="*/ 102 h 167"/>
                <a:gd name="T6" fmla="*/ 120 w 145"/>
                <a:gd name="T7" fmla="*/ 145 h 167"/>
                <a:gd name="T8" fmla="*/ 131 w 145"/>
                <a:gd name="T9" fmla="*/ 159 h 167"/>
                <a:gd name="T10" fmla="*/ 145 w 145"/>
                <a:gd name="T11" fmla="*/ 167 h 167"/>
                <a:gd name="T12" fmla="*/ 120 w 145"/>
                <a:gd name="T13" fmla="*/ 167 h 167"/>
                <a:gd name="T14" fmla="*/ 108 w 145"/>
                <a:gd name="T15" fmla="*/ 165 h 167"/>
                <a:gd name="T16" fmla="*/ 100 w 145"/>
                <a:gd name="T17" fmla="*/ 156 h 167"/>
                <a:gd name="T18" fmla="*/ 71 w 145"/>
                <a:gd name="T19" fmla="*/ 111 h 167"/>
                <a:gd name="T20" fmla="*/ 54 w 145"/>
                <a:gd name="T21" fmla="*/ 91 h 167"/>
                <a:gd name="T22" fmla="*/ 46 w 145"/>
                <a:gd name="T23" fmla="*/ 91 h 167"/>
                <a:gd name="T24" fmla="*/ 32 w 145"/>
                <a:gd name="T25" fmla="*/ 156 h 167"/>
                <a:gd name="T26" fmla="*/ 34 w 145"/>
                <a:gd name="T27" fmla="*/ 165 h 167"/>
                <a:gd name="T28" fmla="*/ 0 w 145"/>
                <a:gd name="T29" fmla="*/ 167 h 167"/>
                <a:gd name="T30" fmla="*/ 6 w 145"/>
                <a:gd name="T31" fmla="*/ 165 h 167"/>
                <a:gd name="T32" fmla="*/ 9 w 145"/>
                <a:gd name="T33" fmla="*/ 11 h 167"/>
                <a:gd name="T34" fmla="*/ 6 w 145"/>
                <a:gd name="T35" fmla="*/ 3 h 167"/>
                <a:gd name="T36" fmla="*/ 49 w 145"/>
                <a:gd name="T37" fmla="*/ 0 h 167"/>
                <a:gd name="T38" fmla="*/ 66 w 145"/>
                <a:gd name="T39" fmla="*/ 0 h 167"/>
                <a:gd name="T40" fmla="*/ 88 w 145"/>
                <a:gd name="T41" fmla="*/ 8 h 167"/>
                <a:gd name="T42" fmla="*/ 103 w 145"/>
                <a:gd name="T43" fmla="*/ 20 h 167"/>
                <a:gd name="T44" fmla="*/ 108 w 145"/>
                <a:gd name="T45" fmla="*/ 40 h 167"/>
                <a:gd name="T46" fmla="*/ 108 w 145"/>
                <a:gd name="T47" fmla="*/ 51 h 167"/>
                <a:gd name="T48" fmla="*/ 100 w 145"/>
                <a:gd name="T49" fmla="*/ 65 h 167"/>
                <a:gd name="T50" fmla="*/ 83 w 145"/>
                <a:gd name="T51" fmla="*/ 79 h 167"/>
                <a:gd name="T52" fmla="*/ 68 w 145"/>
                <a:gd name="T53" fmla="*/ 82 h 167"/>
                <a:gd name="T54" fmla="*/ 32 w 145"/>
                <a:gd name="T55" fmla="*/ 77 h 167"/>
                <a:gd name="T56" fmla="*/ 46 w 145"/>
                <a:gd name="T57" fmla="*/ 77 h 167"/>
                <a:gd name="T58" fmla="*/ 60 w 145"/>
                <a:gd name="T59" fmla="*/ 77 h 167"/>
                <a:gd name="T60" fmla="*/ 77 w 145"/>
                <a:gd name="T61" fmla="*/ 65 h 167"/>
                <a:gd name="T62" fmla="*/ 83 w 145"/>
                <a:gd name="T63" fmla="*/ 51 h 167"/>
                <a:gd name="T64" fmla="*/ 83 w 145"/>
                <a:gd name="T65" fmla="*/ 42 h 167"/>
                <a:gd name="T66" fmla="*/ 77 w 145"/>
                <a:gd name="T67" fmla="*/ 20 h 167"/>
                <a:gd name="T68" fmla="*/ 60 w 145"/>
                <a:gd name="T69" fmla="*/ 11 h 167"/>
                <a:gd name="T70" fmla="*/ 49 w 145"/>
                <a:gd name="T71" fmla="*/ 8 h 167"/>
                <a:gd name="T72" fmla="*/ 32 w 145"/>
                <a:gd name="T73" fmla="*/ 11 h 167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145" h="167">
                  <a:moveTo>
                    <a:pt x="68" y="82"/>
                  </a:moveTo>
                  <a:lnTo>
                    <a:pt x="68" y="82"/>
                  </a:lnTo>
                  <a:lnTo>
                    <a:pt x="77" y="85"/>
                  </a:lnTo>
                  <a:lnTo>
                    <a:pt x="85" y="91"/>
                  </a:lnTo>
                  <a:lnTo>
                    <a:pt x="94" y="102"/>
                  </a:lnTo>
                  <a:lnTo>
                    <a:pt x="108" y="125"/>
                  </a:lnTo>
                  <a:lnTo>
                    <a:pt x="120" y="145"/>
                  </a:lnTo>
                  <a:lnTo>
                    <a:pt x="131" y="159"/>
                  </a:lnTo>
                  <a:lnTo>
                    <a:pt x="139" y="165"/>
                  </a:lnTo>
                  <a:lnTo>
                    <a:pt x="145" y="167"/>
                  </a:lnTo>
                  <a:lnTo>
                    <a:pt x="120" y="167"/>
                  </a:lnTo>
                  <a:lnTo>
                    <a:pt x="114" y="167"/>
                  </a:lnTo>
                  <a:lnTo>
                    <a:pt x="108" y="165"/>
                  </a:lnTo>
                  <a:lnTo>
                    <a:pt x="100" y="156"/>
                  </a:lnTo>
                  <a:lnTo>
                    <a:pt x="71" y="111"/>
                  </a:lnTo>
                  <a:lnTo>
                    <a:pt x="60" y="96"/>
                  </a:lnTo>
                  <a:lnTo>
                    <a:pt x="54" y="91"/>
                  </a:lnTo>
                  <a:lnTo>
                    <a:pt x="46" y="91"/>
                  </a:lnTo>
                  <a:lnTo>
                    <a:pt x="32" y="91"/>
                  </a:lnTo>
                  <a:lnTo>
                    <a:pt x="32" y="156"/>
                  </a:lnTo>
                  <a:lnTo>
                    <a:pt x="34" y="165"/>
                  </a:lnTo>
                  <a:lnTo>
                    <a:pt x="37" y="167"/>
                  </a:lnTo>
                  <a:lnTo>
                    <a:pt x="0" y="167"/>
                  </a:lnTo>
                  <a:lnTo>
                    <a:pt x="6" y="165"/>
                  </a:lnTo>
                  <a:lnTo>
                    <a:pt x="9" y="156"/>
                  </a:lnTo>
                  <a:lnTo>
                    <a:pt x="9" y="11"/>
                  </a:lnTo>
                  <a:lnTo>
                    <a:pt x="6" y="3"/>
                  </a:lnTo>
                  <a:lnTo>
                    <a:pt x="0" y="0"/>
                  </a:lnTo>
                  <a:lnTo>
                    <a:pt x="49" y="0"/>
                  </a:lnTo>
                  <a:lnTo>
                    <a:pt x="66" y="0"/>
                  </a:lnTo>
                  <a:lnTo>
                    <a:pt x="77" y="3"/>
                  </a:lnTo>
                  <a:lnTo>
                    <a:pt x="88" y="8"/>
                  </a:lnTo>
                  <a:lnTo>
                    <a:pt x="97" y="14"/>
                  </a:lnTo>
                  <a:lnTo>
                    <a:pt x="103" y="20"/>
                  </a:lnTo>
                  <a:lnTo>
                    <a:pt x="105" y="28"/>
                  </a:lnTo>
                  <a:lnTo>
                    <a:pt x="108" y="40"/>
                  </a:lnTo>
                  <a:lnTo>
                    <a:pt x="108" y="51"/>
                  </a:lnTo>
                  <a:lnTo>
                    <a:pt x="105" y="60"/>
                  </a:lnTo>
                  <a:lnTo>
                    <a:pt x="100" y="65"/>
                  </a:lnTo>
                  <a:lnTo>
                    <a:pt x="94" y="71"/>
                  </a:lnTo>
                  <a:lnTo>
                    <a:pt x="83" y="79"/>
                  </a:lnTo>
                  <a:lnTo>
                    <a:pt x="68" y="82"/>
                  </a:lnTo>
                  <a:close/>
                  <a:moveTo>
                    <a:pt x="32" y="11"/>
                  </a:moveTo>
                  <a:lnTo>
                    <a:pt x="32" y="77"/>
                  </a:lnTo>
                  <a:lnTo>
                    <a:pt x="46" y="77"/>
                  </a:lnTo>
                  <a:lnTo>
                    <a:pt x="60" y="77"/>
                  </a:lnTo>
                  <a:lnTo>
                    <a:pt x="71" y="68"/>
                  </a:lnTo>
                  <a:lnTo>
                    <a:pt x="77" y="65"/>
                  </a:lnTo>
                  <a:lnTo>
                    <a:pt x="80" y="57"/>
                  </a:lnTo>
                  <a:lnTo>
                    <a:pt x="83" y="51"/>
                  </a:lnTo>
                  <a:lnTo>
                    <a:pt x="83" y="42"/>
                  </a:lnTo>
                  <a:lnTo>
                    <a:pt x="83" y="31"/>
                  </a:lnTo>
                  <a:lnTo>
                    <a:pt x="77" y="20"/>
                  </a:lnTo>
                  <a:lnTo>
                    <a:pt x="66" y="11"/>
                  </a:lnTo>
                  <a:lnTo>
                    <a:pt x="60" y="11"/>
                  </a:lnTo>
                  <a:lnTo>
                    <a:pt x="49" y="8"/>
                  </a:lnTo>
                  <a:lnTo>
                    <a:pt x="32" y="11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spcBef>
                  <a:spcPct val="40000"/>
                </a:spcBef>
                <a:spcAft>
                  <a:spcPct val="20000"/>
                </a:spcAft>
                <a:buClr>
                  <a:srgbClr val="963A68"/>
                </a:buClr>
                <a:buFont typeface="Wingdings" pitchFamily="2" charset="2"/>
                <a:buChar char="§"/>
              </a:pPr>
              <a:endParaRPr lang="en-GB" sz="2000" b="1">
                <a:solidFill>
                  <a:srgbClr val="963A68"/>
                </a:solidFill>
                <a:latin typeface="Symbol" pitchFamily="18" charset="2"/>
              </a:endParaRPr>
            </a:p>
          </p:txBody>
        </p:sp>
        <p:sp>
          <p:nvSpPr>
            <p:cNvPr id="23" name="Freeform 1722"/>
            <p:cNvSpPr>
              <a:spLocks/>
            </p:cNvSpPr>
            <p:nvPr/>
          </p:nvSpPr>
          <p:spPr bwMode="auto">
            <a:xfrm>
              <a:off x="3672" y="2863"/>
              <a:ext cx="102" cy="173"/>
            </a:xfrm>
            <a:custGeom>
              <a:avLst/>
              <a:gdLst>
                <a:gd name="T0" fmla="*/ 102 w 102"/>
                <a:gd name="T1" fmla="*/ 122 h 173"/>
                <a:gd name="T2" fmla="*/ 97 w 102"/>
                <a:gd name="T3" fmla="*/ 142 h 173"/>
                <a:gd name="T4" fmla="*/ 85 w 102"/>
                <a:gd name="T5" fmla="*/ 159 h 173"/>
                <a:gd name="T6" fmla="*/ 68 w 102"/>
                <a:gd name="T7" fmla="*/ 170 h 173"/>
                <a:gd name="T8" fmla="*/ 48 w 102"/>
                <a:gd name="T9" fmla="*/ 173 h 173"/>
                <a:gd name="T10" fmla="*/ 34 w 102"/>
                <a:gd name="T11" fmla="*/ 170 h 173"/>
                <a:gd name="T12" fmla="*/ 3 w 102"/>
                <a:gd name="T13" fmla="*/ 159 h 173"/>
                <a:gd name="T14" fmla="*/ 0 w 102"/>
                <a:gd name="T15" fmla="*/ 122 h 173"/>
                <a:gd name="T16" fmla="*/ 14 w 102"/>
                <a:gd name="T17" fmla="*/ 148 h 173"/>
                <a:gd name="T18" fmla="*/ 37 w 102"/>
                <a:gd name="T19" fmla="*/ 162 h 173"/>
                <a:gd name="T20" fmla="*/ 46 w 102"/>
                <a:gd name="T21" fmla="*/ 162 h 173"/>
                <a:gd name="T22" fmla="*/ 63 w 102"/>
                <a:gd name="T23" fmla="*/ 159 h 173"/>
                <a:gd name="T24" fmla="*/ 74 w 102"/>
                <a:gd name="T25" fmla="*/ 151 h 173"/>
                <a:gd name="T26" fmla="*/ 80 w 102"/>
                <a:gd name="T27" fmla="*/ 131 h 173"/>
                <a:gd name="T28" fmla="*/ 80 w 102"/>
                <a:gd name="T29" fmla="*/ 122 h 173"/>
                <a:gd name="T30" fmla="*/ 68 w 102"/>
                <a:gd name="T31" fmla="*/ 105 h 173"/>
                <a:gd name="T32" fmla="*/ 37 w 102"/>
                <a:gd name="T33" fmla="*/ 88 h 173"/>
                <a:gd name="T34" fmla="*/ 23 w 102"/>
                <a:gd name="T35" fmla="*/ 80 h 173"/>
                <a:gd name="T36" fmla="*/ 3 w 102"/>
                <a:gd name="T37" fmla="*/ 57 h 173"/>
                <a:gd name="T38" fmla="*/ 3 w 102"/>
                <a:gd name="T39" fmla="*/ 43 h 173"/>
                <a:gd name="T40" fmla="*/ 6 w 102"/>
                <a:gd name="T41" fmla="*/ 26 h 173"/>
                <a:gd name="T42" fmla="*/ 20 w 102"/>
                <a:gd name="T43" fmla="*/ 11 h 173"/>
                <a:gd name="T44" fmla="*/ 54 w 102"/>
                <a:gd name="T45" fmla="*/ 0 h 173"/>
                <a:gd name="T46" fmla="*/ 71 w 102"/>
                <a:gd name="T47" fmla="*/ 3 h 173"/>
                <a:gd name="T48" fmla="*/ 88 w 102"/>
                <a:gd name="T49" fmla="*/ 9 h 173"/>
                <a:gd name="T50" fmla="*/ 91 w 102"/>
                <a:gd name="T51" fmla="*/ 43 h 173"/>
                <a:gd name="T52" fmla="*/ 77 w 102"/>
                <a:gd name="T53" fmla="*/ 23 h 173"/>
                <a:gd name="T54" fmla="*/ 57 w 102"/>
                <a:gd name="T55" fmla="*/ 11 h 173"/>
                <a:gd name="T56" fmla="*/ 48 w 102"/>
                <a:gd name="T57" fmla="*/ 11 h 173"/>
                <a:gd name="T58" fmla="*/ 29 w 102"/>
                <a:gd name="T59" fmla="*/ 20 h 173"/>
                <a:gd name="T60" fmla="*/ 23 w 102"/>
                <a:gd name="T61" fmla="*/ 37 h 173"/>
                <a:gd name="T62" fmla="*/ 23 w 102"/>
                <a:gd name="T63" fmla="*/ 45 h 173"/>
                <a:gd name="T64" fmla="*/ 40 w 102"/>
                <a:gd name="T65" fmla="*/ 63 h 173"/>
                <a:gd name="T66" fmla="*/ 57 w 102"/>
                <a:gd name="T67" fmla="*/ 68 h 173"/>
                <a:gd name="T68" fmla="*/ 88 w 102"/>
                <a:gd name="T69" fmla="*/ 88 h 173"/>
                <a:gd name="T70" fmla="*/ 100 w 102"/>
                <a:gd name="T71" fmla="*/ 102 h 173"/>
                <a:gd name="T72" fmla="*/ 102 w 102"/>
                <a:gd name="T73" fmla="*/ 122 h 173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102" h="173">
                  <a:moveTo>
                    <a:pt x="102" y="122"/>
                  </a:moveTo>
                  <a:lnTo>
                    <a:pt x="102" y="122"/>
                  </a:lnTo>
                  <a:lnTo>
                    <a:pt x="102" y="134"/>
                  </a:lnTo>
                  <a:lnTo>
                    <a:pt x="97" y="142"/>
                  </a:lnTo>
                  <a:lnTo>
                    <a:pt x="91" y="151"/>
                  </a:lnTo>
                  <a:lnTo>
                    <a:pt x="85" y="159"/>
                  </a:lnTo>
                  <a:lnTo>
                    <a:pt x="77" y="165"/>
                  </a:lnTo>
                  <a:lnTo>
                    <a:pt x="68" y="170"/>
                  </a:lnTo>
                  <a:lnTo>
                    <a:pt x="57" y="173"/>
                  </a:lnTo>
                  <a:lnTo>
                    <a:pt x="48" y="173"/>
                  </a:lnTo>
                  <a:lnTo>
                    <a:pt x="34" y="170"/>
                  </a:lnTo>
                  <a:lnTo>
                    <a:pt x="20" y="168"/>
                  </a:lnTo>
                  <a:lnTo>
                    <a:pt x="3" y="159"/>
                  </a:lnTo>
                  <a:lnTo>
                    <a:pt x="0" y="122"/>
                  </a:lnTo>
                  <a:lnTo>
                    <a:pt x="6" y="136"/>
                  </a:lnTo>
                  <a:lnTo>
                    <a:pt x="14" y="148"/>
                  </a:lnTo>
                  <a:lnTo>
                    <a:pt x="29" y="159"/>
                  </a:lnTo>
                  <a:lnTo>
                    <a:pt x="37" y="162"/>
                  </a:lnTo>
                  <a:lnTo>
                    <a:pt x="46" y="162"/>
                  </a:lnTo>
                  <a:lnTo>
                    <a:pt x="54" y="162"/>
                  </a:lnTo>
                  <a:lnTo>
                    <a:pt x="63" y="159"/>
                  </a:lnTo>
                  <a:lnTo>
                    <a:pt x="68" y="156"/>
                  </a:lnTo>
                  <a:lnTo>
                    <a:pt x="74" y="151"/>
                  </a:lnTo>
                  <a:lnTo>
                    <a:pt x="80" y="139"/>
                  </a:lnTo>
                  <a:lnTo>
                    <a:pt x="80" y="131"/>
                  </a:lnTo>
                  <a:lnTo>
                    <a:pt x="80" y="122"/>
                  </a:lnTo>
                  <a:lnTo>
                    <a:pt x="77" y="114"/>
                  </a:lnTo>
                  <a:lnTo>
                    <a:pt x="68" y="105"/>
                  </a:lnTo>
                  <a:lnTo>
                    <a:pt x="54" y="97"/>
                  </a:lnTo>
                  <a:lnTo>
                    <a:pt x="37" y="88"/>
                  </a:lnTo>
                  <a:lnTo>
                    <a:pt x="23" y="80"/>
                  </a:lnTo>
                  <a:lnTo>
                    <a:pt x="11" y="68"/>
                  </a:lnTo>
                  <a:lnTo>
                    <a:pt x="3" y="57"/>
                  </a:lnTo>
                  <a:lnTo>
                    <a:pt x="3" y="43"/>
                  </a:lnTo>
                  <a:lnTo>
                    <a:pt x="3" y="34"/>
                  </a:lnTo>
                  <a:lnTo>
                    <a:pt x="6" y="26"/>
                  </a:lnTo>
                  <a:lnTo>
                    <a:pt x="11" y="17"/>
                  </a:lnTo>
                  <a:lnTo>
                    <a:pt x="20" y="11"/>
                  </a:lnTo>
                  <a:lnTo>
                    <a:pt x="34" y="3"/>
                  </a:lnTo>
                  <a:lnTo>
                    <a:pt x="54" y="0"/>
                  </a:lnTo>
                  <a:lnTo>
                    <a:pt x="71" y="3"/>
                  </a:lnTo>
                  <a:lnTo>
                    <a:pt x="80" y="6"/>
                  </a:lnTo>
                  <a:lnTo>
                    <a:pt x="88" y="9"/>
                  </a:lnTo>
                  <a:lnTo>
                    <a:pt x="91" y="43"/>
                  </a:lnTo>
                  <a:lnTo>
                    <a:pt x="85" y="31"/>
                  </a:lnTo>
                  <a:lnTo>
                    <a:pt x="77" y="23"/>
                  </a:lnTo>
                  <a:lnTo>
                    <a:pt x="65" y="14"/>
                  </a:lnTo>
                  <a:lnTo>
                    <a:pt x="57" y="11"/>
                  </a:lnTo>
                  <a:lnTo>
                    <a:pt x="48" y="11"/>
                  </a:lnTo>
                  <a:lnTo>
                    <a:pt x="37" y="11"/>
                  </a:lnTo>
                  <a:lnTo>
                    <a:pt x="29" y="20"/>
                  </a:lnTo>
                  <a:lnTo>
                    <a:pt x="23" y="28"/>
                  </a:lnTo>
                  <a:lnTo>
                    <a:pt x="23" y="37"/>
                  </a:lnTo>
                  <a:lnTo>
                    <a:pt x="23" y="45"/>
                  </a:lnTo>
                  <a:lnTo>
                    <a:pt x="31" y="54"/>
                  </a:lnTo>
                  <a:lnTo>
                    <a:pt x="40" y="63"/>
                  </a:lnTo>
                  <a:lnTo>
                    <a:pt x="57" y="68"/>
                  </a:lnTo>
                  <a:lnTo>
                    <a:pt x="74" y="77"/>
                  </a:lnTo>
                  <a:lnTo>
                    <a:pt x="88" y="88"/>
                  </a:lnTo>
                  <a:lnTo>
                    <a:pt x="94" y="94"/>
                  </a:lnTo>
                  <a:lnTo>
                    <a:pt x="100" y="102"/>
                  </a:lnTo>
                  <a:lnTo>
                    <a:pt x="102" y="111"/>
                  </a:lnTo>
                  <a:lnTo>
                    <a:pt x="102" y="122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spcBef>
                  <a:spcPct val="40000"/>
                </a:spcBef>
                <a:spcAft>
                  <a:spcPct val="20000"/>
                </a:spcAft>
                <a:buClr>
                  <a:srgbClr val="963A68"/>
                </a:buClr>
                <a:buFont typeface="Wingdings" pitchFamily="2" charset="2"/>
                <a:buChar char="§"/>
              </a:pPr>
              <a:endParaRPr lang="en-GB" sz="2000" b="1">
                <a:solidFill>
                  <a:srgbClr val="963A68"/>
                </a:solidFill>
                <a:latin typeface="Symbol" pitchFamily="18" charset="2"/>
              </a:endParaRPr>
            </a:p>
          </p:txBody>
        </p:sp>
        <p:sp>
          <p:nvSpPr>
            <p:cNvPr id="24" name="Freeform 1723"/>
            <p:cNvSpPr>
              <a:spLocks/>
            </p:cNvSpPr>
            <p:nvPr/>
          </p:nvSpPr>
          <p:spPr bwMode="auto">
            <a:xfrm>
              <a:off x="3791" y="2866"/>
              <a:ext cx="37" cy="167"/>
            </a:xfrm>
            <a:custGeom>
              <a:avLst/>
              <a:gdLst>
                <a:gd name="T0" fmla="*/ 37 w 37"/>
                <a:gd name="T1" fmla="*/ 0 h 167"/>
                <a:gd name="T2" fmla="*/ 37 w 37"/>
                <a:gd name="T3" fmla="*/ 0 h 167"/>
                <a:gd name="T4" fmla="*/ 32 w 37"/>
                <a:gd name="T5" fmla="*/ 3 h 167"/>
                <a:gd name="T6" fmla="*/ 29 w 37"/>
                <a:gd name="T7" fmla="*/ 11 h 167"/>
                <a:gd name="T8" fmla="*/ 29 w 37"/>
                <a:gd name="T9" fmla="*/ 156 h 167"/>
                <a:gd name="T10" fmla="*/ 29 w 37"/>
                <a:gd name="T11" fmla="*/ 156 h 167"/>
                <a:gd name="T12" fmla="*/ 32 w 37"/>
                <a:gd name="T13" fmla="*/ 165 h 167"/>
                <a:gd name="T14" fmla="*/ 37 w 37"/>
                <a:gd name="T15" fmla="*/ 167 h 167"/>
                <a:gd name="T16" fmla="*/ 0 w 37"/>
                <a:gd name="T17" fmla="*/ 167 h 167"/>
                <a:gd name="T18" fmla="*/ 0 w 37"/>
                <a:gd name="T19" fmla="*/ 167 h 167"/>
                <a:gd name="T20" fmla="*/ 3 w 37"/>
                <a:gd name="T21" fmla="*/ 165 h 167"/>
                <a:gd name="T22" fmla="*/ 6 w 37"/>
                <a:gd name="T23" fmla="*/ 156 h 167"/>
                <a:gd name="T24" fmla="*/ 6 w 37"/>
                <a:gd name="T25" fmla="*/ 11 h 167"/>
                <a:gd name="T26" fmla="*/ 6 w 37"/>
                <a:gd name="T27" fmla="*/ 11 h 167"/>
                <a:gd name="T28" fmla="*/ 3 w 37"/>
                <a:gd name="T29" fmla="*/ 3 h 167"/>
                <a:gd name="T30" fmla="*/ 0 w 37"/>
                <a:gd name="T31" fmla="*/ 0 h 167"/>
                <a:gd name="T32" fmla="*/ 37 w 37"/>
                <a:gd name="T33" fmla="*/ 0 h 167"/>
                <a:gd name="T34" fmla="*/ 37 w 37"/>
                <a:gd name="T35" fmla="*/ 0 h 167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37" h="167">
                  <a:moveTo>
                    <a:pt x="37" y="0"/>
                  </a:moveTo>
                  <a:lnTo>
                    <a:pt x="37" y="0"/>
                  </a:lnTo>
                  <a:lnTo>
                    <a:pt x="32" y="3"/>
                  </a:lnTo>
                  <a:lnTo>
                    <a:pt x="29" y="11"/>
                  </a:lnTo>
                  <a:lnTo>
                    <a:pt x="29" y="156"/>
                  </a:lnTo>
                  <a:lnTo>
                    <a:pt x="32" y="165"/>
                  </a:lnTo>
                  <a:lnTo>
                    <a:pt x="37" y="167"/>
                  </a:lnTo>
                  <a:lnTo>
                    <a:pt x="0" y="167"/>
                  </a:lnTo>
                  <a:lnTo>
                    <a:pt x="3" y="165"/>
                  </a:lnTo>
                  <a:lnTo>
                    <a:pt x="6" y="156"/>
                  </a:lnTo>
                  <a:lnTo>
                    <a:pt x="6" y="11"/>
                  </a:lnTo>
                  <a:lnTo>
                    <a:pt x="3" y="3"/>
                  </a:lnTo>
                  <a:lnTo>
                    <a:pt x="0" y="0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spcBef>
                  <a:spcPct val="40000"/>
                </a:spcBef>
                <a:spcAft>
                  <a:spcPct val="20000"/>
                </a:spcAft>
                <a:buClr>
                  <a:srgbClr val="963A68"/>
                </a:buClr>
                <a:buFont typeface="Wingdings" pitchFamily="2" charset="2"/>
                <a:buChar char="§"/>
              </a:pPr>
              <a:endParaRPr lang="en-GB" sz="2000" b="1">
                <a:solidFill>
                  <a:srgbClr val="963A68"/>
                </a:solidFill>
                <a:latin typeface="Symbol" pitchFamily="18" charset="2"/>
              </a:endParaRPr>
            </a:p>
          </p:txBody>
        </p:sp>
        <p:sp>
          <p:nvSpPr>
            <p:cNvPr id="25" name="Freeform 1724"/>
            <p:cNvSpPr>
              <a:spLocks/>
            </p:cNvSpPr>
            <p:nvPr/>
          </p:nvSpPr>
          <p:spPr bwMode="auto">
            <a:xfrm>
              <a:off x="3840" y="2866"/>
              <a:ext cx="130" cy="167"/>
            </a:xfrm>
            <a:custGeom>
              <a:avLst/>
              <a:gdLst>
                <a:gd name="T0" fmla="*/ 79 w 130"/>
                <a:gd name="T1" fmla="*/ 11 h 167"/>
                <a:gd name="T2" fmla="*/ 79 w 130"/>
                <a:gd name="T3" fmla="*/ 156 h 167"/>
                <a:gd name="T4" fmla="*/ 79 w 130"/>
                <a:gd name="T5" fmla="*/ 156 h 167"/>
                <a:gd name="T6" fmla="*/ 79 w 130"/>
                <a:gd name="T7" fmla="*/ 165 h 167"/>
                <a:gd name="T8" fmla="*/ 85 w 130"/>
                <a:gd name="T9" fmla="*/ 167 h 167"/>
                <a:gd name="T10" fmla="*/ 48 w 130"/>
                <a:gd name="T11" fmla="*/ 167 h 167"/>
                <a:gd name="T12" fmla="*/ 48 w 130"/>
                <a:gd name="T13" fmla="*/ 167 h 167"/>
                <a:gd name="T14" fmla="*/ 54 w 130"/>
                <a:gd name="T15" fmla="*/ 165 h 167"/>
                <a:gd name="T16" fmla="*/ 54 w 130"/>
                <a:gd name="T17" fmla="*/ 156 h 167"/>
                <a:gd name="T18" fmla="*/ 54 w 130"/>
                <a:gd name="T19" fmla="*/ 11 h 167"/>
                <a:gd name="T20" fmla="*/ 54 w 130"/>
                <a:gd name="T21" fmla="*/ 11 h 167"/>
                <a:gd name="T22" fmla="*/ 14 w 130"/>
                <a:gd name="T23" fmla="*/ 14 h 167"/>
                <a:gd name="T24" fmla="*/ 14 w 130"/>
                <a:gd name="T25" fmla="*/ 14 h 167"/>
                <a:gd name="T26" fmla="*/ 11 w 130"/>
                <a:gd name="T27" fmla="*/ 14 h 167"/>
                <a:gd name="T28" fmla="*/ 5 w 130"/>
                <a:gd name="T29" fmla="*/ 17 h 167"/>
                <a:gd name="T30" fmla="*/ 0 w 130"/>
                <a:gd name="T31" fmla="*/ 23 h 167"/>
                <a:gd name="T32" fmla="*/ 0 w 130"/>
                <a:gd name="T33" fmla="*/ 0 h 167"/>
                <a:gd name="T34" fmla="*/ 130 w 130"/>
                <a:gd name="T35" fmla="*/ 0 h 167"/>
                <a:gd name="T36" fmla="*/ 130 w 130"/>
                <a:gd name="T37" fmla="*/ 23 h 167"/>
                <a:gd name="T38" fmla="*/ 130 w 130"/>
                <a:gd name="T39" fmla="*/ 23 h 167"/>
                <a:gd name="T40" fmla="*/ 128 w 130"/>
                <a:gd name="T41" fmla="*/ 17 h 167"/>
                <a:gd name="T42" fmla="*/ 119 w 130"/>
                <a:gd name="T43" fmla="*/ 14 h 167"/>
                <a:gd name="T44" fmla="*/ 119 w 130"/>
                <a:gd name="T45" fmla="*/ 14 h 167"/>
                <a:gd name="T46" fmla="*/ 79 w 130"/>
                <a:gd name="T47" fmla="*/ 11 h 167"/>
                <a:gd name="T48" fmla="*/ 79 w 130"/>
                <a:gd name="T49" fmla="*/ 11 h 167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130" h="167">
                  <a:moveTo>
                    <a:pt x="79" y="11"/>
                  </a:moveTo>
                  <a:lnTo>
                    <a:pt x="79" y="156"/>
                  </a:lnTo>
                  <a:lnTo>
                    <a:pt x="79" y="165"/>
                  </a:lnTo>
                  <a:lnTo>
                    <a:pt x="85" y="167"/>
                  </a:lnTo>
                  <a:lnTo>
                    <a:pt x="48" y="167"/>
                  </a:lnTo>
                  <a:lnTo>
                    <a:pt x="54" y="165"/>
                  </a:lnTo>
                  <a:lnTo>
                    <a:pt x="54" y="156"/>
                  </a:lnTo>
                  <a:lnTo>
                    <a:pt x="54" y="11"/>
                  </a:lnTo>
                  <a:lnTo>
                    <a:pt x="14" y="14"/>
                  </a:lnTo>
                  <a:lnTo>
                    <a:pt x="11" y="14"/>
                  </a:lnTo>
                  <a:lnTo>
                    <a:pt x="5" y="17"/>
                  </a:lnTo>
                  <a:lnTo>
                    <a:pt x="0" y="23"/>
                  </a:lnTo>
                  <a:lnTo>
                    <a:pt x="0" y="0"/>
                  </a:lnTo>
                  <a:lnTo>
                    <a:pt x="130" y="0"/>
                  </a:lnTo>
                  <a:lnTo>
                    <a:pt x="130" y="23"/>
                  </a:lnTo>
                  <a:lnTo>
                    <a:pt x="128" y="17"/>
                  </a:lnTo>
                  <a:lnTo>
                    <a:pt x="119" y="14"/>
                  </a:lnTo>
                  <a:lnTo>
                    <a:pt x="79" y="11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spcBef>
                  <a:spcPct val="40000"/>
                </a:spcBef>
                <a:spcAft>
                  <a:spcPct val="20000"/>
                </a:spcAft>
                <a:buClr>
                  <a:srgbClr val="963A68"/>
                </a:buClr>
                <a:buFont typeface="Wingdings" pitchFamily="2" charset="2"/>
                <a:buChar char="§"/>
              </a:pPr>
              <a:endParaRPr lang="en-GB" sz="2000" b="1">
                <a:solidFill>
                  <a:srgbClr val="963A68"/>
                </a:solidFill>
                <a:latin typeface="Symbol" pitchFamily="18" charset="2"/>
              </a:endParaRPr>
            </a:p>
          </p:txBody>
        </p:sp>
        <p:sp>
          <p:nvSpPr>
            <p:cNvPr id="26" name="Freeform 1725"/>
            <p:cNvSpPr>
              <a:spLocks/>
            </p:cNvSpPr>
            <p:nvPr/>
          </p:nvSpPr>
          <p:spPr bwMode="auto">
            <a:xfrm>
              <a:off x="3976" y="2866"/>
              <a:ext cx="142" cy="167"/>
            </a:xfrm>
            <a:custGeom>
              <a:avLst/>
              <a:gdLst>
                <a:gd name="T0" fmla="*/ 142 w 142"/>
                <a:gd name="T1" fmla="*/ 0 h 167"/>
                <a:gd name="T2" fmla="*/ 142 w 142"/>
                <a:gd name="T3" fmla="*/ 0 h 167"/>
                <a:gd name="T4" fmla="*/ 131 w 142"/>
                <a:gd name="T5" fmla="*/ 6 h 167"/>
                <a:gd name="T6" fmla="*/ 125 w 142"/>
                <a:gd name="T7" fmla="*/ 14 h 167"/>
                <a:gd name="T8" fmla="*/ 85 w 142"/>
                <a:gd name="T9" fmla="*/ 88 h 167"/>
                <a:gd name="T10" fmla="*/ 85 w 142"/>
                <a:gd name="T11" fmla="*/ 156 h 167"/>
                <a:gd name="T12" fmla="*/ 85 w 142"/>
                <a:gd name="T13" fmla="*/ 156 h 167"/>
                <a:gd name="T14" fmla="*/ 88 w 142"/>
                <a:gd name="T15" fmla="*/ 165 h 167"/>
                <a:gd name="T16" fmla="*/ 97 w 142"/>
                <a:gd name="T17" fmla="*/ 167 h 167"/>
                <a:gd name="T18" fmla="*/ 54 w 142"/>
                <a:gd name="T19" fmla="*/ 167 h 167"/>
                <a:gd name="T20" fmla="*/ 54 w 142"/>
                <a:gd name="T21" fmla="*/ 167 h 167"/>
                <a:gd name="T22" fmla="*/ 60 w 142"/>
                <a:gd name="T23" fmla="*/ 165 h 167"/>
                <a:gd name="T24" fmla="*/ 63 w 142"/>
                <a:gd name="T25" fmla="*/ 162 h 167"/>
                <a:gd name="T26" fmla="*/ 63 w 142"/>
                <a:gd name="T27" fmla="*/ 156 h 167"/>
                <a:gd name="T28" fmla="*/ 63 w 142"/>
                <a:gd name="T29" fmla="*/ 88 h 167"/>
                <a:gd name="T30" fmla="*/ 14 w 142"/>
                <a:gd name="T31" fmla="*/ 11 h 167"/>
                <a:gd name="T32" fmla="*/ 14 w 142"/>
                <a:gd name="T33" fmla="*/ 11 h 167"/>
                <a:gd name="T34" fmla="*/ 9 w 142"/>
                <a:gd name="T35" fmla="*/ 6 h 167"/>
                <a:gd name="T36" fmla="*/ 0 w 142"/>
                <a:gd name="T37" fmla="*/ 0 h 167"/>
                <a:gd name="T38" fmla="*/ 48 w 142"/>
                <a:gd name="T39" fmla="*/ 0 h 167"/>
                <a:gd name="T40" fmla="*/ 48 w 142"/>
                <a:gd name="T41" fmla="*/ 0 h 167"/>
                <a:gd name="T42" fmla="*/ 45 w 142"/>
                <a:gd name="T43" fmla="*/ 0 h 167"/>
                <a:gd name="T44" fmla="*/ 43 w 142"/>
                <a:gd name="T45" fmla="*/ 3 h 167"/>
                <a:gd name="T46" fmla="*/ 43 w 142"/>
                <a:gd name="T47" fmla="*/ 8 h 167"/>
                <a:gd name="T48" fmla="*/ 45 w 142"/>
                <a:gd name="T49" fmla="*/ 14 h 167"/>
                <a:gd name="T50" fmla="*/ 80 w 142"/>
                <a:gd name="T51" fmla="*/ 77 h 167"/>
                <a:gd name="T52" fmla="*/ 114 w 142"/>
                <a:gd name="T53" fmla="*/ 11 h 167"/>
                <a:gd name="T54" fmla="*/ 114 w 142"/>
                <a:gd name="T55" fmla="*/ 11 h 167"/>
                <a:gd name="T56" fmla="*/ 114 w 142"/>
                <a:gd name="T57" fmla="*/ 6 h 167"/>
                <a:gd name="T58" fmla="*/ 114 w 142"/>
                <a:gd name="T59" fmla="*/ 3 h 167"/>
                <a:gd name="T60" fmla="*/ 108 w 142"/>
                <a:gd name="T61" fmla="*/ 0 h 167"/>
                <a:gd name="T62" fmla="*/ 142 w 142"/>
                <a:gd name="T63" fmla="*/ 0 h 167"/>
                <a:gd name="T64" fmla="*/ 142 w 142"/>
                <a:gd name="T65" fmla="*/ 0 h 16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42" h="167">
                  <a:moveTo>
                    <a:pt x="142" y="0"/>
                  </a:moveTo>
                  <a:lnTo>
                    <a:pt x="142" y="0"/>
                  </a:lnTo>
                  <a:lnTo>
                    <a:pt x="131" y="6"/>
                  </a:lnTo>
                  <a:lnTo>
                    <a:pt x="125" y="14"/>
                  </a:lnTo>
                  <a:lnTo>
                    <a:pt x="85" y="88"/>
                  </a:lnTo>
                  <a:lnTo>
                    <a:pt x="85" y="156"/>
                  </a:lnTo>
                  <a:lnTo>
                    <a:pt x="88" y="165"/>
                  </a:lnTo>
                  <a:lnTo>
                    <a:pt x="97" y="167"/>
                  </a:lnTo>
                  <a:lnTo>
                    <a:pt x="54" y="167"/>
                  </a:lnTo>
                  <a:lnTo>
                    <a:pt x="60" y="165"/>
                  </a:lnTo>
                  <a:lnTo>
                    <a:pt x="63" y="162"/>
                  </a:lnTo>
                  <a:lnTo>
                    <a:pt x="63" y="156"/>
                  </a:lnTo>
                  <a:lnTo>
                    <a:pt x="63" y="88"/>
                  </a:lnTo>
                  <a:lnTo>
                    <a:pt x="14" y="11"/>
                  </a:lnTo>
                  <a:lnTo>
                    <a:pt x="9" y="6"/>
                  </a:lnTo>
                  <a:lnTo>
                    <a:pt x="0" y="0"/>
                  </a:lnTo>
                  <a:lnTo>
                    <a:pt x="48" y="0"/>
                  </a:lnTo>
                  <a:lnTo>
                    <a:pt x="45" y="0"/>
                  </a:lnTo>
                  <a:lnTo>
                    <a:pt x="43" y="3"/>
                  </a:lnTo>
                  <a:lnTo>
                    <a:pt x="43" y="8"/>
                  </a:lnTo>
                  <a:lnTo>
                    <a:pt x="45" y="14"/>
                  </a:lnTo>
                  <a:lnTo>
                    <a:pt x="80" y="77"/>
                  </a:lnTo>
                  <a:lnTo>
                    <a:pt x="114" y="11"/>
                  </a:lnTo>
                  <a:lnTo>
                    <a:pt x="114" y="6"/>
                  </a:lnTo>
                  <a:lnTo>
                    <a:pt x="114" y="3"/>
                  </a:lnTo>
                  <a:lnTo>
                    <a:pt x="108" y="0"/>
                  </a:lnTo>
                  <a:lnTo>
                    <a:pt x="142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spcBef>
                  <a:spcPct val="40000"/>
                </a:spcBef>
                <a:spcAft>
                  <a:spcPct val="20000"/>
                </a:spcAft>
                <a:buClr>
                  <a:srgbClr val="963A68"/>
                </a:buClr>
                <a:buFont typeface="Wingdings" pitchFamily="2" charset="2"/>
                <a:buChar char="§"/>
              </a:pPr>
              <a:endParaRPr lang="en-GB" sz="2000" b="1">
                <a:solidFill>
                  <a:srgbClr val="963A68"/>
                </a:solidFill>
                <a:latin typeface="Symbol" pitchFamily="18" charset="2"/>
              </a:endParaRPr>
            </a:p>
          </p:txBody>
        </p:sp>
        <p:sp>
          <p:nvSpPr>
            <p:cNvPr id="27" name="Freeform 1726"/>
            <p:cNvSpPr>
              <a:spLocks noEditPoints="1"/>
            </p:cNvSpPr>
            <p:nvPr/>
          </p:nvSpPr>
          <p:spPr bwMode="auto">
            <a:xfrm>
              <a:off x="4192" y="2863"/>
              <a:ext cx="156" cy="173"/>
            </a:xfrm>
            <a:custGeom>
              <a:avLst/>
              <a:gdLst>
                <a:gd name="T0" fmla="*/ 77 w 156"/>
                <a:gd name="T1" fmla="*/ 173 h 173"/>
                <a:gd name="T2" fmla="*/ 48 w 156"/>
                <a:gd name="T3" fmla="*/ 165 h 173"/>
                <a:gd name="T4" fmla="*/ 23 w 156"/>
                <a:gd name="T5" fmla="*/ 148 h 173"/>
                <a:gd name="T6" fmla="*/ 6 w 156"/>
                <a:gd name="T7" fmla="*/ 119 h 173"/>
                <a:gd name="T8" fmla="*/ 0 w 156"/>
                <a:gd name="T9" fmla="*/ 85 h 173"/>
                <a:gd name="T10" fmla="*/ 3 w 156"/>
                <a:gd name="T11" fmla="*/ 68 h 173"/>
                <a:gd name="T12" fmla="*/ 14 w 156"/>
                <a:gd name="T13" fmla="*/ 40 h 173"/>
                <a:gd name="T14" fmla="*/ 34 w 156"/>
                <a:gd name="T15" fmla="*/ 14 h 173"/>
                <a:gd name="T16" fmla="*/ 62 w 156"/>
                <a:gd name="T17" fmla="*/ 3 h 173"/>
                <a:gd name="T18" fmla="*/ 82 w 156"/>
                <a:gd name="T19" fmla="*/ 0 h 173"/>
                <a:gd name="T20" fmla="*/ 108 w 156"/>
                <a:gd name="T21" fmla="*/ 6 h 173"/>
                <a:gd name="T22" fmla="*/ 133 w 156"/>
                <a:gd name="T23" fmla="*/ 23 h 173"/>
                <a:gd name="T24" fmla="*/ 150 w 156"/>
                <a:gd name="T25" fmla="*/ 51 h 173"/>
                <a:gd name="T26" fmla="*/ 156 w 156"/>
                <a:gd name="T27" fmla="*/ 88 h 173"/>
                <a:gd name="T28" fmla="*/ 156 w 156"/>
                <a:gd name="T29" fmla="*/ 108 h 173"/>
                <a:gd name="T30" fmla="*/ 142 w 156"/>
                <a:gd name="T31" fmla="*/ 139 h 173"/>
                <a:gd name="T32" fmla="*/ 119 w 156"/>
                <a:gd name="T33" fmla="*/ 162 h 173"/>
                <a:gd name="T34" fmla="*/ 91 w 156"/>
                <a:gd name="T35" fmla="*/ 173 h 173"/>
                <a:gd name="T36" fmla="*/ 77 w 156"/>
                <a:gd name="T37" fmla="*/ 173 h 173"/>
                <a:gd name="T38" fmla="*/ 25 w 156"/>
                <a:gd name="T39" fmla="*/ 82 h 173"/>
                <a:gd name="T40" fmla="*/ 31 w 156"/>
                <a:gd name="T41" fmla="*/ 119 h 173"/>
                <a:gd name="T42" fmla="*/ 43 w 156"/>
                <a:gd name="T43" fmla="*/ 142 h 173"/>
                <a:gd name="T44" fmla="*/ 60 w 156"/>
                <a:gd name="T45" fmla="*/ 156 h 173"/>
                <a:gd name="T46" fmla="*/ 79 w 156"/>
                <a:gd name="T47" fmla="*/ 162 h 173"/>
                <a:gd name="T48" fmla="*/ 91 w 156"/>
                <a:gd name="T49" fmla="*/ 159 h 173"/>
                <a:gd name="T50" fmla="*/ 111 w 156"/>
                <a:gd name="T51" fmla="*/ 151 h 173"/>
                <a:gd name="T52" fmla="*/ 122 w 156"/>
                <a:gd name="T53" fmla="*/ 131 h 173"/>
                <a:gd name="T54" fmla="*/ 131 w 156"/>
                <a:gd name="T55" fmla="*/ 105 h 173"/>
                <a:gd name="T56" fmla="*/ 131 w 156"/>
                <a:gd name="T57" fmla="*/ 88 h 173"/>
                <a:gd name="T58" fmla="*/ 128 w 156"/>
                <a:gd name="T59" fmla="*/ 57 h 173"/>
                <a:gd name="T60" fmla="*/ 116 w 156"/>
                <a:gd name="T61" fmla="*/ 31 h 173"/>
                <a:gd name="T62" fmla="*/ 102 w 156"/>
                <a:gd name="T63" fmla="*/ 17 h 173"/>
                <a:gd name="T64" fmla="*/ 79 w 156"/>
                <a:gd name="T65" fmla="*/ 11 h 173"/>
                <a:gd name="T66" fmla="*/ 68 w 156"/>
                <a:gd name="T67" fmla="*/ 11 h 173"/>
                <a:gd name="T68" fmla="*/ 48 w 156"/>
                <a:gd name="T69" fmla="*/ 23 h 173"/>
                <a:gd name="T70" fmla="*/ 34 w 156"/>
                <a:gd name="T71" fmla="*/ 40 h 173"/>
                <a:gd name="T72" fmla="*/ 28 w 156"/>
                <a:gd name="T73" fmla="*/ 65 h 173"/>
                <a:gd name="T74" fmla="*/ 25 w 156"/>
                <a:gd name="T75" fmla="*/ 82 h 173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156" h="173">
                  <a:moveTo>
                    <a:pt x="77" y="173"/>
                  </a:moveTo>
                  <a:lnTo>
                    <a:pt x="77" y="173"/>
                  </a:lnTo>
                  <a:lnTo>
                    <a:pt x="62" y="170"/>
                  </a:lnTo>
                  <a:lnTo>
                    <a:pt x="48" y="165"/>
                  </a:lnTo>
                  <a:lnTo>
                    <a:pt x="34" y="159"/>
                  </a:lnTo>
                  <a:lnTo>
                    <a:pt x="23" y="148"/>
                  </a:lnTo>
                  <a:lnTo>
                    <a:pt x="14" y="134"/>
                  </a:lnTo>
                  <a:lnTo>
                    <a:pt x="6" y="119"/>
                  </a:lnTo>
                  <a:lnTo>
                    <a:pt x="3" y="102"/>
                  </a:lnTo>
                  <a:lnTo>
                    <a:pt x="0" y="85"/>
                  </a:lnTo>
                  <a:lnTo>
                    <a:pt x="3" y="68"/>
                  </a:lnTo>
                  <a:lnTo>
                    <a:pt x="6" y="54"/>
                  </a:lnTo>
                  <a:lnTo>
                    <a:pt x="14" y="40"/>
                  </a:lnTo>
                  <a:lnTo>
                    <a:pt x="23" y="26"/>
                  </a:lnTo>
                  <a:lnTo>
                    <a:pt x="34" y="14"/>
                  </a:lnTo>
                  <a:lnTo>
                    <a:pt x="48" y="6"/>
                  </a:lnTo>
                  <a:lnTo>
                    <a:pt x="62" y="3"/>
                  </a:lnTo>
                  <a:lnTo>
                    <a:pt x="82" y="0"/>
                  </a:lnTo>
                  <a:lnTo>
                    <a:pt x="94" y="3"/>
                  </a:lnTo>
                  <a:lnTo>
                    <a:pt x="108" y="6"/>
                  </a:lnTo>
                  <a:lnTo>
                    <a:pt x="122" y="14"/>
                  </a:lnTo>
                  <a:lnTo>
                    <a:pt x="133" y="23"/>
                  </a:lnTo>
                  <a:lnTo>
                    <a:pt x="142" y="37"/>
                  </a:lnTo>
                  <a:lnTo>
                    <a:pt x="150" y="51"/>
                  </a:lnTo>
                  <a:lnTo>
                    <a:pt x="156" y="68"/>
                  </a:lnTo>
                  <a:lnTo>
                    <a:pt x="156" y="88"/>
                  </a:lnTo>
                  <a:lnTo>
                    <a:pt x="156" y="108"/>
                  </a:lnTo>
                  <a:lnTo>
                    <a:pt x="150" y="125"/>
                  </a:lnTo>
                  <a:lnTo>
                    <a:pt x="142" y="139"/>
                  </a:lnTo>
                  <a:lnTo>
                    <a:pt x="131" y="153"/>
                  </a:lnTo>
                  <a:lnTo>
                    <a:pt x="119" y="162"/>
                  </a:lnTo>
                  <a:lnTo>
                    <a:pt x="105" y="168"/>
                  </a:lnTo>
                  <a:lnTo>
                    <a:pt x="91" y="173"/>
                  </a:lnTo>
                  <a:lnTo>
                    <a:pt x="77" y="173"/>
                  </a:lnTo>
                  <a:close/>
                  <a:moveTo>
                    <a:pt x="25" y="82"/>
                  </a:moveTo>
                  <a:lnTo>
                    <a:pt x="25" y="82"/>
                  </a:lnTo>
                  <a:lnTo>
                    <a:pt x="28" y="102"/>
                  </a:lnTo>
                  <a:lnTo>
                    <a:pt x="31" y="119"/>
                  </a:lnTo>
                  <a:lnTo>
                    <a:pt x="37" y="131"/>
                  </a:lnTo>
                  <a:lnTo>
                    <a:pt x="43" y="142"/>
                  </a:lnTo>
                  <a:lnTo>
                    <a:pt x="51" y="151"/>
                  </a:lnTo>
                  <a:lnTo>
                    <a:pt x="60" y="156"/>
                  </a:lnTo>
                  <a:lnTo>
                    <a:pt x="71" y="159"/>
                  </a:lnTo>
                  <a:lnTo>
                    <a:pt x="79" y="162"/>
                  </a:lnTo>
                  <a:lnTo>
                    <a:pt x="91" y="159"/>
                  </a:lnTo>
                  <a:lnTo>
                    <a:pt x="102" y="156"/>
                  </a:lnTo>
                  <a:lnTo>
                    <a:pt x="111" y="151"/>
                  </a:lnTo>
                  <a:lnTo>
                    <a:pt x="116" y="142"/>
                  </a:lnTo>
                  <a:lnTo>
                    <a:pt x="122" y="131"/>
                  </a:lnTo>
                  <a:lnTo>
                    <a:pt x="128" y="119"/>
                  </a:lnTo>
                  <a:lnTo>
                    <a:pt x="131" y="105"/>
                  </a:lnTo>
                  <a:lnTo>
                    <a:pt x="131" y="88"/>
                  </a:lnTo>
                  <a:lnTo>
                    <a:pt x="131" y="71"/>
                  </a:lnTo>
                  <a:lnTo>
                    <a:pt x="128" y="57"/>
                  </a:lnTo>
                  <a:lnTo>
                    <a:pt x="122" y="43"/>
                  </a:lnTo>
                  <a:lnTo>
                    <a:pt x="116" y="31"/>
                  </a:lnTo>
                  <a:lnTo>
                    <a:pt x="111" y="23"/>
                  </a:lnTo>
                  <a:lnTo>
                    <a:pt x="102" y="17"/>
                  </a:lnTo>
                  <a:lnTo>
                    <a:pt x="91" y="11"/>
                  </a:lnTo>
                  <a:lnTo>
                    <a:pt x="79" y="11"/>
                  </a:lnTo>
                  <a:lnTo>
                    <a:pt x="68" y="11"/>
                  </a:lnTo>
                  <a:lnTo>
                    <a:pt x="57" y="14"/>
                  </a:lnTo>
                  <a:lnTo>
                    <a:pt x="48" y="23"/>
                  </a:lnTo>
                  <a:lnTo>
                    <a:pt x="40" y="28"/>
                  </a:lnTo>
                  <a:lnTo>
                    <a:pt x="34" y="40"/>
                  </a:lnTo>
                  <a:lnTo>
                    <a:pt x="31" y="51"/>
                  </a:lnTo>
                  <a:lnTo>
                    <a:pt x="28" y="65"/>
                  </a:lnTo>
                  <a:lnTo>
                    <a:pt x="25" y="82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spcBef>
                  <a:spcPct val="40000"/>
                </a:spcBef>
                <a:spcAft>
                  <a:spcPct val="20000"/>
                </a:spcAft>
                <a:buClr>
                  <a:srgbClr val="963A68"/>
                </a:buClr>
                <a:buFont typeface="Wingdings" pitchFamily="2" charset="2"/>
                <a:buChar char="§"/>
              </a:pPr>
              <a:endParaRPr lang="en-GB" sz="2000" b="1">
                <a:solidFill>
                  <a:srgbClr val="963A68"/>
                </a:solidFill>
                <a:latin typeface="Symbol" pitchFamily="18" charset="2"/>
              </a:endParaRPr>
            </a:p>
          </p:txBody>
        </p:sp>
        <p:sp>
          <p:nvSpPr>
            <p:cNvPr id="28" name="Freeform 1727"/>
            <p:cNvSpPr>
              <a:spLocks/>
            </p:cNvSpPr>
            <p:nvPr/>
          </p:nvSpPr>
          <p:spPr bwMode="auto">
            <a:xfrm>
              <a:off x="4365" y="2866"/>
              <a:ext cx="100" cy="167"/>
            </a:xfrm>
            <a:custGeom>
              <a:avLst/>
              <a:gdLst>
                <a:gd name="T0" fmla="*/ 37 w 100"/>
                <a:gd name="T1" fmla="*/ 167 h 167"/>
                <a:gd name="T2" fmla="*/ 0 w 100"/>
                <a:gd name="T3" fmla="*/ 167 h 167"/>
                <a:gd name="T4" fmla="*/ 0 w 100"/>
                <a:gd name="T5" fmla="*/ 167 h 167"/>
                <a:gd name="T6" fmla="*/ 6 w 100"/>
                <a:gd name="T7" fmla="*/ 165 h 167"/>
                <a:gd name="T8" fmla="*/ 6 w 100"/>
                <a:gd name="T9" fmla="*/ 156 h 167"/>
                <a:gd name="T10" fmla="*/ 6 w 100"/>
                <a:gd name="T11" fmla="*/ 11 h 167"/>
                <a:gd name="T12" fmla="*/ 6 w 100"/>
                <a:gd name="T13" fmla="*/ 11 h 167"/>
                <a:gd name="T14" fmla="*/ 6 w 100"/>
                <a:gd name="T15" fmla="*/ 3 h 167"/>
                <a:gd name="T16" fmla="*/ 0 w 100"/>
                <a:gd name="T17" fmla="*/ 0 h 167"/>
                <a:gd name="T18" fmla="*/ 100 w 100"/>
                <a:gd name="T19" fmla="*/ 0 h 167"/>
                <a:gd name="T20" fmla="*/ 100 w 100"/>
                <a:gd name="T21" fmla="*/ 23 h 167"/>
                <a:gd name="T22" fmla="*/ 100 w 100"/>
                <a:gd name="T23" fmla="*/ 23 h 167"/>
                <a:gd name="T24" fmla="*/ 91 w 100"/>
                <a:gd name="T25" fmla="*/ 14 h 167"/>
                <a:gd name="T26" fmla="*/ 77 w 100"/>
                <a:gd name="T27" fmla="*/ 11 h 167"/>
                <a:gd name="T28" fmla="*/ 77 w 100"/>
                <a:gd name="T29" fmla="*/ 11 h 167"/>
                <a:gd name="T30" fmla="*/ 31 w 100"/>
                <a:gd name="T31" fmla="*/ 11 h 167"/>
                <a:gd name="T32" fmla="*/ 31 w 100"/>
                <a:gd name="T33" fmla="*/ 68 h 167"/>
                <a:gd name="T34" fmla="*/ 71 w 100"/>
                <a:gd name="T35" fmla="*/ 68 h 167"/>
                <a:gd name="T36" fmla="*/ 71 w 100"/>
                <a:gd name="T37" fmla="*/ 68 h 167"/>
                <a:gd name="T38" fmla="*/ 77 w 100"/>
                <a:gd name="T39" fmla="*/ 65 h 167"/>
                <a:gd name="T40" fmla="*/ 80 w 100"/>
                <a:gd name="T41" fmla="*/ 62 h 167"/>
                <a:gd name="T42" fmla="*/ 80 w 100"/>
                <a:gd name="T43" fmla="*/ 88 h 167"/>
                <a:gd name="T44" fmla="*/ 80 w 100"/>
                <a:gd name="T45" fmla="*/ 88 h 167"/>
                <a:gd name="T46" fmla="*/ 77 w 100"/>
                <a:gd name="T47" fmla="*/ 82 h 167"/>
                <a:gd name="T48" fmla="*/ 71 w 100"/>
                <a:gd name="T49" fmla="*/ 82 h 167"/>
                <a:gd name="T50" fmla="*/ 31 w 100"/>
                <a:gd name="T51" fmla="*/ 82 h 167"/>
                <a:gd name="T52" fmla="*/ 31 w 100"/>
                <a:gd name="T53" fmla="*/ 156 h 167"/>
                <a:gd name="T54" fmla="*/ 31 w 100"/>
                <a:gd name="T55" fmla="*/ 156 h 167"/>
                <a:gd name="T56" fmla="*/ 31 w 100"/>
                <a:gd name="T57" fmla="*/ 165 h 167"/>
                <a:gd name="T58" fmla="*/ 37 w 100"/>
                <a:gd name="T59" fmla="*/ 167 h 167"/>
                <a:gd name="T60" fmla="*/ 37 w 100"/>
                <a:gd name="T61" fmla="*/ 167 h 167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100" h="167">
                  <a:moveTo>
                    <a:pt x="37" y="167"/>
                  </a:moveTo>
                  <a:lnTo>
                    <a:pt x="0" y="167"/>
                  </a:lnTo>
                  <a:lnTo>
                    <a:pt x="6" y="165"/>
                  </a:lnTo>
                  <a:lnTo>
                    <a:pt x="6" y="156"/>
                  </a:lnTo>
                  <a:lnTo>
                    <a:pt x="6" y="11"/>
                  </a:lnTo>
                  <a:lnTo>
                    <a:pt x="6" y="3"/>
                  </a:lnTo>
                  <a:lnTo>
                    <a:pt x="0" y="0"/>
                  </a:lnTo>
                  <a:lnTo>
                    <a:pt x="100" y="0"/>
                  </a:lnTo>
                  <a:lnTo>
                    <a:pt x="100" y="23"/>
                  </a:lnTo>
                  <a:lnTo>
                    <a:pt x="91" y="14"/>
                  </a:lnTo>
                  <a:lnTo>
                    <a:pt x="77" y="11"/>
                  </a:lnTo>
                  <a:lnTo>
                    <a:pt x="31" y="11"/>
                  </a:lnTo>
                  <a:lnTo>
                    <a:pt x="31" y="68"/>
                  </a:lnTo>
                  <a:lnTo>
                    <a:pt x="71" y="68"/>
                  </a:lnTo>
                  <a:lnTo>
                    <a:pt x="77" y="65"/>
                  </a:lnTo>
                  <a:lnTo>
                    <a:pt x="80" y="62"/>
                  </a:lnTo>
                  <a:lnTo>
                    <a:pt x="80" y="88"/>
                  </a:lnTo>
                  <a:lnTo>
                    <a:pt x="77" y="82"/>
                  </a:lnTo>
                  <a:lnTo>
                    <a:pt x="71" y="82"/>
                  </a:lnTo>
                  <a:lnTo>
                    <a:pt x="31" y="82"/>
                  </a:lnTo>
                  <a:lnTo>
                    <a:pt x="31" y="156"/>
                  </a:lnTo>
                  <a:lnTo>
                    <a:pt x="31" y="165"/>
                  </a:lnTo>
                  <a:lnTo>
                    <a:pt x="37" y="167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spcBef>
                  <a:spcPct val="40000"/>
                </a:spcBef>
                <a:spcAft>
                  <a:spcPct val="20000"/>
                </a:spcAft>
                <a:buClr>
                  <a:srgbClr val="963A68"/>
                </a:buClr>
                <a:buFont typeface="Wingdings" pitchFamily="2" charset="2"/>
                <a:buChar char="§"/>
              </a:pPr>
              <a:endParaRPr lang="en-GB" sz="2000" b="1">
                <a:solidFill>
                  <a:srgbClr val="963A68"/>
                </a:solidFill>
                <a:latin typeface="Symbol" pitchFamily="18" charset="2"/>
              </a:endParaRPr>
            </a:p>
          </p:txBody>
        </p:sp>
      </p:grpSp>
      <p:sp>
        <p:nvSpPr>
          <p:cNvPr id="512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358775" y="1700213"/>
            <a:ext cx="8426450" cy="1873250"/>
          </a:xfrm>
        </p:spPr>
        <p:txBody>
          <a:bodyPr anchor="t"/>
          <a:lstStyle>
            <a:lvl1pPr>
              <a:lnSpc>
                <a:spcPct val="90000"/>
              </a:lnSpc>
              <a:defRPr sz="60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noProof="0" smtClean="0"/>
              <a:t>Click to edit Master title style</a:t>
            </a:r>
          </a:p>
        </p:txBody>
      </p:sp>
      <p:sp>
        <p:nvSpPr>
          <p:cNvPr id="5125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358775" y="4508500"/>
            <a:ext cx="8426450" cy="1981200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ct val="0"/>
              </a:spcBef>
              <a:spcAft>
                <a:spcPct val="45000"/>
              </a:spcAft>
              <a:buFont typeface="Wingdings" pitchFamily="2" charset="2"/>
              <a:buNone/>
              <a:defRPr sz="360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noProof="0" smtClean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8132407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358774" y="0"/>
            <a:ext cx="8500553" cy="8022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lvl="0"/>
            <a:r>
              <a:rPr lang="en-GB" dirty="0" smtClean="0"/>
              <a:t>Click to edit Master title style</a:t>
            </a:r>
          </a:p>
        </p:txBody>
      </p:sp>
      <p:sp>
        <p:nvSpPr>
          <p:cNvPr id="14" name="Rectangle 5"/>
          <p:cNvSpPr>
            <a:spLocks noGrp="1" noChangeArrowheads="1"/>
          </p:cNvSpPr>
          <p:nvPr>
            <p:ph idx="1"/>
          </p:nvPr>
        </p:nvSpPr>
        <p:spPr bwMode="auto">
          <a:xfrm>
            <a:off x="358774" y="992038"/>
            <a:ext cx="8509181" cy="5477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1200"/>
              </a:spcBef>
              <a:defRPr/>
            </a:lvl1pPr>
          </a:lstStyle>
          <a:p>
            <a:pPr lvl="0"/>
            <a:r>
              <a:rPr lang="en-GB" noProof="0" dirty="0" smtClean="0"/>
              <a:t>Click to edit Master text styles</a:t>
            </a:r>
          </a:p>
          <a:p>
            <a:pPr lvl="0"/>
            <a:endParaRPr lang="en-GB" noProof="0" dirty="0" smtClean="0"/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6550" y="6550025"/>
            <a:ext cx="8010008" cy="1910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buFontTx/>
              <a:buNone/>
              <a:defRPr sz="1000" b="0" smtClean="0">
                <a:solidFill>
                  <a:schemeClr val="tx1"/>
                </a:solidFill>
                <a:latin typeface="+mj-lt"/>
                <a:ea typeface="+mn-ea"/>
                <a:cs typeface="Calibri" pitchFamily="34" charset="0"/>
              </a:defRPr>
            </a:lvl1pPr>
          </a:lstStyle>
          <a:p>
            <a:pPr eaLnBrk="1" hangingPunct="1">
              <a:spcBef>
                <a:spcPct val="40000"/>
              </a:spcBef>
              <a:spcAft>
                <a:spcPct val="20000"/>
              </a:spcAft>
              <a:buClr>
                <a:srgbClr val="963A68"/>
              </a:buClr>
              <a:defRPr/>
            </a:pPr>
            <a:r>
              <a:rPr lang="en-GB" smtClean="0">
                <a:solidFill>
                  <a:srgbClr val="005C84"/>
                </a:solidFill>
              </a:rPr>
              <a:t>Prof. F. Pierron – SESG6045 and BSSM Exp. Mech. Course, University of Southampton, April 2018 – DIC UQ and metrology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25293" y="6576792"/>
            <a:ext cx="547245" cy="1528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>
              <a:buFontTx/>
              <a:buNone/>
              <a:defRPr sz="1100" smtClean="0">
                <a:solidFill>
                  <a:schemeClr val="tx1"/>
                </a:solidFill>
                <a:latin typeface="+mj-lt"/>
                <a:ea typeface="+mn-ea"/>
                <a:cs typeface="Calibri" pitchFamily="34" charset="0"/>
              </a:defRPr>
            </a:lvl1pPr>
          </a:lstStyle>
          <a:p>
            <a:pPr>
              <a:defRPr/>
            </a:pPr>
            <a:fld id="{4A740333-F185-44CA-A730-364621714735}" type="slidenum">
              <a:rPr lang="en-GB" smtClean="0">
                <a:solidFill>
                  <a:srgbClr val="005C84"/>
                </a:solidFill>
              </a:rPr>
              <a:pPr>
                <a:defRPr/>
              </a:pPr>
              <a:t>‹#›</a:t>
            </a:fld>
            <a:r>
              <a:rPr lang="en-GB" dirty="0" smtClean="0">
                <a:solidFill>
                  <a:srgbClr val="005C84"/>
                </a:solidFill>
              </a:rPr>
              <a:t>/58</a:t>
            </a:r>
            <a:endParaRPr lang="en-GB" dirty="0">
              <a:solidFill>
                <a:srgbClr val="005C8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06326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58775" y="1700213"/>
            <a:ext cx="4137025" cy="47609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00213"/>
            <a:ext cx="4137025" cy="47609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6550" y="6550025"/>
            <a:ext cx="7668763" cy="213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buFontTx/>
              <a:buNone/>
              <a:defRPr sz="1000" smtClean="0">
                <a:solidFill>
                  <a:schemeClr val="tx1"/>
                </a:solidFill>
                <a:latin typeface="+mj-lt"/>
                <a:ea typeface="+mn-ea"/>
                <a:cs typeface="Calibri" pitchFamily="34" charset="0"/>
              </a:defRPr>
            </a:lvl1pPr>
          </a:lstStyle>
          <a:p>
            <a:pPr eaLnBrk="1" hangingPunct="1">
              <a:spcBef>
                <a:spcPct val="40000"/>
              </a:spcBef>
              <a:spcAft>
                <a:spcPct val="20000"/>
              </a:spcAft>
              <a:buClr>
                <a:srgbClr val="963A68"/>
              </a:buClr>
              <a:defRPr/>
            </a:pPr>
            <a:r>
              <a:rPr lang="en-GB" b="1" smtClean="0">
                <a:solidFill>
                  <a:srgbClr val="005C84"/>
                </a:solidFill>
              </a:rPr>
              <a:t>Prof. F. Pierron – SESG6045 and BSSM Exp. Mech. Course, University of Southampton, April 2018 – DIC UQ and metrology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10" name="Rectangle 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126083" y="6550025"/>
            <a:ext cx="771855" cy="187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>
              <a:buFontTx/>
              <a:buNone/>
              <a:defRPr sz="1100" smtClean="0">
                <a:solidFill>
                  <a:schemeClr val="tx1"/>
                </a:solidFill>
                <a:latin typeface="+mj-lt"/>
                <a:ea typeface="+mn-ea"/>
                <a:cs typeface="Calibri" pitchFamily="34" charset="0"/>
              </a:defRPr>
            </a:lvl1pPr>
          </a:lstStyle>
          <a:p>
            <a:pPr>
              <a:defRPr/>
            </a:pPr>
            <a:fld id="{4A740333-F185-44CA-A730-364621714735}" type="slidenum">
              <a:rPr lang="en-GB">
                <a:solidFill>
                  <a:srgbClr val="005C84"/>
                </a:solidFill>
              </a:rPr>
              <a:pPr>
                <a:defRPr/>
              </a:pPr>
              <a:t>‹#›</a:t>
            </a:fld>
            <a:r>
              <a:rPr lang="en-GB" dirty="0">
                <a:solidFill>
                  <a:srgbClr val="005C84"/>
                </a:solidFill>
              </a:rPr>
              <a:t>/???</a:t>
            </a:r>
          </a:p>
        </p:txBody>
      </p:sp>
    </p:spTree>
    <p:extLst>
      <p:ext uri="{BB962C8B-B14F-4D97-AF65-F5344CB8AC3E}">
        <p14:creationId xmlns:p14="http://schemas.microsoft.com/office/powerpoint/2010/main" val="12975906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264234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6622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12408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Prof. F. Pierron – SESG6045 and BSSM Exp. Mech. Course, University of Southampton, April 2018 – DIC UQ and metrology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488F1F-7DA4-40F7-B0B2-5DD78CA7A711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6519862"/>
            <a:ext cx="1940719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039659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358775" y="0"/>
            <a:ext cx="8501063" cy="801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1027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358775" y="992188"/>
            <a:ext cx="8509000" cy="547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6550" y="6550025"/>
            <a:ext cx="8010008" cy="1910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buFontTx/>
              <a:buNone/>
              <a:defRPr sz="1000" b="0" smtClean="0">
                <a:solidFill>
                  <a:schemeClr val="tx1"/>
                </a:solidFill>
                <a:latin typeface="+mj-lt"/>
                <a:ea typeface="+mn-ea"/>
                <a:cs typeface="Calibri" pitchFamily="34" charset="0"/>
              </a:defRPr>
            </a:lvl1pPr>
          </a:lstStyle>
          <a:p>
            <a:pPr eaLnBrk="1" hangingPunct="1">
              <a:spcBef>
                <a:spcPct val="40000"/>
              </a:spcBef>
              <a:spcAft>
                <a:spcPct val="20000"/>
              </a:spcAft>
              <a:buClr>
                <a:srgbClr val="963A68"/>
              </a:buClr>
              <a:defRPr/>
            </a:pPr>
            <a:r>
              <a:rPr lang="en-GB" smtClean="0">
                <a:solidFill>
                  <a:srgbClr val="005C84"/>
                </a:solidFill>
              </a:rPr>
              <a:t>Prof. F. Pierron – SESG6045 and BSSM Exp. Mech. Course, University of Southampton, April 2018 – DIC UQ and metrology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25293" y="6576792"/>
            <a:ext cx="547245" cy="1528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>
              <a:buFontTx/>
              <a:buNone/>
              <a:defRPr sz="1100" smtClean="0">
                <a:solidFill>
                  <a:schemeClr val="tx1"/>
                </a:solidFill>
                <a:latin typeface="+mj-lt"/>
                <a:ea typeface="+mn-ea"/>
                <a:cs typeface="Calibri" pitchFamily="34" charset="0"/>
              </a:defRPr>
            </a:lvl1pPr>
          </a:lstStyle>
          <a:p>
            <a:pPr>
              <a:defRPr/>
            </a:pPr>
            <a:fld id="{4A740333-F185-44CA-A730-364621714735}" type="slidenum">
              <a:rPr lang="en-GB" smtClean="0">
                <a:solidFill>
                  <a:srgbClr val="005C84"/>
                </a:solidFill>
              </a:rPr>
              <a:pPr>
                <a:defRPr/>
              </a:pPr>
              <a:t>‹#›</a:t>
            </a:fld>
            <a:r>
              <a:rPr lang="en-GB" dirty="0" smtClean="0">
                <a:solidFill>
                  <a:srgbClr val="005C84"/>
                </a:solidFill>
              </a:rPr>
              <a:t>/58</a:t>
            </a:r>
            <a:endParaRPr lang="en-GB" dirty="0">
              <a:solidFill>
                <a:srgbClr val="005C8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65102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</p:sldLayoutIdLst>
  <p:timing>
    <p:tnLst>
      <p:par>
        <p:cTn id="1" dur="indefinite" restart="never" nodeType="tmRoot"/>
      </p:par>
    </p:tnLst>
  </p:timing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Lucida Sans" pitchFamily="34" charset="0"/>
          <a:ea typeface="ＭＳ Ｐゴシック" pitchFamily="16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Lucida Sans" pitchFamily="34" charset="0"/>
          <a:ea typeface="ＭＳ Ｐゴシック" pitchFamily="16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Lucida Sans" pitchFamily="34" charset="0"/>
          <a:ea typeface="ＭＳ Ｐゴシック" pitchFamily="16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Lucida Sans" pitchFamily="34" charset="0"/>
          <a:ea typeface="ＭＳ Ｐゴシック" pitchFamily="16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Lucida Sans" pitchFamily="34" charset="0"/>
          <a:ea typeface="ＭＳ Ｐゴシック" pitchFamily="16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Lucida Sans" pitchFamily="34" charset="0"/>
          <a:ea typeface="ＭＳ Ｐゴシック" pitchFamily="16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Lucida Sans" pitchFamily="34" charset="0"/>
          <a:ea typeface="ＭＳ Ｐゴシック" pitchFamily="16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Lucida Sans" pitchFamily="34" charset="0"/>
          <a:ea typeface="ＭＳ Ｐゴシック" pitchFamily="16" charset="-128"/>
        </a:defRPr>
      </a:lvl9pPr>
    </p:titleStyle>
    <p:bodyStyle>
      <a:lvl1pPr marL="271463" indent="-271463" algn="l" rtl="0" eaLnBrk="0" fontAlgn="base" hangingPunct="0">
        <a:spcBef>
          <a:spcPct val="70000"/>
        </a:spcBef>
        <a:spcAft>
          <a:spcPct val="0"/>
        </a:spcAft>
        <a:buClr>
          <a:schemeClr val="tx2"/>
        </a:buClr>
        <a:buFont typeface="Wingdings" pitchFamily="2" charset="2"/>
        <a:buChar char="§"/>
        <a:defRPr sz="3000">
          <a:solidFill>
            <a:schemeClr val="tx1"/>
          </a:solidFill>
          <a:latin typeface="+mn-lt"/>
          <a:ea typeface="+mn-ea"/>
          <a:cs typeface="+mn-cs"/>
        </a:defRPr>
      </a:lvl1pPr>
      <a:lvl2pPr marL="809625" indent="-358775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chemeClr val="tx2"/>
        </a:buClr>
        <a:buFont typeface="Arial" charset="0"/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257300" indent="-268288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chemeClr val="tx2"/>
        </a:buClr>
        <a:buFont typeface="Symbol" pitchFamily="18" charset="2"/>
        <a:buChar char="·"/>
        <a:defRPr sz="2400">
          <a:solidFill>
            <a:schemeClr val="tx1"/>
          </a:solidFill>
          <a:latin typeface="+mn-lt"/>
          <a:ea typeface="+mn-ea"/>
        </a:defRPr>
      </a:lvl3pPr>
      <a:lvl4pPr marL="1704975" indent="-268288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chemeClr val="tx2"/>
        </a:buClr>
        <a:buFont typeface="Arial" charset="0"/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152650" indent="-268288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chemeClr val="tx2"/>
        </a:buClr>
        <a:buFont typeface="Arial" charset="0"/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609850" indent="-268288" algn="l" rtl="0" fontAlgn="base">
        <a:lnSpc>
          <a:spcPct val="90000"/>
        </a:lnSpc>
        <a:spcBef>
          <a:spcPct val="30000"/>
        </a:spcBef>
        <a:spcAft>
          <a:spcPct val="0"/>
        </a:spcAft>
        <a:buClr>
          <a:schemeClr val="tx2"/>
        </a:buClr>
        <a:buFont typeface="Arial" charset="0"/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3067050" indent="-268288" algn="l" rtl="0" fontAlgn="base">
        <a:lnSpc>
          <a:spcPct val="90000"/>
        </a:lnSpc>
        <a:spcBef>
          <a:spcPct val="30000"/>
        </a:spcBef>
        <a:spcAft>
          <a:spcPct val="0"/>
        </a:spcAft>
        <a:buClr>
          <a:schemeClr val="tx2"/>
        </a:buClr>
        <a:buFont typeface="Arial" charset="0"/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524250" indent="-268288" algn="l" rtl="0" fontAlgn="base">
        <a:lnSpc>
          <a:spcPct val="90000"/>
        </a:lnSpc>
        <a:spcBef>
          <a:spcPct val="30000"/>
        </a:spcBef>
        <a:spcAft>
          <a:spcPct val="0"/>
        </a:spcAft>
        <a:buClr>
          <a:schemeClr val="tx2"/>
        </a:buClr>
        <a:buFont typeface="Arial" charset="0"/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981450" indent="-268288" algn="l" rtl="0" fontAlgn="base">
        <a:lnSpc>
          <a:spcPct val="90000"/>
        </a:lnSpc>
        <a:spcBef>
          <a:spcPct val="30000"/>
        </a:spcBef>
        <a:spcAft>
          <a:spcPct val="0"/>
        </a:spcAft>
        <a:buClr>
          <a:schemeClr val="tx2"/>
        </a:buClr>
        <a:buFont typeface="Arial" charset="0"/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wmf"/><Relationship Id="rId3" Type="http://schemas.openxmlformats.org/officeDocument/2006/relationships/notesSlide" Target="../notesSlides/notesSlide8.xml"/><Relationship Id="rId7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22.png"/><Relationship Id="rId11" Type="http://schemas.openxmlformats.org/officeDocument/2006/relationships/image" Target="../media/image25.tiff"/><Relationship Id="rId5" Type="http://schemas.openxmlformats.org/officeDocument/2006/relationships/image" Target="../media/image21.png"/><Relationship Id="rId10" Type="http://schemas.openxmlformats.org/officeDocument/2006/relationships/image" Target="../media/image24.tiff"/><Relationship Id="rId4" Type="http://schemas.openxmlformats.org/officeDocument/2006/relationships/image" Target="../media/image20.png"/><Relationship Id="rId9" Type="http://schemas.openxmlformats.org/officeDocument/2006/relationships/image" Target="../media/image23.tif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wmf"/><Relationship Id="rId3" Type="http://schemas.openxmlformats.org/officeDocument/2006/relationships/notesSlide" Target="../notesSlides/notesSlide9.xml"/><Relationship Id="rId7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29.png"/><Relationship Id="rId11" Type="http://schemas.openxmlformats.org/officeDocument/2006/relationships/image" Target="../media/image25.tiff"/><Relationship Id="rId5" Type="http://schemas.openxmlformats.org/officeDocument/2006/relationships/image" Target="../media/image28.png"/><Relationship Id="rId10" Type="http://schemas.openxmlformats.org/officeDocument/2006/relationships/image" Target="../media/image24.tiff"/><Relationship Id="rId4" Type="http://schemas.openxmlformats.org/officeDocument/2006/relationships/image" Target="../media/image27.png"/><Relationship Id="rId9" Type="http://schemas.openxmlformats.org/officeDocument/2006/relationships/image" Target="../media/image23.tif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wmf"/><Relationship Id="rId13" Type="http://schemas.openxmlformats.org/officeDocument/2006/relationships/image" Target="../media/image23.tiff"/><Relationship Id="rId3" Type="http://schemas.openxmlformats.org/officeDocument/2006/relationships/notesSlide" Target="../notesSlides/notesSlide10.xml"/><Relationship Id="rId7" Type="http://schemas.openxmlformats.org/officeDocument/2006/relationships/oleObject" Target="../embeddings/oleObject6.bin"/><Relationship Id="rId12" Type="http://schemas.openxmlformats.org/officeDocument/2006/relationships/image" Target="../media/image32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35.png"/><Relationship Id="rId11" Type="http://schemas.openxmlformats.org/officeDocument/2006/relationships/oleObject" Target="../embeddings/oleObject8.bin"/><Relationship Id="rId5" Type="http://schemas.openxmlformats.org/officeDocument/2006/relationships/image" Target="../media/image34.png"/><Relationship Id="rId15" Type="http://schemas.openxmlformats.org/officeDocument/2006/relationships/image" Target="../media/image25.tiff"/><Relationship Id="rId10" Type="http://schemas.openxmlformats.org/officeDocument/2006/relationships/image" Target="../media/image31.wmf"/><Relationship Id="rId4" Type="http://schemas.openxmlformats.org/officeDocument/2006/relationships/image" Target="../media/image33.png"/><Relationship Id="rId9" Type="http://schemas.openxmlformats.org/officeDocument/2006/relationships/oleObject" Target="../embeddings/oleObject7.bin"/><Relationship Id="rId14" Type="http://schemas.openxmlformats.org/officeDocument/2006/relationships/image" Target="../media/image24.tif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10" Type="http://schemas.openxmlformats.org/officeDocument/2006/relationships/image" Target="../media/image49.png"/><Relationship Id="rId4" Type="http://schemas.openxmlformats.org/officeDocument/2006/relationships/image" Target="../media/image43.png"/><Relationship Id="rId9" Type="http://schemas.openxmlformats.org/officeDocument/2006/relationships/image" Target="../media/image4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"/><Relationship Id="rId7" Type="http://schemas.openxmlformats.org/officeDocument/2006/relationships/image" Target="../media/image51.tif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tiff"/><Relationship Id="rId5" Type="http://schemas.openxmlformats.org/officeDocument/2006/relationships/image" Target="../media/image15.tif"/><Relationship Id="rId4" Type="http://schemas.openxmlformats.org/officeDocument/2006/relationships/image" Target="../media/image14.t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2.xml"/><Relationship Id="rId4" Type="http://schemas.openxmlformats.org/officeDocument/2006/relationships/chart" Target="../charts/char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emf"/><Relationship Id="rId4" Type="http://schemas.openxmlformats.org/officeDocument/2006/relationships/image" Target="../media/image54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emf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1.bin"/><Relationship Id="rId13" Type="http://schemas.openxmlformats.org/officeDocument/2006/relationships/image" Target="../media/image76.wmf"/><Relationship Id="rId18" Type="http://schemas.openxmlformats.org/officeDocument/2006/relationships/image" Target="../media/image82.tiff"/><Relationship Id="rId3" Type="http://schemas.openxmlformats.org/officeDocument/2006/relationships/notesSlide" Target="../notesSlides/notesSlide24.xml"/><Relationship Id="rId7" Type="http://schemas.openxmlformats.org/officeDocument/2006/relationships/image" Target="../media/image74.wmf"/><Relationship Id="rId12" Type="http://schemas.openxmlformats.org/officeDocument/2006/relationships/oleObject" Target="../embeddings/oleObject12.bin"/><Relationship Id="rId17" Type="http://schemas.openxmlformats.org/officeDocument/2006/relationships/image" Target="../media/image77.wmf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13.bin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10.bin"/><Relationship Id="rId11" Type="http://schemas.openxmlformats.org/officeDocument/2006/relationships/image" Target="../media/image79.jpeg"/><Relationship Id="rId5" Type="http://schemas.openxmlformats.org/officeDocument/2006/relationships/image" Target="../media/image73.wmf"/><Relationship Id="rId15" Type="http://schemas.openxmlformats.org/officeDocument/2006/relationships/image" Target="../media/image81.tiff"/><Relationship Id="rId10" Type="http://schemas.openxmlformats.org/officeDocument/2006/relationships/image" Target="../media/image78.png"/><Relationship Id="rId19" Type="http://schemas.openxmlformats.org/officeDocument/2006/relationships/image" Target="../media/image83.tiff"/><Relationship Id="rId4" Type="http://schemas.openxmlformats.org/officeDocument/2006/relationships/oleObject" Target="../embeddings/oleObject9.bin"/><Relationship Id="rId9" Type="http://schemas.openxmlformats.org/officeDocument/2006/relationships/image" Target="../media/image75.wmf"/><Relationship Id="rId14" Type="http://schemas.openxmlformats.org/officeDocument/2006/relationships/image" Target="../media/image80.tif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89.png"/><Relationship Id="rId5" Type="http://schemas.openxmlformats.org/officeDocument/2006/relationships/image" Target="../media/image87.wmf"/><Relationship Id="rId4" Type="http://schemas.openxmlformats.org/officeDocument/2006/relationships/oleObject" Target="../embeddings/oleObject14.bin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90.wmf"/><Relationship Id="rId5" Type="http://schemas.openxmlformats.org/officeDocument/2006/relationships/oleObject" Target="../embeddings/oleObject15.bin"/><Relationship Id="rId4" Type="http://schemas.openxmlformats.org/officeDocument/2006/relationships/image" Target="../media/image9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4" Type="http://schemas.openxmlformats.org/officeDocument/2006/relationships/image" Target="../media/image93.w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wmf"/><Relationship Id="rId3" Type="http://schemas.openxmlformats.org/officeDocument/2006/relationships/oleObject" Target="../embeddings/oleObject17.bin"/><Relationship Id="rId7" Type="http://schemas.openxmlformats.org/officeDocument/2006/relationships/oleObject" Target="../embeddings/oleObject1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74.wmf"/><Relationship Id="rId5" Type="http://schemas.openxmlformats.org/officeDocument/2006/relationships/oleObject" Target="../embeddings/oleObject18.bin"/><Relationship Id="rId4" Type="http://schemas.openxmlformats.org/officeDocument/2006/relationships/image" Target="../media/image73.wm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7" Type="http://schemas.openxmlformats.org/officeDocument/2006/relationships/image" Target="../media/image99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Relationship Id="rId6" Type="http://schemas.openxmlformats.org/officeDocument/2006/relationships/oleObject" Target="../embeddings/oleObject20.bin"/><Relationship Id="rId5" Type="http://schemas.openxmlformats.org/officeDocument/2006/relationships/image" Target="../media/image102.png"/><Relationship Id="rId4" Type="http://schemas.openxmlformats.org/officeDocument/2006/relationships/image" Target="../media/image10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wmf"/><Relationship Id="rId3" Type="http://schemas.openxmlformats.org/officeDocument/2006/relationships/oleObject" Target="../embeddings/oleObject21.bin"/><Relationship Id="rId7" Type="http://schemas.openxmlformats.org/officeDocument/2006/relationships/oleObject" Target="../embeddings/oleObject2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76.wmf"/><Relationship Id="rId5" Type="http://schemas.openxmlformats.org/officeDocument/2006/relationships/oleObject" Target="../embeddings/oleObject22.bin"/><Relationship Id="rId4" Type="http://schemas.openxmlformats.org/officeDocument/2006/relationships/image" Target="../media/image73.wmf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8.tiff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hyperlink" Target="http://idics.org/guide/" TargetMode="External"/><Relationship Id="rId2" Type="http://schemas.openxmlformats.org/officeDocument/2006/relationships/hyperlink" Target="http://idics.org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matchid.eu/Portal/?user=DIC_Course" TargetMode="Externa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.bin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5.w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0.w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9.w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emf"/><Relationship Id="rId3" Type="http://schemas.openxmlformats.org/officeDocument/2006/relationships/image" Target="../media/image13.tif"/><Relationship Id="rId7" Type="http://schemas.openxmlformats.org/officeDocument/2006/relationships/image" Target="../media/image17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emf"/><Relationship Id="rId5" Type="http://schemas.openxmlformats.org/officeDocument/2006/relationships/image" Target="../media/image15.tif"/><Relationship Id="rId4" Type="http://schemas.openxmlformats.org/officeDocument/2006/relationships/image" Target="../media/image14.t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58775" y="1498195"/>
            <a:ext cx="8540676" cy="2680400"/>
          </a:xfrm>
        </p:spPr>
        <p:txBody>
          <a:bodyPr/>
          <a:lstStyle/>
          <a:p>
            <a:r>
              <a:rPr lang="en-GB" dirty="0"/>
              <a:t>Metrology and uncertainty quantification in DIC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 smtClean="0"/>
              <a:t>Professor </a:t>
            </a:r>
            <a:r>
              <a:rPr lang="en-GB" dirty="0" err="1" smtClean="0"/>
              <a:t>Fabrice</a:t>
            </a:r>
            <a:r>
              <a:rPr lang="en-GB" dirty="0" smtClean="0"/>
              <a:t> Pierron</a:t>
            </a:r>
          </a:p>
          <a:p>
            <a:r>
              <a:rPr lang="en-GB" sz="2800" dirty="0" smtClean="0"/>
              <a:t>University of Southampton</a:t>
            </a:r>
            <a:endParaRPr lang="en-GB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Matching </a:t>
            </a:r>
            <a:r>
              <a:rPr lang="en-US" dirty="0" smtClean="0"/>
              <a:t>(6/11)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SSD does not compensate for illumination differences</a:t>
            </a:r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smtClean="0"/>
              <a:t>Prof. F. Pierron – SESG6045 and BSSM Exp. Mech. Course, University of Southampton, April 2018 – DIC UQ and metrology</a:t>
            </a:r>
            <a:endParaRPr lang="en-US" dirty="0"/>
          </a:p>
        </p:txBody>
      </p:sp>
      <p:pic>
        <p:nvPicPr>
          <p:cNvPr id="5124" name="Picture 4" descr="Machine generated alternative text: i.5&#10;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561" y="3729228"/>
            <a:ext cx="2783278" cy="2285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22664" y="3090060"/>
            <a:ext cx="18110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SSD Full Contrast</a:t>
            </a:r>
          </a:p>
          <a:p>
            <a:r>
              <a:rPr lang="en-US" dirty="0" smtClean="0"/>
              <a:t>∆ = 0.94</a:t>
            </a:r>
            <a:endParaRPr lang="en-US" dirty="0"/>
          </a:p>
        </p:txBody>
      </p:sp>
      <p:pic>
        <p:nvPicPr>
          <p:cNvPr id="5126" name="Picture 6" descr="Machine generated alternative text: i.3&#10;o.7&#10;C)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32"/>
          <a:stretch/>
        </p:blipFill>
        <p:spPr bwMode="auto">
          <a:xfrm>
            <a:off x="6139069" y="3729228"/>
            <a:ext cx="2802696" cy="2285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6374296" y="3090060"/>
            <a:ext cx="24352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SSD Reduced &amp; Shifted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∆ = 0.60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426205" y="3090060"/>
            <a:ext cx="23134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SSD Reduced Contrast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∆ = 0.31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5129" name="Picture 9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24"/>
          <a:stretch/>
        </p:blipFill>
        <p:spPr bwMode="auto">
          <a:xfrm>
            <a:off x="3166380" y="3729229"/>
            <a:ext cx="2807969" cy="2285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85607485"/>
              </p:ext>
            </p:extLst>
          </p:nvPr>
        </p:nvGraphicFramePr>
        <p:xfrm>
          <a:off x="722664" y="1970005"/>
          <a:ext cx="3068590" cy="9887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35" name="Equation" r:id="rId7" imgW="1143000" imgH="368280" progId="Equation.DSMT4">
                  <p:embed/>
                </p:oleObj>
              </mc:Choice>
              <mc:Fallback>
                <p:oleObj name="Equation" r:id="rId7" imgW="1143000" imgH="3682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722664" y="1970005"/>
                        <a:ext cx="3068590" cy="98876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5245239" y="1467060"/>
            <a:ext cx="300492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i="1" dirty="0" smtClean="0">
                <a:latin typeface="Calibri"/>
                <a:cs typeface="Calibri"/>
              </a:rPr>
              <a:t>χ</a:t>
            </a:r>
            <a:r>
              <a:rPr lang="en-US" dirty="0" smtClean="0">
                <a:latin typeface="Calibri"/>
                <a:cs typeface="Calibri"/>
              </a:rPr>
              <a:t> – is the function to minimize</a:t>
            </a:r>
          </a:p>
          <a:p>
            <a:r>
              <a:rPr lang="en-US" i="1" dirty="0" smtClean="0">
                <a:latin typeface="Calibri"/>
                <a:cs typeface="Calibri"/>
              </a:rPr>
              <a:t>F</a:t>
            </a:r>
            <a:r>
              <a:rPr lang="en-US" dirty="0" smtClean="0">
                <a:latin typeface="Calibri"/>
                <a:cs typeface="Calibri"/>
              </a:rPr>
              <a:t> – is the reference image</a:t>
            </a:r>
          </a:p>
          <a:p>
            <a:r>
              <a:rPr lang="en-US" i="1" dirty="0" smtClean="0">
                <a:latin typeface="Calibri"/>
                <a:cs typeface="Calibri"/>
              </a:rPr>
              <a:t>G</a:t>
            </a:r>
            <a:r>
              <a:rPr lang="en-US" dirty="0" smtClean="0">
                <a:latin typeface="Calibri"/>
                <a:cs typeface="Calibri"/>
              </a:rPr>
              <a:t> – is the deformed image</a:t>
            </a:r>
          </a:p>
          <a:p>
            <a:r>
              <a:rPr lang="en-US" i="1" dirty="0" err="1" smtClean="0">
                <a:latin typeface="Calibri"/>
                <a:cs typeface="Calibri"/>
              </a:rPr>
              <a:t>i</a:t>
            </a:r>
            <a:r>
              <a:rPr lang="en-US" dirty="0" smtClean="0">
                <a:latin typeface="Calibri"/>
                <a:cs typeface="Calibri"/>
              </a:rPr>
              <a:t> – is the pixel in the subset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309" y="5121172"/>
            <a:ext cx="909143" cy="89020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122" y="5135956"/>
            <a:ext cx="917179" cy="89807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0749" y="5131895"/>
            <a:ext cx="930415" cy="91103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241023" y="6138848"/>
            <a:ext cx="25987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Calibri"/>
                <a:cs typeface="Calibri"/>
              </a:rPr>
              <a:t>∆ = 1 minus the minimum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256309" y="6200403"/>
            <a:ext cx="206017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/>
              <a:t>Copyright 2013 Sandia Corporation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4A740333-F185-44CA-A730-364621714735}" type="slidenum">
              <a:rPr lang="en-GB" smtClean="0">
                <a:solidFill>
                  <a:srgbClr val="005C84"/>
                </a:solidFill>
              </a:rPr>
              <a:pPr>
                <a:defRPr/>
              </a:pPr>
              <a:t>10</a:t>
            </a:fld>
            <a:r>
              <a:rPr lang="en-GB" smtClean="0">
                <a:solidFill>
                  <a:srgbClr val="005C84"/>
                </a:solidFill>
              </a:rPr>
              <a:t>/58</a:t>
            </a:r>
            <a:endParaRPr lang="en-GB" dirty="0">
              <a:solidFill>
                <a:srgbClr val="005C8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848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Matching </a:t>
            </a:r>
            <a:r>
              <a:rPr lang="en-US" dirty="0" smtClean="0"/>
              <a:t>(7/11)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NSSD is able to compensate for an offset in the image contrast</a:t>
            </a:r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smtClean="0"/>
              <a:t>Prof. F. Pierron – SESG6045 and BSSM Exp. Mech. Course, University of Southampton, April 2018 – DIC UQ and metrology</a:t>
            </a:r>
            <a:endParaRPr lang="en-US"/>
          </a:p>
        </p:txBody>
      </p:sp>
      <p:pic>
        <p:nvPicPr>
          <p:cNvPr id="7170" name="Picture 2" descr="Machine generated alternative text: I :::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896" y="4020607"/>
            <a:ext cx="2778633" cy="2303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89020" y="3307101"/>
            <a:ext cx="19008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NSSD Full Contrast</a:t>
            </a:r>
          </a:p>
          <a:p>
            <a:r>
              <a:rPr lang="en-US" dirty="0" smtClean="0"/>
              <a:t>∆ = 0.97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189705" y="3307101"/>
            <a:ext cx="26019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NSSD Reduced </a:t>
            </a:r>
            <a:r>
              <a:rPr lang="en-US" dirty="0">
                <a:solidFill>
                  <a:srgbClr val="FF0000"/>
                </a:solidFill>
              </a:rPr>
              <a:t>&amp; </a:t>
            </a:r>
            <a:r>
              <a:rPr lang="en-US" dirty="0" smtClean="0">
                <a:solidFill>
                  <a:srgbClr val="FF0000"/>
                </a:solidFill>
              </a:rPr>
              <a:t>Shifted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∆ = 0.91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471612" y="3307101"/>
            <a:ext cx="23780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NSSD </a:t>
            </a:r>
            <a:r>
              <a:rPr lang="en-US" dirty="0"/>
              <a:t>Reduced Contrast</a:t>
            </a:r>
          </a:p>
          <a:p>
            <a:r>
              <a:rPr lang="en-US" dirty="0" smtClean="0"/>
              <a:t>∆ = 0.97</a:t>
            </a:r>
            <a:endParaRPr lang="en-US" dirty="0"/>
          </a:p>
        </p:txBody>
      </p:sp>
      <p:pic>
        <p:nvPicPr>
          <p:cNvPr id="7172" name="Picture 4" descr="Machine generated alternative text: 32&#10;: v.24&#10;i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2104" y="4024321"/>
            <a:ext cx="2800922" cy="2295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Machine generated alternative text: I :::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8781" y="4020607"/>
            <a:ext cx="2786063" cy="2303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85629436"/>
              </p:ext>
            </p:extLst>
          </p:nvPr>
        </p:nvGraphicFramePr>
        <p:xfrm>
          <a:off x="542550" y="1840251"/>
          <a:ext cx="4433888" cy="1466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59" name="Equation" r:id="rId7" imgW="1650960" imgH="545760" progId="Equation.DSMT4">
                  <p:embed/>
                </p:oleObj>
              </mc:Choice>
              <mc:Fallback>
                <p:oleObj name="Equation" r:id="rId7" imgW="1650960" imgH="5457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2550" y="1840251"/>
                        <a:ext cx="4433888" cy="1466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5456253" y="1826932"/>
            <a:ext cx="300492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i="1" dirty="0" smtClean="0">
                <a:latin typeface="Calibri"/>
                <a:cs typeface="Calibri"/>
              </a:rPr>
              <a:t>χ</a:t>
            </a:r>
            <a:r>
              <a:rPr lang="en-US" dirty="0" smtClean="0">
                <a:latin typeface="Calibri"/>
                <a:cs typeface="Calibri"/>
              </a:rPr>
              <a:t> – is the function to minimize</a:t>
            </a:r>
          </a:p>
          <a:p>
            <a:r>
              <a:rPr lang="en-US" i="1" dirty="0" smtClean="0">
                <a:latin typeface="Calibri"/>
                <a:cs typeface="Calibri"/>
              </a:rPr>
              <a:t>F</a:t>
            </a:r>
            <a:r>
              <a:rPr lang="en-US" dirty="0" smtClean="0">
                <a:latin typeface="Calibri"/>
                <a:cs typeface="Calibri"/>
              </a:rPr>
              <a:t> – is the reference image</a:t>
            </a:r>
          </a:p>
          <a:p>
            <a:r>
              <a:rPr lang="en-US" i="1" dirty="0" smtClean="0">
                <a:latin typeface="Calibri"/>
                <a:cs typeface="Calibri"/>
              </a:rPr>
              <a:t>G</a:t>
            </a:r>
            <a:r>
              <a:rPr lang="en-US" dirty="0" smtClean="0">
                <a:latin typeface="Calibri"/>
                <a:cs typeface="Calibri"/>
              </a:rPr>
              <a:t> – is the deformed image</a:t>
            </a:r>
          </a:p>
          <a:p>
            <a:r>
              <a:rPr lang="en-US" i="1" dirty="0" err="1" smtClean="0">
                <a:latin typeface="Calibri"/>
                <a:cs typeface="Calibri"/>
              </a:rPr>
              <a:t>i</a:t>
            </a:r>
            <a:r>
              <a:rPr lang="en-US" dirty="0" smtClean="0">
                <a:latin typeface="Calibri"/>
                <a:cs typeface="Calibri"/>
              </a:rPr>
              <a:t> – is the pixel in the subset</a:t>
            </a:r>
            <a:endParaRPr lang="en-US" i="1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309" y="5406917"/>
            <a:ext cx="909143" cy="89020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122" y="5393565"/>
            <a:ext cx="917179" cy="89807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0749" y="5389504"/>
            <a:ext cx="930415" cy="911031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6045148" y="6263826"/>
            <a:ext cx="25987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Calibri"/>
                <a:cs typeface="Calibri"/>
              </a:rPr>
              <a:t>∆ = 1 minus the minimum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256309" y="6300535"/>
            <a:ext cx="206017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/>
              <a:t>Copyright 2013 Sandia Corporation</a:t>
            </a:r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4A740333-F185-44CA-A730-364621714735}" type="slidenum">
              <a:rPr lang="en-GB" smtClean="0">
                <a:solidFill>
                  <a:srgbClr val="005C84"/>
                </a:solidFill>
              </a:rPr>
              <a:pPr>
                <a:defRPr/>
              </a:pPr>
              <a:t>11</a:t>
            </a:fld>
            <a:r>
              <a:rPr lang="en-GB" smtClean="0">
                <a:solidFill>
                  <a:srgbClr val="005C84"/>
                </a:solidFill>
              </a:rPr>
              <a:t>/58</a:t>
            </a:r>
            <a:endParaRPr lang="en-GB" dirty="0">
              <a:solidFill>
                <a:srgbClr val="005C8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5214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Matching </a:t>
            </a:r>
            <a:r>
              <a:rPr lang="en-US" dirty="0" smtClean="0"/>
              <a:t>(8/11)</a:t>
            </a:r>
            <a:endParaRPr lang="en-US" dirty="0"/>
          </a:p>
        </p:txBody>
      </p:sp>
      <p:sp>
        <p:nvSpPr>
          <p:cNvPr id="16" name="Content Placeholder 1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ZNSSD performs equally on both shifted and compressed contrast</a:t>
            </a:r>
            <a:endParaRPr lang="en-GB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smtClean="0"/>
              <a:t>Prof. F. Pierron – SESG6045 and BSSM Exp. Mech. Course, University of Southampton, April 2018 – DIC UQ and metrology</a:t>
            </a:r>
            <a:endParaRPr lang="en-US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8940" y="3821600"/>
            <a:ext cx="2748915" cy="22957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 descr="Machine generated alternative text: 2.6&#10;21&#10;o&#10;—&#10;d)&#10;00.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8243" y="3821600"/>
            <a:ext cx="2778633" cy="2288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Machine generated alternative text: 2.6&#10;2,1&#10;o&#10;—&#10;d)&#10;—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663" y="3821600"/>
            <a:ext cx="2763774" cy="2288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85252466"/>
              </p:ext>
            </p:extLst>
          </p:nvPr>
        </p:nvGraphicFramePr>
        <p:xfrm>
          <a:off x="364840" y="1859345"/>
          <a:ext cx="5887933" cy="11560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05" name="Equation" r:id="rId7" imgW="2908080" imgH="571320" progId="Equation.DSMT4">
                  <p:embed/>
                </p:oleObj>
              </mc:Choice>
              <mc:Fallback>
                <p:oleObj name="Equation" r:id="rId7" imgW="2908080" imgH="57132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4840" y="1859345"/>
                        <a:ext cx="5887933" cy="115604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92592956"/>
              </p:ext>
            </p:extLst>
          </p:nvPr>
        </p:nvGraphicFramePr>
        <p:xfrm>
          <a:off x="6430944" y="2186281"/>
          <a:ext cx="914401" cy="8601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06" name="Equation" r:id="rId9" imgW="647640" imgH="609480" progId="Equation.DSMT4">
                  <p:embed/>
                </p:oleObj>
              </mc:Choice>
              <mc:Fallback>
                <p:oleObj name="Equation" r:id="rId9" imgW="647640" imgH="609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30944" y="2186281"/>
                        <a:ext cx="914401" cy="86012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39444819"/>
              </p:ext>
            </p:extLst>
          </p:nvPr>
        </p:nvGraphicFramePr>
        <p:xfrm>
          <a:off x="7630083" y="2186280"/>
          <a:ext cx="928211" cy="8578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07" name="Equation" r:id="rId11" imgW="660240" imgH="609480" progId="Equation.DSMT4">
                  <p:embed/>
                </p:oleObj>
              </mc:Choice>
              <mc:Fallback>
                <p:oleObj name="Equation" r:id="rId11" imgW="660240" imgH="609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30083" y="2186280"/>
                        <a:ext cx="928211" cy="85787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6430944" y="1329012"/>
            <a:ext cx="237500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400" i="1" dirty="0" smtClean="0">
                <a:latin typeface="Calibri"/>
                <a:cs typeface="Calibri"/>
              </a:rPr>
              <a:t>χ</a:t>
            </a:r>
            <a:r>
              <a:rPr lang="en-US" sz="1400" dirty="0" smtClean="0">
                <a:latin typeface="Calibri"/>
                <a:cs typeface="Calibri"/>
              </a:rPr>
              <a:t> – is the function to minimize</a:t>
            </a:r>
          </a:p>
          <a:p>
            <a:r>
              <a:rPr lang="en-US" sz="1400" i="1" dirty="0" smtClean="0">
                <a:latin typeface="Calibri"/>
                <a:cs typeface="Calibri"/>
              </a:rPr>
              <a:t>F</a:t>
            </a:r>
            <a:r>
              <a:rPr lang="en-US" sz="1400" dirty="0" smtClean="0">
                <a:latin typeface="Calibri"/>
                <a:cs typeface="Calibri"/>
              </a:rPr>
              <a:t> – is the reference image</a:t>
            </a:r>
          </a:p>
          <a:p>
            <a:r>
              <a:rPr lang="en-US" sz="1400" i="1" dirty="0" smtClean="0">
                <a:latin typeface="Calibri"/>
                <a:cs typeface="Calibri"/>
              </a:rPr>
              <a:t>G</a:t>
            </a:r>
            <a:r>
              <a:rPr lang="en-US" sz="1400" dirty="0" smtClean="0">
                <a:latin typeface="Calibri"/>
                <a:cs typeface="Calibri"/>
              </a:rPr>
              <a:t> – is the deformed image</a:t>
            </a:r>
          </a:p>
          <a:p>
            <a:r>
              <a:rPr lang="en-US" sz="1400" i="1" dirty="0" err="1" smtClean="0">
                <a:latin typeface="Calibri"/>
                <a:cs typeface="Calibri"/>
              </a:rPr>
              <a:t>i</a:t>
            </a:r>
            <a:r>
              <a:rPr lang="en-US" sz="1400" dirty="0" smtClean="0">
                <a:latin typeface="Calibri"/>
                <a:cs typeface="Calibri"/>
              </a:rPr>
              <a:t> – is the pixel in the subset</a:t>
            </a:r>
            <a:endParaRPr lang="en-US" sz="1400" i="1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309" y="5219639"/>
            <a:ext cx="909143" cy="89020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122" y="5206287"/>
            <a:ext cx="917179" cy="89807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0749" y="5202226"/>
            <a:ext cx="930415" cy="91103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666685" y="2985670"/>
            <a:ext cx="58106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They are all the same – regardless of image lighting changes.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120749" y="6163343"/>
            <a:ext cx="25987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Calibri"/>
                <a:cs typeface="Calibri"/>
              </a:rPr>
              <a:t>∆ = 1 minus the minimum</a:t>
            </a:r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256309" y="6286454"/>
            <a:ext cx="206017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/>
              <a:t>Copyright 2013 Sandia Corporation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256786" y="3355002"/>
            <a:ext cx="26015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ZNSSD Reduced </a:t>
            </a:r>
            <a:r>
              <a:rPr lang="en-US" dirty="0"/>
              <a:t>&amp; </a:t>
            </a:r>
            <a:r>
              <a:rPr lang="en-US" dirty="0" smtClean="0"/>
              <a:t>Shifted</a:t>
            </a:r>
          </a:p>
          <a:p>
            <a:r>
              <a:rPr lang="en-US" dirty="0" smtClean="0"/>
              <a:t>∆ = 0.88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346646" y="3355002"/>
            <a:ext cx="24935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ZNSSD Reduced </a:t>
            </a:r>
            <a:r>
              <a:rPr lang="en-US" dirty="0"/>
              <a:t>Contrast</a:t>
            </a:r>
          </a:p>
          <a:p>
            <a:r>
              <a:rPr lang="en-US" dirty="0" smtClean="0"/>
              <a:t>∆ = 0.88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615421" y="3355002"/>
            <a:ext cx="20162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ZNSSD </a:t>
            </a:r>
            <a:r>
              <a:rPr lang="en-US" dirty="0"/>
              <a:t>Full Contrast</a:t>
            </a:r>
          </a:p>
          <a:p>
            <a:r>
              <a:rPr lang="en-US" dirty="0" smtClean="0"/>
              <a:t>∆ = 0.88</a:t>
            </a:r>
            <a:endParaRPr lang="en-US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4A740333-F185-44CA-A730-364621714735}" type="slidenum">
              <a:rPr lang="en-GB" smtClean="0">
                <a:solidFill>
                  <a:srgbClr val="005C84"/>
                </a:solidFill>
              </a:rPr>
              <a:pPr>
                <a:defRPr/>
              </a:pPr>
              <a:t>12</a:t>
            </a:fld>
            <a:r>
              <a:rPr lang="en-GB" smtClean="0">
                <a:solidFill>
                  <a:srgbClr val="005C84"/>
                </a:solidFill>
              </a:rPr>
              <a:t>/58</a:t>
            </a:r>
            <a:endParaRPr lang="en-GB" dirty="0">
              <a:solidFill>
                <a:srgbClr val="005C8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3969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4" grpId="0"/>
      <p:bldP spid="5" grpId="0"/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Matching </a:t>
            </a:r>
            <a:r>
              <a:rPr lang="en-US" dirty="0" smtClean="0"/>
              <a:t>(9/11)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ZNSSD performs much better on a wide range of image contrast variations</a:t>
            </a:r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eaLnBrk="1" hangingPunct="1">
              <a:spcBef>
                <a:spcPct val="40000"/>
              </a:spcBef>
              <a:spcAft>
                <a:spcPct val="20000"/>
              </a:spcAft>
              <a:buClr>
                <a:srgbClr val="963A68"/>
              </a:buClr>
              <a:defRPr/>
            </a:pPr>
            <a:r>
              <a:rPr lang="en-GB" smtClean="0">
                <a:solidFill>
                  <a:srgbClr val="005C84"/>
                </a:solidFill>
              </a:rPr>
              <a:t>Prof. F. Pierron – SESG6045 and BSSM Exp. Mech. Course, University of Southampton, April 2018 – DIC UQ and metrology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251041" y="3371419"/>
            <a:ext cx="7505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</a:rPr>
              <a:t>SSD</a:t>
            </a:r>
            <a:endParaRPr lang="en-US" sz="2400" dirty="0">
              <a:solidFill>
                <a:srgbClr val="FFFFFF"/>
              </a:solidFill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381000" y="4010880"/>
            <a:ext cx="2870041" cy="2522316"/>
            <a:chOff x="381000" y="4010880"/>
            <a:chExt cx="2870041" cy="2522316"/>
          </a:xfrm>
        </p:grpSpPr>
        <p:grpSp>
          <p:nvGrpSpPr>
            <p:cNvPr id="22" name="Group 21"/>
            <p:cNvGrpSpPr/>
            <p:nvPr/>
          </p:nvGrpSpPr>
          <p:grpSpPr>
            <a:xfrm>
              <a:off x="381000" y="4223383"/>
              <a:ext cx="2870041" cy="2309813"/>
              <a:chOff x="381000" y="4223383"/>
              <a:chExt cx="2870041" cy="2309813"/>
            </a:xfrm>
          </p:grpSpPr>
          <p:pic>
            <p:nvPicPr>
              <p:cNvPr id="10" name="Picture 6" descr="Machine generated alternative text: Plot New&#10;• . .1&#10;e.••’ &#10;a I.• . e&#10;——..-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1000" y="4223383"/>
                <a:ext cx="2705100" cy="230981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1" name="TextBox 20"/>
              <p:cNvSpPr txBox="1"/>
              <p:nvPr/>
            </p:nvSpPr>
            <p:spPr>
              <a:xfrm>
                <a:off x="2529369" y="4312779"/>
                <a:ext cx="721672" cy="276999"/>
              </a:xfrm>
              <a:prstGeom prst="rect">
                <a:avLst/>
              </a:prstGeom>
              <a:solidFill>
                <a:srgbClr val="FFFFFF"/>
              </a:solidFill>
            </p:spPr>
            <p:txBody>
              <a:bodyPr wrap="none" rtlCol="0">
                <a:spAutoFit/>
              </a:bodyPr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 sz="1200" b="0" dirty="0" smtClean="0">
                    <a:solidFill>
                      <a:schemeClr val="tx1"/>
                    </a:solidFill>
                    <a:latin typeface="+mj-lt"/>
                  </a:rPr>
                  <a:t>0.5029</a:t>
                </a:r>
              </a:p>
            </p:txBody>
          </p:sp>
          <p:sp>
            <p:nvSpPr>
              <p:cNvPr id="24" name="TextBox 23"/>
              <p:cNvSpPr txBox="1"/>
              <p:nvPr/>
            </p:nvSpPr>
            <p:spPr>
              <a:xfrm>
                <a:off x="2526988" y="6243631"/>
                <a:ext cx="721672" cy="276999"/>
              </a:xfrm>
              <a:prstGeom prst="rect">
                <a:avLst/>
              </a:prstGeom>
              <a:solidFill>
                <a:srgbClr val="FFFFFF"/>
              </a:solidFill>
            </p:spPr>
            <p:txBody>
              <a:bodyPr wrap="none" rtlCol="0">
                <a:spAutoFit/>
              </a:bodyPr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 sz="1200" b="0" dirty="0" smtClean="0">
                    <a:solidFill>
                      <a:schemeClr val="tx1"/>
                    </a:solidFill>
                    <a:latin typeface="+mj-lt"/>
                  </a:rPr>
                  <a:t>0.4971</a:t>
                </a:r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381000" y="4010880"/>
              <a:ext cx="1160895" cy="461665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ZNSSD</a:t>
              </a:r>
            </a:p>
          </p:txBody>
        </p:sp>
      </p:grpSp>
      <p:sp>
        <p:nvSpPr>
          <p:cNvPr id="14" name="Rectangle 13"/>
          <p:cNvSpPr/>
          <p:nvPr/>
        </p:nvSpPr>
        <p:spPr>
          <a:xfrm>
            <a:off x="6986325" y="3977162"/>
            <a:ext cx="206017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/>
              <a:t>Copyright 2013 Sandia Corporation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3251041" y="1530262"/>
            <a:ext cx="2819559" cy="2309813"/>
            <a:chOff x="3251041" y="1530262"/>
            <a:chExt cx="2819559" cy="2309813"/>
          </a:xfrm>
        </p:grpSpPr>
        <p:pic>
          <p:nvPicPr>
            <p:cNvPr id="2052" name="Picture 4" descr="C:\Users\plreu\AppData\Local\Temp\msohtmlclip1\02\clip_image001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51041" y="1530262"/>
              <a:ext cx="2690813" cy="23098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TextBox 18"/>
            <p:cNvSpPr txBox="1"/>
            <p:nvPr/>
          </p:nvSpPr>
          <p:spPr>
            <a:xfrm>
              <a:off x="5446711" y="1671784"/>
              <a:ext cx="623889" cy="276999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200" b="0" dirty="0" smtClean="0">
                  <a:solidFill>
                    <a:schemeClr val="tx1"/>
                  </a:solidFill>
                  <a:latin typeface="+mj-lt"/>
                </a:rPr>
                <a:t>0.855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5466109" y="3547341"/>
              <a:ext cx="526106" cy="276999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200" b="0" dirty="0" smtClean="0">
                  <a:solidFill>
                    <a:schemeClr val="tx1"/>
                  </a:solidFill>
                  <a:latin typeface="+mj-lt"/>
                </a:rPr>
                <a:t>0.20</a:t>
              </a:r>
            </a:p>
          </p:txBody>
        </p:sp>
      </p:grpSp>
      <p:grpSp>
        <p:nvGrpSpPr>
          <p:cNvPr id="2049" name="Group 2048"/>
          <p:cNvGrpSpPr/>
          <p:nvPr/>
        </p:nvGrpSpPr>
        <p:grpSpPr>
          <a:xfrm>
            <a:off x="6063456" y="1535024"/>
            <a:ext cx="2890798" cy="2344610"/>
            <a:chOff x="6063456" y="1535024"/>
            <a:chExt cx="2890798" cy="2344610"/>
          </a:xfrm>
        </p:grpSpPr>
        <p:pic>
          <p:nvPicPr>
            <p:cNvPr id="2056" name="Picture 8" descr="Machine generated alternative text: Plot NewtonContrastl00 and shfited.out&#10;u xeq&#10;0.62&#10;0.606687&#10;0.593375&#10;0.580063&#10;0.56675&#10;0.553438&#10;0.540125&#10;0.526812&#10;0.5135&#10;0.500188&#10;0.486875&#10;0. 473 56 3&#10;0.46025&#10;0.446938&#10;0.433625&#10;0.420312&#10;0.407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63456" y="1535024"/>
              <a:ext cx="2700338" cy="23002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TextBox 24"/>
            <p:cNvSpPr txBox="1"/>
            <p:nvPr/>
          </p:nvSpPr>
          <p:spPr>
            <a:xfrm>
              <a:off x="8332746" y="1671783"/>
              <a:ext cx="526106" cy="276999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200" b="0" dirty="0" smtClean="0">
                  <a:solidFill>
                    <a:schemeClr val="tx1"/>
                  </a:solidFill>
                  <a:latin typeface="+mj-lt"/>
                </a:rPr>
                <a:t>0.62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8330365" y="3602635"/>
              <a:ext cx="623889" cy="276999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200" b="0" dirty="0" smtClean="0">
                  <a:solidFill>
                    <a:schemeClr val="tx1"/>
                  </a:solidFill>
                  <a:latin typeface="+mj-lt"/>
                </a:rPr>
                <a:t>0.407</a:t>
              </a:r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2799591" y="3799838"/>
            <a:ext cx="35766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0" dirty="0" smtClean="0">
                <a:solidFill>
                  <a:schemeClr val="tx1"/>
                </a:solidFill>
                <a:latin typeface="+mj-lt"/>
              </a:rPr>
              <a:t>Displacement in pixels</a:t>
            </a:r>
          </a:p>
        </p:txBody>
      </p:sp>
      <p:grpSp>
        <p:nvGrpSpPr>
          <p:cNvPr id="2048" name="Group 2047"/>
          <p:cNvGrpSpPr/>
          <p:nvPr/>
        </p:nvGrpSpPr>
        <p:grpSpPr>
          <a:xfrm>
            <a:off x="3248660" y="4228145"/>
            <a:ext cx="2873212" cy="2313752"/>
            <a:chOff x="3248660" y="4228145"/>
            <a:chExt cx="2873212" cy="2313752"/>
          </a:xfrm>
        </p:grpSpPr>
        <p:pic>
          <p:nvPicPr>
            <p:cNvPr id="9" name="Picture 4" descr="Machine generated alternative text: Plot NewtonCcntr&#10;0.5036&#10;0.503134&#10;0.502669&#10;0,502203&#10;0,501737&#10;0,501272&#10;0.500806&#10;0.500341&#10;0.499875&#10;0.499409&#10;0.498944&#10;0,498478&#10;0,498012&#10;0,497547&#10;0.497081&#10;0.496616&#10;0.49615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48660" y="4228145"/>
              <a:ext cx="2695575" cy="23002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" name="TextBox 27"/>
            <p:cNvSpPr txBox="1"/>
            <p:nvPr/>
          </p:nvSpPr>
          <p:spPr>
            <a:xfrm>
              <a:off x="5400200" y="4334046"/>
              <a:ext cx="721672" cy="276999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200" b="0" dirty="0" smtClean="0">
                  <a:solidFill>
                    <a:schemeClr val="tx1"/>
                  </a:solidFill>
                  <a:latin typeface="+mj-lt"/>
                </a:rPr>
                <a:t>0.5036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5397819" y="6264898"/>
              <a:ext cx="721672" cy="276999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200" b="0" dirty="0" smtClean="0">
                  <a:solidFill>
                    <a:schemeClr val="tx1"/>
                  </a:solidFill>
                  <a:latin typeface="+mj-lt"/>
                </a:rPr>
                <a:t>0.4961</a:t>
              </a:r>
            </a:p>
          </p:txBody>
        </p:sp>
      </p:grpSp>
      <p:grpSp>
        <p:nvGrpSpPr>
          <p:cNvPr id="2050" name="Group 2049"/>
          <p:cNvGrpSpPr/>
          <p:nvPr/>
        </p:nvGrpSpPr>
        <p:grpSpPr>
          <a:xfrm>
            <a:off x="6070600" y="4228145"/>
            <a:ext cx="2886035" cy="2308226"/>
            <a:chOff x="6070600" y="4228145"/>
            <a:chExt cx="2886035" cy="2308226"/>
          </a:xfrm>
        </p:grpSpPr>
        <p:pic>
          <p:nvPicPr>
            <p:cNvPr id="8" name="Picture 2" descr="Machine generated alternative text: j Plot: NewtonContrastlOO and shfited.out IIII?&#10;0.50365&#10;0.503181&#10;0.502712&#10;0.502244&#10;0.501775&#10;0.501306&#10;0.500838&#10;0.500369&#10;0.4999&#10;0.499431&#10;0.498962&#10;0.498494&#10;0.498025&#10;0.497556&#10;0.497087&#10;0.496619&#10;0.496 15&#10;I. ‘&#10;al b&#10;a&#10;I.&#10;..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70600" y="4228145"/>
              <a:ext cx="2686050" cy="23002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0" name="TextBox 29"/>
            <p:cNvSpPr txBox="1"/>
            <p:nvPr/>
          </p:nvSpPr>
          <p:spPr>
            <a:xfrm>
              <a:off x="8234963" y="4328520"/>
              <a:ext cx="721672" cy="276999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200" b="0" dirty="0" smtClean="0">
                  <a:solidFill>
                    <a:schemeClr val="tx1"/>
                  </a:solidFill>
                  <a:latin typeface="+mj-lt"/>
                </a:rPr>
                <a:t>0.5036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8232582" y="6259372"/>
              <a:ext cx="721672" cy="276999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200" b="0" dirty="0" smtClean="0">
                  <a:solidFill>
                    <a:schemeClr val="tx1"/>
                  </a:solidFill>
                  <a:latin typeface="+mj-lt"/>
                </a:rPr>
                <a:t>0.4961</a:t>
              </a: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381000" y="1440951"/>
            <a:ext cx="2954973" cy="2438299"/>
            <a:chOff x="381000" y="1440951"/>
            <a:chExt cx="2954973" cy="2438299"/>
          </a:xfrm>
        </p:grpSpPr>
        <p:grpSp>
          <p:nvGrpSpPr>
            <p:cNvPr id="15" name="Group 14"/>
            <p:cNvGrpSpPr/>
            <p:nvPr/>
          </p:nvGrpSpPr>
          <p:grpSpPr>
            <a:xfrm>
              <a:off x="381000" y="1530262"/>
              <a:ext cx="2954973" cy="2348988"/>
              <a:chOff x="381000" y="1530262"/>
              <a:chExt cx="2954973" cy="2348988"/>
            </a:xfrm>
          </p:grpSpPr>
          <p:pic>
            <p:nvPicPr>
              <p:cNvPr id="2054" name="Picture 6" descr="Machine generated alternative text: Plot Ne st255.out&#10;:&#10;u xeI]&#10;— 0.5062&#10;0.5053&#10;— 0.5044&#10;0.5035&#10;0.5026&#10;0.5017&#10;0.5008&#10;‘- 0.4999&#10;‘ 0.499&#10;‘- 0,4981&#10;I- 0,4972&#10;0,4963&#10;0,4954&#10;0.4945&#10;0.4936&#10;0.4927&#10;0.4918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1000" y="1530262"/>
                <a:ext cx="2705100" cy="230981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3" name="TextBox 12"/>
              <p:cNvSpPr txBox="1"/>
              <p:nvPr/>
            </p:nvSpPr>
            <p:spPr>
              <a:xfrm>
                <a:off x="2614301" y="1657884"/>
                <a:ext cx="721672" cy="276999"/>
              </a:xfrm>
              <a:prstGeom prst="rect">
                <a:avLst/>
              </a:prstGeom>
              <a:solidFill>
                <a:srgbClr val="FFFFFF"/>
              </a:solidFill>
            </p:spPr>
            <p:txBody>
              <a:bodyPr wrap="none" rtlCol="0">
                <a:spAutoFit/>
              </a:bodyPr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 sz="1200" b="0" dirty="0" smtClean="0">
                    <a:solidFill>
                      <a:schemeClr val="tx1"/>
                    </a:solidFill>
                    <a:latin typeface="+mj-lt"/>
                  </a:rPr>
                  <a:t>0.5062</a:t>
                </a: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2595653" y="3602251"/>
                <a:ext cx="721672" cy="276999"/>
              </a:xfrm>
              <a:prstGeom prst="rect">
                <a:avLst/>
              </a:prstGeom>
              <a:solidFill>
                <a:srgbClr val="FFFFFF"/>
              </a:solidFill>
            </p:spPr>
            <p:txBody>
              <a:bodyPr wrap="none" rtlCol="0">
                <a:spAutoFit/>
              </a:bodyPr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 sz="1200" b="0" dirty="0" smtClean="0">
                    <a:solidFill>
                      <a:schemeClr val="tx1"/>
                    </a:solidFill>
                    <a:latin typeface="+mj-lt"/>
                  </a:rPr>
                  <a:t>0.4918</a:t>
                </a:r>
              </a:p>
            </p:txBody>
          </p:sp>
        </p:grpSp>
        <p:sp>
          <p:nvSpPr>
            <p:cNvPr id="33" name="TextBox 32"/>
            <p:cNvSpPr txBox="1"/>
            <p:nvPr/>
          </p:nvSpPr>
          <p:spPr>
            <a:xfrm>
              <a:off x="393198" y="1440951"/>
              <a:ext cx="750526" cy="461665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SSD</a:t>
              </a:r>
              <a:endParaRPr lang="en-US" sz="2400" dirty="0"/>
            </a:p>
          </p:txBody>
        </p:sp>
      </p:grp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4A740333-F185-44CA-A730-364621714735}" type="slidenum">
              <a:rPr lang="en-GB" smtClean="0">
                <a:solidFill>
                  <a:srgbClr val="005C84"/>
                </a:solidFill>
              </a:rPr>
              <a:pPr>
                <a:defRPr/>
              </a:pPr>
              <a:t>13</a:t>
            </a:fld>
            <a:r>
              <a:rPr lang="en-GB" smtClean="0">
                <a:solidFill>
                  <a:srgbClr val="005C84"/>
                </a:solidFill>
              </a:rPr>
              <a:t>/58</a:t>
            </a:r>
            <a:endParaRPr lang="en-GB" dirty="0">
              <a:solidFill>
                <a:srgbClr val="005C8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262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Matching </a:t>
            </a:r>
            <a:r>
              <a:rPr lang="en-US" dirty="0" smtClean="0"/>
              <a:t>(10/11)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reported matching criterion (sigma) also shows that ZNSSD is better than SSD</a:t>
            </a:r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smtClean="0"/>
              <a:t>Prof. F. Pierron – SESG6045 and BSSM Exp. Mech. Course, University of Southampton, April 2018 – DIC UQ and metrology</a:t>
            </a:r>
            <a:endParaRPr lang="en-US"/>
          </a:p>
        </p:txBody>
      </p:sp>
      <p:pic>
        <p:nvPicPr>
          <p:cNvPr id="10242" name="Picture 2" descr="Machine generated alternative text: 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5" t="7739" r="18990" b="2407"/>
          <a:stretch/>
        </p:blipFill>
        <p:spPr bwMode="auto">
          <a:xfrm>
            <a:off x="3594191" y="1995691"/>
            <a:ext cx="2030754" cy="2002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5" name="Picture 5" descr="Machine generated alternative text: rir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0" t="6999" r="18785" b="3207"/>
          <a:stretch/>
        </p:blipFill>
        <p:spPr bwMode="auto">
          <a:xfrm>
            <a:off x="1482435" y="1998496"/>
            <a:ext cx="2030753" cy="1997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8" t="7222" r="19140" b="2363"/>
          <a:stretch/>
        </p:blipFill>
        <p:spPr bwMode="auto">
          <a:xfrm>
            <a:off x="5724858" y="1987276"/>
            <a:ext cx="2030754" cy="2019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4094014"/>
            <a:ext cx="2086377" cy="205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8" name="Picture 8" descr="Machine generated alternative text: “--‘-e.&#10;.,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9109" y="4094014"/>
            <a:ext cx="2091447" cy="205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0" name="Picture 10" descr="Machine generated alternative text: r. &#10;.. .,&#10;‘&#10;.,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7141" y="4094014"/>
            <a:ext cx="2091367" cy="205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2" name="Picture 12" descr="Machine generated alternative text: sigma [pixel]&#10;0.004&#10;0.0038125&#10;0.003625&#10;0.0034375&#10;0.00325&#10;0.0030625&#10;0.002875&#10;0.0026875&#10;0.0025&#10;0.0023125&#10;0.002125&#10;0.0019375&#10;0.00 175&#10;0.0015625&#10;0.001375&#10;0.00 11875&#10;0.00 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676399"/>
            <a:ext cx="1028700" cy="4823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3" name="Picture 1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1676399"/>
            <a:ext cx="994410" cy="4846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ight Arrow 4"/>
          <p:cNvSpPr/>
          <p:nvPr/>
        </p:nvSpPr>
        <p:spPr>
          <a:xfrm>
            <a:off x="1718272" y="1577589"/>
            <a:ext cx="6096000" cy="498227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</a:rPr>
              <a:t>SSD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6" name="Left Arrow 5"/>
          <p:cNvSpPr/>
          <p:nvPr/>
        </p:nvSpPr>
        <p:spPr>
          <a:xfrm>
            <a:off x="1405928" y="6149593"/>
            <a:ext cx="5867400" cy="502417"/>
          </a:xfrm>
          <a:prstGeom prst="lef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ZNSSD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28600" y="6406525"/>
            <a:ext cx="206017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/>
              <a:t>Copyright 2013 Sandia Corporation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4A740333-F185-44CA-A730-364621714735}" type="slidenum">
              <a:rPr lang="en-GB" smtClean="0">
                <a:solidFill>
                  <a:srgbClr val="005C84"/>
                </a:solidFill>
              </a:rPr>
              <a:pPr>
                <a:defRPr/>
              </a:pPr>
              <a:t>14</a:t>
            </a:fld>
            <a:r>
              <a:rPr lang="en-GB" smtClean="0">
                <a:solidFill>
                  <a:srgbClr val="005C84"/>
                </a:solidFill>
              </a:rPr>
              <a:t>/58</a:t>
            </a:r>
            <a:endParaRPr lang="en-GB" dirty="0">
              <a:solidFill>
                <a:srgbClr val="005C8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8027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6668" y="3674738"/>
            <a:ext cx="2568102" cy="2514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4943" y="3654422"/>
            <a:ext cx="2590800" cy="25368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9791" y="3653527"/>
            <a:ext cx="2628187" cy="257343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Matching (</a:t>
            </a:r>
            <a:r>
              <a:rPr lang="en-US" dirty="0" smtClean="0"/>
              <a:t>11/11)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How do you choose your correlation algorithm</a:t>
            </a:r>
            <a:r>
              <a:rPr lang="en-US" dirty="0" smtClean="0"/>
              <a:t>?</a:t>
            </a:r>
          </a:p>
          <a:p>
            <a:pPr lvl="1"/>
            <a:r>
              <a:rPr lang="en-US" dirty="0" smtClean="0"/>
              <a:t>Lighting quality</a:t>
            </a:r>
          </a:p>
          <a:p>
            <a:pPr lvl="1"/>
            <a:r>
              <a:rPr lang="en-US" dirty="0" smtClean="0"/>
              <a:t>Solution speed – this has been ignored in the previous study</a:t>
            </a:r>
          </a:p>
          <a:p>
            <a:pPr lvl="1"/>
            <a:r>
              <a:rPr lang="en-US" dirty="0" smtClean="0"/>
              <a:t>ZNSSD is numerically more complex</a:t>
            </a:r>
          </a:p>
          <a:p>
            <a:endParaRPr lang="en-US" dirty="0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eaLnBrk="1" hangingPunct="1">
              <a:spcBef>
                <a:spcPct val="40000"/>
              </a:spcBef>
              <a:spcAft>
                <a:spcPct val="20000"/>
              </a:spcAft>
              <a:buClr>
                <a:srgbClr val="963A68"/>
              </a:buClr>
              <a:defRPr/>
            </a:pPr>
            <a:r>
              <a:rPr lang="en-GB" smtClean="0">
                <a:solidFill>
                  <a:srgbClr val="005C84"/>
                </a:solidFill>
              </a:rPr>
              <a:t>Prof. F. Pierron – SESG6045 and BSSM Exp. Mech. Course, University of Southampton, April 2018 – DIC UQ and metrology</a:t>
            </a:r>
            <a:endParaRPr lang="fr-FR" dirty="0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982" y="3674738"/>
            <a:ext cx="2568102" cy="25146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78636" y="6200107"/>
            <a:ext cx="17313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Reference Image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555322" y="6200107"/>
            <a:ext cx="17381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Deformed Image</a:t>
            </a:r>
            <a:endParaRPr lang="en-US" dirty="0"/>
          </a:p>
        </p:txBody>
      </p:sp>
      <p:sp>
        <p:nvSpPr>
          <p:cNvPr id="11" name="Right Arrow 10"/>
          <p:cNvSpPr/>
          <p:nvPr/>
        </p:nvSpPr>
        <p:spPr>
          <a:xfrm>
            <a:off x="2999879" y="4496095"/>
            <a:ext cx="3164114" cy="102088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SSD or NSSD or ZNSSD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275094" y="3819764"/>
            <a:ext cx="25015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Which correlation algorithm?</a:t>
            </a:r>
            <a:endParaRPr lang="en-US" sz="2000" b="1" dirty="0"/>
          </a:p>
        </p:txBody>
      </p:sp>
      <p:sp>
        <p:nvSpPr>
          <p:cNvPr id="13" name="Right Arrow 12"/>
          <p:cNvSpPr/>
          <p:nvPr/>
        </p:nvSpPr>
        <p:spPr>
          <a:xfrm>
            <a:off x="2999879" y="4496095"/>
            <a:ext cx="3164114" cy="102088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NSSD or ZNSSD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4" name="Right Arrow 13"/>
          <p:cNvSpPr/>
          <p:nvPr/>
        </p:nvSpPr>
        <p:spPr>
          <a:xfrm>
            <a:off x="2999879" y="4496095"/>
            <a:ext cx="3164114" cy="102088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ZNSSD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2290" name="Picture 2" descr="G:\Enhanced Blast\November 22 2011\Sample18\Sample18_0010_0.t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947" y="3713602"/>
            <a:ext cx="2909317" cy="2424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G:\Enhanced Blast\November 22 2011\Sample18\Sample18_0017_0.tif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9316" y="3704103"/>
            <a:ext cx="2971800" cy="2476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ight Arrow 15"/>
          <p:cNvSpPr/>
          <p:nvPr/>
        </p:nvSpPr>
        <p:spPr>
          <a:xfrm>
            <a:off x="3011599" y="4507815"/>
            <a:ext cx="3164114" cy="102088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?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551846" y="6263827"/>
            <a:ext cx="206017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/>
              <a:t>Copyright 2013 Sandia Corporation</a:t>
            </a:r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4A740333-F185-44CA-A730-364621714735}" type="slidenum">
              <a:rPr lang="en-GB" smtClean="0">
                <a:solidFill>
                  <a:srgbClr val="005C84"/>
                </a:solidFill>
              </a:rPr>
              <a:pPr>
                <a:defRPr/>
              </a:pPr>
              <a:t>15</a:t>
            </a:fld>
            <a:r>
              <a:rPr lang="en-GB" smtClean="0">
                <a:solidFill>
                  <a:srgbClr val="005C84"/>
                </a:solidFill>
              </a:rPr>
              <a:t>/58</a:t>
            </a:r>
            <a:endParaRPr lang="en-GB" dirty="0">
              <a:solidFill>
                <a:srgbClr val="005C8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2843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0" grpId="1"/>
      <p:bldP spid="11" grpId="0" animBg="1"/>
      <p:bldP spid="11" grpId="1" animBg="1"/>
      <p:bldP spid="12" grpId="0"/>
      <p:bldP spid="13" grpId="0" animBg="1"/>
      <p:bldP spid="13" grpId="1" animBg="1"/>
      <p:bldP spid="14" grpId="0" animBg="1"/>
      <p:bldP spid="14" grpId="1" animBg="1"/>
      <p:bldP spid="1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Interpolation (1/9)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Interpolation – The information between the pixels </a:t>
            </a:r>
            <a:r>
              <a:rPr lang="en-GB" dirty="0" smtClean="0"/>
              <a:t>(‘</a:t>
            </a:r>
            <a:r>
              <a:rPr lang="en-GB" i="1" dirty="0" smtClean="0"/>
              <a:t>Reading </a:t>
            </a:r>
            <a:r>
              <a:rPr lang="en-GB" i="1" dirty="0"/>
              <a:t>between the </a:t>
            </a:r>
            <a:r>
              <a:rPr lang="en-GB" i="1" dirty="0" smtClean="0"/>
              <a:t>lines</a:t>
            </a:r>
            <a:r>
              <a:rPr lang="en-GB" dirty="0" smtClean="0"/>
              <a:t>’)</a:t>
            </a:r>
            <a:endParaRPr lang="en-GB" dirty="0"/>
          </a:p>
          <a:p>
            <a:endParaRPr lang="en-GB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eaLnBrk="1" hangingPunct="1">
              <a:spcBef>
                <a:spcPct val="40000"/>
              </a:spcBef>
              <a:spcAft>
                <a:spcPct val="20000"/>
              </a:spcAft>
              <a:buClr>
                <a:srgbClr val="963A68"/>
              </a:buClr>
              <a:defRPr/>
            </a:pPr>
            <a:r>
              <a:rPr lang="en-GB" smtClean="0">
                <a:solidFill>
                  <a:srgbClr val="005C84"/>
                </a:solidFill>
              </a:rPr>
              <a:t>Prof. F. Pierron – SESG6045 and BSSM Exp. Mech. Course, University of Southampton, April 2018 – DIC UQ and metrology</a:t>
            </a:r>
            <a:endParaRPr lang="fr-FR" dirty="0">
              <a:solidFill>
                <a:schemeClr val="bg1"/>
              </a:solidFill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 cstate="print"/>
          <a:srcRect l="6681" t="14710" r="6681" b="10507"/>
          <a:stretch>
            <a:fillRect/>
          </a:stretch>
        </p:blipFill>
        <p:spPr bwMode="auto">
          <a:xfrm>
            <a:off x="1812081" y="2167014"/>
            <a:ext cx="5029200" cy="3942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4A740333-F185-44CA-A730-364621714735}" type="slidenum">
              <a:rPr lang="en-GB" smtClean="0">
                <a:solidFill>
                  <a:srgbClr val="005C84"/>
                </a:solidFill>
              </a:rPr>
              <a:pPr>
                <a:defRPr/>
              </a:pPr>
              <a:t>16</a:t>
            </a:fld>
            <a:r>
              <a:rPr lang="en-GB" smtClean="0">
                <a:solidFill>
                  <a:srgbClr val="005C84"/>
                </a:solidFill>
              </a:rPr>
              <a:t>/58</a:t>
            </a:r>
            <a:endParaRPr lang="en-GB" dirty="0">
              <a:solidFill>
                <a:srgbClr val="005C8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9364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Interpolation </a:t>
            </a:r>
            <a:r>
              <a:rPr lang="en-US" dirty="0" smtClean="0"/>
              <a:t>(2/9)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Interpolation is a technique to find the data between sampled points.</a:t>
            </a:r>
            <a:endParaRPr lang="en-GB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265" y="2200749"/>
            <a:ext cx="2286497" cy="22058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Straight Connector 4"/>
          <p:cNvCxnSpPr/>
          <p:nvPr/>
        </p:nvCxnSpPr>
        <p:spPr>
          <a:xfrm>
            <a:off x="1310186" y="3303682"/>
            <a:ext cx="682388" cy="0"/>
          </a:xfrm>
          <a:prstGeom prst="line">
            <a:avLst/>
          </a:prstGeom>
          <a:ln w="2857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8" name="Chart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72277323"/>
              </p:ext>
            </p:extLst>
          </p:nvPr>
        </p:nvGraphicFramePr>
        <p:xfrm>
          <a:off x="2974972" y="1981621"/>
          <a:ext cx="5835951" cy="42344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7" name="Chart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8780062"/>
              </p:ext>
            </p:extLst>
          </p:nvPr>
        </p:nvGraphicFramePr>
        <p:xfrm>
          <a:off x="2974972" y="1981621"/>
          <a:ext cx="5835951" cy="42344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9" name="Rectangle 8"/>
          <p:cNvSpPr/>
          <p:nvPr/>
        </p:nvSpPr>
        <p:spPr>
          <a:xfrm>
            <a:off x="6805064" y="6197227"/>
            <a:ext cx="206017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/>
              <a:t>Copyright 2013 Sandia Corporation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eaLnBrk="1" hangingPunct="1">
              <a:spcBef>
                <a:spcPct val="40000"/>
              </a:spcBef>
              <a:spcAft>
                <a:spcPct val="20000"/>
              </a:spcAft>
              <a:buClr>
                <a:srgbClr val="963A68"/>
              </a:buClr>
              <a:defRPr/>
            </a:pPr>
            <a:r>
              <a:rPr lang="en-GB" smtClean="0">
                <a:solidFill>
                  <a:srgbClr val="005C84"/>
                </a:solidFill>
              </a:rPr>
              <a:t>Prof. F. Pierron – SESG6045 and BSSM Exp. Mech. Course, University of Southampton, April 2018 – DIC UQ and metrology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4A740333-F185-44CA-A730-364621714735}" type="slidenum">
              <a:rPr lang="en-GB" smtClean="0">
                <a:solidFill>
                  <a:srgbClr val="005C84"/>
                </a:solidFill>
              </a:rPr>
              <a:pPr>
                <a:defRPr/>
              </a:pPr>
              <a:t>17</a:t>
            </a:fld>
            <a:r>
              <a:rPr lang="en-GB" smtClean="0">
                <a:solidFill>
                  <a:srgbClr val="005C84"/>
                </a:solidFill>
              </a:rPr>
              <a:t>/58</a:t>
            </a:r>
            <a:endParaRPr lang="en-GB" dirty="0">
              <a:solidFill>
                <a:srgbClr val="005C8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8622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AsOne/>
      </p:bldGraphic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Interpolation </a:t>
            </a:r>
            <a:r>
              <a:rPr lang="en-US" dirty="0" smtClean="0"/>
              <a:t>(3/9)</a:t>
            </a:r>
            <a:endParaRPr lang="en-US" dirty="0"/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images are interpolated to be able to calculate a </a:t>
            </a:r>
            <a:r>
              <a:rPr lang="en-US" dirty="0" err="1"/>
              <a:t>subpixel</a:t>
            </a:r>
            <a:r>
              <a:rPr lang="en-US" dirty="0"/>
              <a:t> match</a:t>
            </a:r>
            <a:endParaRPr lang="en-GB" dirty="0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/>
          <a:srcRect l="33036" t="21916" r="32465" b="36524"/>
          <a:stretch>
            <a:fillRect/>
          </a:stretch>
        </p:blipFill>
        <p:spPr bwMode="auto">
          <a:xfrm>
            <a:off x="457200" y="2022946"/>
            <a:ext cx="2514600" cy="24680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4" cstate="print"/>
          <a:srcRect l="6681" t="14710" r="6681" b="10507"/>
          <a:stretch>
            <a:fillRect/>
          </a:stretch>
        </p:blipFill>
        <p:spPr bwMode="auto">
          <a:xfrm>
            <a:off x="1145594" y="4490982"/>
            <a:ext cx="2490309" cy="19523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extBox 7"/>
          <p:cNvSpPr txBox="1"/>
          <p:nvPr/>
        </p:nvSpPr>
        <p:spPr>
          <a:xfrm>
            <a:off x="3553163" y="1907232"/>
            <a:ext cx="49332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Image interpolated by a factor of 10x</a:t>
            </a:r>
            <a:endParaRPr lang="en-US" sz="2400" dirty="0"/>
          </a:p>
        </p:txBody>
      </p:sp>
      <p:grpSp>
        <p:nvGrpSpPr>
          <p:cNvPr id="4" name="Group 3"/>
          <p:cNvGrpSpPr/>
          <p:nvPr/>
        </p:nvGrpSpPr>
        <p:grpSpPr>
          <a:xfrm>
            <a:off x="3553163" y="2394466"/>
            <a:ext cx="5029200" cy="3942751"/>
            <a:chOff x="3505200" y="2209800"/>
            <a:chExt cx="5029200" cy="3942751"/>
          </a:xfrm>
        </p:grpSpPr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5" cstate="print"/>
            <a:srcRect l="6681" t="14710" r="6681" b="10507"/>
            <a:stretch>
              <a:fillRect/>
            </a:stretch>
          </p:blipFill>
          <p:spPr bwMode="auto">
            <a:xfrm>
              <a:off x="3505200" y="2209800"/>
              <a:ext cx="5029200" cy="39427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3" name="TextBox 2"/>
            <p:cNvSpPr txBox="1"/>
            <p:nvPr/>
          </p:nvSpPr>
          <p:spPr>
            <a:xfrm>
              <a:off x="3545060" y="2278965"/>
              <a:ext cx="178465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210 x 210 pixels</a:t>
              </a:r>
              <a:endParaRPr lang="en-US" dirty="0"/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249130" y="5911738"/>
            <a:ext cx="15313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21 x 21 pixels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6724853" y="6087949"/>
            <a:ext cx="206017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/>
              <a:t>Copyright 2013 Sandia Corporation</a:t>
            </a: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eaLnBrk="1" hangingPunct="1">
              <a:spcBef>
                <a:spcPct val="40000"/>
              </a:spcBef>
              <a:spcAft>
                <a:spcPct val="20000"/>
              </a:spcAft>
              <a:buClr>
                <a:srgbClr val="963A68"/>
              </a:buClr>
              <a:defRPr/>
            </a:pPr>
            <a:r>
              <a:rPr lang="en-GB" smtClean="0">
                <a:solidFill>
                  <a:srgbClr val="005C84"/>
                </a:solidFill>
              </a:rPr>
              <a:t>Prof. F. Pierron – SESG6045 and BSSM Exp. Mech. Course, University of Southampton, April 2018 – DIC UQ and metrology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4A740333-F185-44CA-A730-364621714735}" type="slidenum">
              <a:rPr lang="en-GB" smtClean="0">
                <a:solidFill>
                  <a:srgbClr val="005C84"/>
                </a:solidFill>
              </a:rPr>
              <a:pPr>
                <a:defRPr/>
              </a:pPr>
              <a:t>18</a:t>
            </a:fld>
            <a:r>
              <a:rPr lang="en-GB" smtClean="0">
                <a:solidFill>
                  <a:srgbClr val="005C84"/>
                </a:solidFill>
              </a:rPr>
              <a:t>/58</a:t>
            </a:r>
            <a:endParaRPr lang="en-GB" dirty="0">
              <a:solidFill>
                <a:srgbClr val="005C8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6351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Interpolation </a:t>
            </a:r>
            <a:r>
              <a:rPr lang="en-US" dirty="0" smtClean="0"/>
              <a:t>(4/9)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You have a number of interpolation options: but not all of them are good!</a:t>
            </a:r>
            <a:endParaRPr lang="en-GB" dirty="0"/>
          </a:p>
        </p:txBody>
      </p:sp>
      <p:sp>
        <p:nvSpPr>
          <p:cNvPr id="3" name="TextBox 2"/>
          <p:cNvSpPr txBox="1"/>
          <p:nvPr/>
        </p:nvSpPr>
        <p:spPr>
          <a:xfrm>
            <a:off x="227837" y="1860078"/>
            <a:ext cx="3148170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en-US" dirty="0" smtClean="0"/>
              <a:t>Linear</a:t>
            </a:r>
          </a:p>
          <a:p>
            <a:pPr marL="342900" indent="-342900">
              <a:buAutoNum type="arabicPeriod"/>
            </a:pPr>
            <a:r>
              <a:rPr lang="en-US" dirty="0" smtClean="0"/>
              <a:t>Cubic Polynomial</a:t>
            </a:r>
          </a:p>
          <a:p>
            <a:pPr marL="342900" indent="-342900">
              <a:buAutoNum type="arabicPeriod"/>
            </a:pPr>
            <a:r>
              <a:rPr lang="en-US" dirty="0" smtClean="0"/>
              <a:t>Cubic Spline</a:t>
            </a:r>
          </a:p>
          <a:p>
            <a:pPr marL="342900" indent="-342900">
              <a:buAutoNum type="arabicPeriod"/>
            </a:pPr>
            <a:r>
              <a:rPr lang="en-US" dirty="0" smtClean="0"/>
              <a:t>Fourier Transform</a:t>
            </a:r>
          </a:p>
          <a:p>
            <a:pPr marL="342900" indent="-342900">
              <a:buAutoNum type="arabicPeriod"/>
            </a:pPr>
            <a:r>
              <a:rPr lang="en-US" dirty="0" smtClean="0"/>
              <a:t>Optimized filter (4-Tap, etc.)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89737" y="3581213"/>
            <a:ext cx="403973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What constitutes a good interpolator?</a:t>
            </a:r>
            <a:endParaRPr lang="en-US" dirty="0" smtClean="0"/>
          </a:p>
          <a:p>
            <a:pPr marL="342900" indent="-342900">
              <a:buAutoNum type="arabicPeriod"/>
            </a:pPr>
            <a:r>
              <a:rPr lang="en-US" dirty="0" smtClean="0"/>
              <a:t>Matches the value at pixel locations</a:t>
            </a:r>
          </a:p>
          <a:p>
            <a:pPr marL="342900" indent="-342900">
              <a:buAutoNum type="arabicPeriod"/>
            </a:pPr>
            <a:r>
              <a:rPr lang="en-US" dirty="0" smtClean="0"/>
              <a:t>Minimizes the phase error</a:t>
            </a:r>
          </a:p>
          <a:p>
            <a:pPr marL="342900" indent="-342900">
              <a:buAutoNum type="arabicPeriod"/>
            </a:pPr>
            <a:r>
              <a:rPr lang="en-US" dirty="0" smtClean="0"/>
              <a:t>Minimizes the amplitude error</a:t>
            </a:r>
          </a:p>
          <a:p>
            <a:pPr marL="342900" indent="-342900">
              <a:buAutoNum type="arabicPeriod"/>
            </a:pPr>
            <a:endParaRPr lang="en-US" dirty="0"/>
          </a:p>
          <a:p>
            <a:r>
              <a:rPr lang="en-US" dirty="0" smtClean="0"/>
              <a:t>i.e. Minimizes the error in the matching of shifted images!</a:t>
            </a:r>
            <a:endParaRPr lang="en-US" dirty="0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9476" y="2137611"/>
            <a:ext cx="4678642" cy="374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6847939" y="6117016"/>
            <a:ext cx="206017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/>
              <a:t>Copyright 2013 Sandia Corporation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eaLnBrk="1" hangingPunct="1">
              <a:spcBef>
                <a:spcPct val="40000"/>
              </a:spcBef>
              <a:spcAft>
                <a:spcPct val="20000"/>
              </a:spcAft>
              <a:buClr>
                <a:srgbClr val="963A68"/>
              </a:buClr>
              <a:defRPr/>
            </a:pPr>
            <a:r>
              <a:rPr lang="en-GB" smtClean="0">
                <a:solidFill>
                  <a:srgbClr val="005C84"/>
                </a:solidFill>
              </a:rPr>
              <a:t>Prof. F. Pierron – SESG6045 and BSSM Exp. Mech. Course, University of Southampton, April 2018 – DIC UQ and metrology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4A740333-F185-44CA-A730-364621714735}" type="slidenum">
              <a:rPr lang="en-GB" smtClean="0">
                <a:solidFill>
                  <a:srgbClr val="005C84"/>
                </a:solidFill>
              </a:rPr>
              <a:pPr>
                <a:defRPr/>
              </a:pPr>
              <a:t>19</a:t>
            </a:fld>
            <a:r>
              <a:rPr lang="en-GB" smtClean="0">
                <a:solidFill>
                  <a:srgbClr val="005C84"/>
                </a:solidFill>
              </a:rPr>
              <a:t>/58</a:t>
            </a:r>
            <a:endParaRPr lang="en-GB" dirty="0">
              <a:solidFill>
                <a:srgbClr val="005C8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8981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 (</a:t>
            </a:r>
            <a:r>
              <a:rPr lang="en-US" dirty="0" smtClean="0"/>
              <a:t>1/3)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8774" y="949506"/>
            <a:ext cx="8509181" cy="5477773"/>
          </a:xfrm>
        </p:spPr>
        <p:txBody>
          <a:bodyPr/>
          <a:lstStyle/>
          <a:p>
            <a:r>
              <a:rPr lang="en-GB" dirty="0" smtClean="0"/>
              <a:t>Digital Image Correlation (DIC) is becoming a common tool in experimental mechanics</a:t>
            </a:r>
          </a:p>
          <a:p>
            <a:r>
              <a:rPr lang="en-GB" dirty="0" smtClean="0"/>
              <a:t>However, relatively new: commercial systems around 10 years old</a:t>
            </a:r>
          </a:p>
          <a:p>
            <a:r>
              <a:rPr lang="en-GB" dirty="0" smtClean="0"/>
              <a:t>Long measurement chain, highly non-linear</a:t>
            </a:r>
          </a:p>
          <a:p>
            <a:r>
              <a:rPr lang="en-GB" dirty="0" smtClean="0"/>
              <a:t>Many parameters: speckle, camera (noise), lens (distortion), lighting (heating, saturation …), subset size, step size, virtual strain gauge size</a:t>
            </a:r>
          </a:p>
          <a:p>
            <a:r>
              <a:rPr lang="en-GB" dirty="0" smtClean="0"/>
              <a:t>Influence of the choice of these parameters? Uncertainty estimation?</a:t>
            </a:r>
            <a:endParaRPr lang="en-GB" dirty="0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eaLnBrk="1" hangingPunct="1">
              <a:spcBef>
                <a:spcPct val="40000"/>
              </a:spcBef>
              <a:spcAft>
                <a:spcPct val="20000"/>
              </a:spcAft>
              <a:buClr>
                <a:srgbClr val="963A68"/>
              </a:buClr>
              <a:defRPr/>
            </a:pPr>
            <a:r>
              <a:rPr lang="en-GB" smtClean="0">
                <a:solidFill>
                  <a:srgbClr val="005C84"/>
                </a:solidFill>
              </a:rPr>
              <a:t>Prof. F. Pierron – SESG6045 and BSSM Exp. Mech. Course, University of Southampton, April 2018 – DIC UQ and metrology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4A740333-F185-44CA-A730-364621714735}" type="slidenum">
              <a:rPr lang="en-GB" smtClean="0">
                <a:solidFill>
                  <a:srgbClr val="005C84"/>
                </a:solidFill>
              </a:rPr>
              <a:pPr>
                <a:defRPr/>
              </a:pPr>
              <a:t>2</a:t>
            </a:fld>
            <a:r>
              <a:rPr lang="en-GB" smtClean="0">
                <a:solidFill>
                  <a:srgbClr val="005C84"/>
                </a:solidFill>
              </a:rPr>
              <a:t>/58</a:t>
            </a:r>
            <a:endParaRPr lang="en-GB" dirty="0">
              <a:solidFill>
                <a:srgbClr val="005C8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0039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Interpolation </a:t>
            </a:r>
            <a:r>
              <a:rPr lang="en-US" dirty="0" smtClean="0"/>
              <a:t>(5/9)</a:t>
            </a:r>
            <a:endParaRPr lang="en-US" dirty="0"/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differences between the images are subtle but important</a:t>
            </a:r>
            <a:endParaRPr lang="en-GB" dirty="0"/>
          </a:p>
        </p:txBody>
      </p:sp>
      <p:grpSp>
        <p:nvGrpSpPr>
          <p:cNvPr id="5" name="Group 4"/>
          <p:cNvGrpSpPr/>
          <p:nvPr/>
        </p:nvGrpSpPr>
        <p:grpSpPr>
          <a:xfrm>
            <a:off x="609600" y="4064000"/>
            <a:ext cx="2310586" cy="2266950"/>
            <a:chOff x="447675" y="4267200"/>
            <a:chExt cx="2310586" cy="2266950"/>
          </a:xfrm>
        </p:grpSpPr>
        <p:pic>
          <p:nvPicPr>
            <p:cNvPr id="2050" name="Picture 2" descr="Machine generated alternative text: 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7675" y="4267200"/>
              <a:ext cx="2295525" cy="2266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TextBox 2"/>
            <p:cNvSpPr txBox="1"/>
            <p:nvPr/>
          </p:nvSpPr>
          <p:spPr>
            <a:xfrm>
              <a:off x="628575" y="4267200"/>
              <a:ext cx="212968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FFFF"/>
                  </a:solidFill>
                </a:rPr>
                <a:t>FFT </a:t>
              </a:r>
              <a:r>
                <a:rPr lang="en-US" dirty="0" err="1" smtClean="0">
                  <a:solidFill>
                    <a:srgbClr val="FFFFFF"/>
                  </a:solidFill>
                </a:rPr>
                <a:t>vs</a:t>
              </a:r>
              <a:r>
                <a:rPr lang="en-US" dirty="0" smtClean="0">
                  <a:solidFill>
                    <a:srgbClr val="FFFFFF"/>
                  </a:solidFill>
                </a:rPr>
                <a:t> FIR (~4-Tap)</a:t>
              </a:r>
            </a:p>
            <a:p>
              <a:r>
                <a:rPr lang="en-US" dirty="0" smtClean="0">
                  <a:solidFill>
                    <a:srgbClr val="FFFFFF"/>
                  </a:solidFill>
                  <a:latin typeface="Calibri"/>
                  <a:cs typeface="Calibri"/>
                </a:rPr>
                <a:t>σ  = 0.61</a:t>
              </a:r>
              <a:endParaRPr lang="en-US" dirty="0">
                <a:solidFill>
                  <a:srgbClr val="FFFFFF"/>
                </a:solidFill>
              </a:endParaRPr>
            </a:p>
          </p:txBody>
        </p:sp>
      </p:grpSp>
      <p:pic>
        <p:nvPicPr>
          <p:cNvPr id="2052" name="Picture 4" descr="Machine generated alternative text: 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1725" y="1753821"/>
            <a:ext cx="2287212" cy="2238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534794" y="1382179"/>
            <a:ext cx="15810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Original Image</a:t>
            </a:r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3376613" y="4064000"/>
            <a:ext cx="2333625" cy="2266950"/>
            <a:chOff x="2971800" y="4267200"/>
            <a:chExt cx="2333625" cy="2266950"/>
          </a:xfrm>
        </p:grpSpPr>
        <p:pic>
          <p:nvPicPr>
            <p:cNvPr id="2054" name="Picture 6" descr="Machine generated alternative text: 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1800" y="4267200"/>
              <a:ext cx="2333625" cy="2266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Box 7"/>
            <p:cNvSpPr txBox="1"/>
            <p:nvPr/>
          </p:nvSpPr>
          <p:spPr>
            <a:xfrm>
              <a:off x="3581400" y="4267200"/>
              <a:ext cx="150137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FFFF"/>
                  </a:solidFill>
                </a:rPr>
                <a:t>FFT </a:t>
              </a:r>
              <a:r>
                <a:rPr lang="en-US" dirty="0" err="1" smtClean="0">
                  <a:solidFill>
                    <a:srgbClr val="FFFFFF"/>
                  </a:solidFill>
                </a:rPr>
                <a:t>vs</a:t>
              </a:r>
              <a:r>
                <a:rPr lang="en-US" dirty="0" smtClean="0">
                  <a:solidFill>
                    <a:srgbClr val="FFFFFF"/>
                  </a:solidFill>
                </a:rPr>
                <a:t> Linear</a:t>
              </a:r>
            </a:p>
            <a:p>
              <a:r>
                <a:rPr lang="en-US" dirty="0" smtClean="0">
                  <a:solidFill>
                    <a:srgbClr val="FFFFFF"/>
                  </a:solidFill>
                  <a:latin typeface="Calibri"/>
                  <a:cs typeface="Calibri"/>
                </a:rPr>
                <a:t>σ  = 3.55</a:t>
              </a:r>
              <a:endParaRPr lang="en-US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6181725" y="4064000"/>
            <a:ext cx="2352675" cy="2266950"/>
            <a:chOff x="6019800" y="4267200"/>
            <a:chExt cx="2352675" cy="2266950"/>
          </a:xfrm>
        </p:grpSpPr>
        <p:pic>
          <p:nvPicPr>
            <p:cNvPr id="2056" name="Picture 8" descr="Machine generated alternative text: 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19800" y="4267200"/>
              <a:ext cx="2352675" cy="2266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Box 9"/>
            <p:cNvSpPr txBox="1"/>
            <p:nvPr/>
          </p:nvSpPr>
          <p:spPr>
            <a:xfrm>
              <a:off x="6233374" y="4267200"/>
              <a:ext cx="209769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FFFF"/>
                  </a:solidFill>
                </a:rPr>
                <a:t>FFT </a:t>
              </a:r>
              <a:r>
                <a:rPr lang="en-US" dirty="0" err="1" smtClean="0">
                  <a:solidFill>
                    <a:srgbClr val="FFFFFF"/>
                  </a:solidFill>
                </a:rPr>
                <a:t>vs</a:t>
              </a:r>
              <a:r>
                <a:rPr lang="en-US" dirty="0" smtClean="0">
                  <a:solidFill>
                    <a:srgbClr val="FFFFFF"/>
                  </a:solidFill>
                </a:rPr>
                <a:t> Cubic Spline</a:t>
              </a:r>
            </a:p>
            <a:p>
              <a:r>
                <a:rPr lang="en-US" dirty="0" smtClean="0">
                  <a:solidFill>
                    <a:srgbClr val="FFFFFF"/>
                  </a:solidFill>
                  <a:latin typeface="Calibri"/>
                  <a:cs typeface="Calibri"/>
                </a:rPr>
                <a:t>σ  = 1.43</a:t>
              </a:r>
              <a:endParaRPr lang="en-US" dirty="0">
                <a:solidFill>
                  <a:srgbClr val="FFFFFF"/>
                </a:solidFill>
              </a:endParaRP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3081390" y="2335770"/>
            <a:ext cx="292407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>
                <a:latin typeface="Calibri"/>
                <a:cs typeface="Calibri"/>
              </a:rPr>
              <a:t>σ</a:t>
            </a:r>
            <a:r>
              <a:rPr lang="en-US" dirty="0" smtClean="0">
                <a:latin typeface="Calibri"/>
                <a:cs typeface="Calibri"/>
              </a:rPr>
              <a:t> – Standard Deviation of the grey values.</a:t>
            </a:r>
          </a:p>
          <a:p>
            <a:r>
              <a:rPr lang="en-US" dirty="0" smtClean="0">
                <a:latin typeface="Calibri"/>
                <a:cs typeface="Calibri"/>
              </a:rPr>
              <a:t>σ = 0 would be a perfect match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6837149" y="6330950"/>
            <a:ext cx="206017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/>
              <a:t>Copyright 2013 Sandia Corporation</a:t>
            </a: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eaLnBrk="1" hangingPunct="1">
              <a:spcBef>
                <a:spcPct val="40000"/>
              </a:spcBef>
              <a:spcAft>
                <a:spcPct val="20000"/>
              </a:spcAft>
              <a:buClr>
                <a:srgbClr val="963A68"/>
              </a:buClr>
              <a:defRPr/>
            </a:pPr>
            <a:r>
              <a:rPr lang="en-GB" smtClean="0">
                <a:solidFill>
                  <a:srgbClr val="005C84"/>
                </a:solidFill>
              </a:rPr>
              <a:t>Prof. F. Pierron – SESG6045 and BSSM Exp. Mech. Course, University of Southampton, April 2018 – DIC UQ and metrology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4A740333-F185-44CA-A730-364621714735}" type="slidenum">
              <a:rPr lang="en-GB" smtClean="0">
                <a:solidFill>
                  <a:srgbClr val="005C84"/>
                </a:solidFill>
              </a:rPr>
              <a:pPr>
                <a:defRPr/>
              </a:pPr>
              <a:t>20</a:t>
            </a:fld>
            <a:r>
              <a:rPr lang="en-GB" smtClean="0">
                <a:solidFill>
                  <a:srgbClr val="005C84"/>
                </a:solidFill>
              </a:rPr>
              <a:t>/58</a:t>
            </a:r>
            <a:endParaRPr lang="en-GB" dirty="0">
              <a:solidFill>
                <a:srgbClr val="005C8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9833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Interpolation </a:t>
            </a:r>
            <a:r>
              <a:rPr lang="en-US" dirty="0" smtClean="0"/>
              <a:t>(6/9)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Bias and random error: illustration</a:t>
            </a:r>
          </a:p>
          <a:p>
            <a:pPr lvl="1"/>
            <a:r>
              <a:rPr lang="en-GB" dirty="0"/>
              <a:t>Horizontal uniform elongation of a square FOV, displacement of 0 at the left, 1 at the right</a:t>
            </a:r>
          </a:p>
          <a:p>
            <a:pPr lvl="1"/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eaLnBrk="1" hangingPunct="1">
              <a:spcBef>
                <a:spcPct val="40000"/>
              </a:spcBef>
              <a:spcAft>
                <a:spcPct val="20000"/>
              </a:spcAft>
              <a:buClr>
                <a:srgbClr val="963A68"/>
              </a:buClr>
              <a:defRPr/>
            </a:pPr>
            <a:r>
              <a:rPr lang="en-GB" smtClean="0">
                <a:solidFill>
                  <a:srgbClr val="005C84"/>
                </a:solidFill>
              </a:rPr>
              <a:t>Prof. F. Pierron – SESG6045 and BSSM Exp. Mech. Course, University of Southampton, April 2018 – DIC UQ and metrology</a:t>
            </a:r>
            <a:endParaRPr lang="fr-FR" dirty="0">
              <a:solidFill>
                <a:schemeClr val="bg1"/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814" y="3095823"/>
            <a:ext cx="2846073" cy="216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0322" y="3095823"/>
            <a:ext cx="2812902" cy="216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2893" y="3095823"/>
            <a:ext cx="2939101" cy="216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365034" y="5328879"/>
            <a:ext cx="6783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Exact</a:t>
            </a:r>
            <a:endParaRPr lang="en-GB" dirty="0"/>
          </a:p>
        </p:txBody>
      </p:sp>
      <p:sp>
        <p:nvSpPr>
          <p:cNvPr id="10" name="TextBox 9"/>
          <p:cNvSpPr txBox="1"/>
          <p:nvPr/>
        </p:nvSpPr>
        <p:spPr>
          <a:xfrm>
            <a:off x="3912915" y="5328879"/>
            <a:ext cx="14877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Simulated DIC</a:t>
            </a:r>
            <a:endParaRPr lang="en-GB" dirty="0"/>
          </a:p>
        </p:txBody>
      </p:sp>
      <p:sp>
        <p:nvSpPr>
          <p:cNvPr id="11" name="TextBox 10"/>
          <p:cNvSpPr txBox="1"/>
          <p:nvPr/>
        </p:nvSpPr>
        <p:spPr>
          <a:xfrm>
            <a:off x="6858585" y="5328879"/>
            <a:ext cx="11416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Difference</a:t>
            </a:r>
            <a:endParaRPr lang="en-GB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4A740333-F185-44CA-A730-364621714735}" type="slidenum">
              <a:rPr lang="en-GB" smtClean="0">
                <a:solidFill>
                  <a:srgbClr val="005C84"/>
                </a:solidFill>
              </a:rPr>
              <a:pPr>
                <a:defRPr/>
              </a:pPr>
              <a:t>21</a:t>
            </a:fld>
            <a:r>
              <a:rPr lang="en-GB" smtClean="0">
                <a:solidFill>
                  <a:srgbClr val="005C84"/>
                </a:solidFill>
              </a:rPr>
              <a:t>/58</a:t>
            </a:r>
            <a:endParaRPr lang="en-GB" dirty="0">
              <a:solidFill>
                <a:srgbClr val="005C8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6304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Interpolation </a:t>
            </a:r>
            <a:r>
              <a:rPr lang="en-US" dirty="0" smtClean="0"/>
              <a:t>(7/9)</a:t>
            </a:r>
            <a:endParaRPr lang="nl-BE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BE" b="1" dirty="0"/>
              <a:t>A major error source in DIC </a:t>
            </a:r>
            <a:r>
              <a:rPr lang="nl-BE" b="1" dirty="0" err="1"/>
              <a:t>uncertainty</a:t>
            </a:r>
            <a:r>
              <a:rPr lang="nl-BE" b="1" dirty="0"/>
              <a:t> </a:t>
            </a:r>
            <a:r>
              <a:rPr lang="nl-BE" b="1" dirty="0" err="1"/>
              <a:t>quantification</a:t>
            </a:r>
            <a:r>
              <a:rPr lang="nl-BE" b="1" dirty="0"/>
              <a:t>!</a:t>
            </a:r>
          </a:p>
          <a:p>
            <a:endParaRPr lang="en-GB" dirty="0"/>
          </a:p>
        </p:txBody>
      </p:sp>
      <p:sp>
        <p:nvSpPr>
          <p:cNvPr id="6" name="Tekstvak 5"/>
          <p:cNvSpPr txBox="1"/>
          <p:nvPr/>
        </p:nvSpPr>
        <p:spPr>
          <a:xfrm>
            <a:off x="556062" y="5370349"/>
            <a:ext cx="84084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 smtClean="0"/>
              <a:t>Schreier et al., </a:t>
            </a:r>
            <a:r>
              <a:rPr lang="nl-BE" i="1" dirty="0" smtClean="0"/>
              <a:t>Systematic errors in digital image correlation caused by intensity interpolation</a:t>
            </a:r>
            <a:r>
              <a:rPr lang="nl-BE" dirty="0" smtClean="0"/>
              <a:t>. </a:t>
            </a:r>
            <a:r>
              <a:rPr lang="nl-BE" dirty="0" err="1" smtClean="0"/>
              <a:t>Opt</a:t>
            </a:r>
            <a:r>
              <a:rPr lang="nl-BE" dirty="0" smtClean="0"/>
              <a:t>. Eng. 39, 2915-2921 (2000)</a:t>
            </a:r>
            <a:endParaRPr lang="nl-BE" dirty="0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610" y="2381147"/>
            <a:ext cx="4656529" cy="287655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6767" y="2381147"/>
            <a:ext cx="3969023" cy="287655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7" name="Tekstvak 6"/>
          <p:cNvSpPr txBox="1"/>
          <p:nvPr/>
        </p:nvSpPr>
        <p:spPr>
          <a:xfrm>
            <a:off x="3738513" y="1919900"/>
            <a:ext cx="15687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dirty="0" smtClean="0"/>
              <a:t>1-D Translation</a:t>
            </a:r>
            <a:endParaRPr lang="nl-BE" dirty="0"/>
          </a:p>
        </p:txBody>
      </p:sp>
      <p:sp>
        <p:nvSpPr>
          <p:cNvPr id="9" name="Rectangle 8"/>
          <p:cNvSpPr/>
          <p:nvPr/>
        </p:nvSpPr>
        <p:spPr>
          <a:xfrm>
            <a:off x="115506" y="6510048"/>
            <a:ext cx="206017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/>
              <a:t>Copyright 2013 Sandia Corporation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eaLnBrk="1" hangingPunct="1">
              <a:spcBef>
                <a:spcPct val="40000"/>
              </a:spcBef>
              <a:spcAft>
                <a:spcPct val="20000"/>
              </a:spcAft>
              <a:buClr>
                <a:srgbClr val="963A68"/>
              </a:buClr>
              <a:defRPr/>
            </a:pPr>
            <a:r>
              <a:rPr lang="en-GB" smtClean="0">
                <a:solidFill>
                  <a:srgbClr val="005C84"/>
                </a:solidFill>
              </a:rPr>
              <a:t>Prof. F. Pierron – SESG6045 and BSSM Exp. Mech. Course, University of Southampton, April 2018 – DIC UQ and metrology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4A740333-F185-44CA-A730-364621714735}" type="slidenum">
              <a:rPr lang="en-GB" smtClean="0">
                <a:solidFill>
                  <a:srgbClr val="005C84"/>
                </a:solidFill>
              </a:rPr>
              <a:pPr>
                <a:defRPr/>
              </a:pPr>
              <a:t>22</a:t>
            </a:fld>
            <a:r>
              <a:rPr lang="en-GB" smtClean="0">
                <a:solidFill>
                  <a:srgbClr val="005C84"/>
                </a:solidFill>
              </a:rPr>
              <a:t>/58</a:t>
            </a:r>
            <a:endParaRPr lang="en-GB" dirty="0">
              <a:solidFill>
                <a:srgbClr val="005C8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3411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Interpolation </a:t>
            </a:r>
            <a:r>
              <a:rPr lang="en-US" dirty="0" smtClean="0"/>
              <a:t>(8/9)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Legacy </a:t>
            </a:r>
            <a:r>
              <a:rPr lang="en-US" dirty="0" err="1"/>
              <a:t>interpolants</a:t>
            </a:r>
            <a:r>
              <a:rPr lang="en-US" dirty="0"/>
              <a:t> caused phase and amplitude errors in the results</a:t>
            </a:r>
            <a:endParaRPr lang="en-GB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2337" y="2025472"/>
            <a:ext cx="5977188" cy="41467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115506" y="6510048"/>
            <a:ext cx="206017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/>
              <a:t>Copyright 2013 Sandia Corporation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eaLnBrk="1" hangingPunct="1">
              <a:spcBef>
                <a:spcPct val="40000"/>
              </a:spcBef>
              <a:spcAft>
                <a:spcPct val="20000"/>
              </a:spcAft>
              <a:buClr>
                <a:srgbClr val="963A68"/>
              </a:buClr>
              <a:defRPr/>
            </a:pPr>
            <a:r>
              <a:rPr lang="en-GB" smtClean="0">
                <a:solidFill>
                  <a:srgbClr val="005C84"/>
                </a:solidFill>
              </a:rPr>
              <a:t>Prof. F. Pierron – SESG6045 and BSSM Exp. Mech. Course, University of Southampton, April 2018 – DIC UQ and metrology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4A740333-F185-44CA-A730-364621714735}" type="slidenum">
              <a:rPr lang="en-GB" smtClean="0">
                <a:solidFill>
                  <a:srgbClr val="005C84"/>
                </a:solidFill>
              </a:rPr>
              <a:pPr>
                <a:defRPr/>
              </a:pPr>
              <a:t>23</a:t>
            </a:fld>
            <a:r>
              <a:rPr lang="en-GB" smtClean="0">
                <a:solidFill>
                  <a:srgbClr val="005C84"/>
                </a:solidFill>
              </a:rPr>
              <a:t>/58</a:t>
            </a:r>
            <a:endParaRPr lang="en-GB" dirty="0">
              <a:solidFill>
                <a:srgbClr val="005C8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1939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Interpolation </a:t>
            </a:r>
            <a:r>
              <a:rPr lang="en-US" dirty="0" smtClean="0"/>
              <a:t>(9/9)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Newer </a:t>
            </a:r>
            <a:r>
              <a:rPr lang="en-US" dirty="0" err="1"/>
              <a:t>interpolants</a:t>
            </a:r>
            <a:r>
              <a:rPr lang="en-US" dirty="0"/>
              <a:t> are no longer the largest error source in the DIC UQ chain</a:t>
            </a:r>
            <a:endParaRPr lang="en-GB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9410" y="1954347"/>
            <a:ext cx="6894095" cy="43852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7083821" y="6336597"/>
            <a:ext cx="206017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/>
              <a:t>Copyright 2013 Sandia Corporation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eaLnBrk="1" hangingPunct="1">
              <a:spcBef>
                <a:spcPct val="40000"/>
              </a:spcBef>
              <a:spcAft>
                <a:spcPct val="20000"/>
              </a:spcAft>
              <a:buClr>
                <a:srgbClr val="963A68"/>
              </a:buClr>
              <a:defRPr/>
            </a:pPr>
            <a:r>
              <a:rPr lang="en-GB" smtClean="0">
                <a:solidFill>
                  <a:srgbClr val="005C84"/>
                </a:solidFill>
              </a:rPr>
              <a:t>Prof. F. Pierron – SESG6045 and BSSM Exp. Mech. Course, University of Southampton, April 2018 – DIC UQ and metrology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4A740333-F185-44CA-A730-364621714735}" type="slidenum">
              <a:rPr lang="en-GB" smtClean="0">
                <a:solidFill>
                  <a:srgbClr val="005C84"/>
                </a:solidFill>
              </a:rPr>
              <a:pPr>
                <a:defRPr/>
              </a:pPr>
              <a:t>24</a:t>
            </a:fld>
            <a:r>
              <a:rPr lang="en-GB" smtClean="0">
                <a:solidFill>
                  <a:srgbClr val="005C84"/>
                </a:solidFill>
              </a:rPr>
              <a:t>/58</a:t>
            </a:r>
            <a:endParaRPr lang="en-GB" dirty="0">
              <a:solidFill>
                <a:srgbClr val="005C8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180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Shape functions (1/5)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Subset shape </a:t>
            </a:r>
            <a:r>
              <a:rPr lang="en-US" dirty="0" smtClean="0"/>
              <a:t>functions</a:t>
            </a:r>
            <a:r>
              <a:rPr lang="en-GB" dirty="0" smtClean="0"/>
              <a:t> (‘</a:t>
            </a:r>
            <a:r>
              <a:rPr lang="en-GB" i="1" dirty="0" smtClean="0"/>
              <a:t>Constraining your solution</a:t>
            </a:r>
            <a:r>
              <a:rPr lang="en-GB" dirty="0" smtClean="0"/>
              <a:t>’)</a:t>
            </a:r>
            <a:endParaRPr lang="en-GB" dirty="0"/>
          </a:p>
          <a:p>
            <a:endParaRPr lang="en-GB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eaLnBrk="1" hangingPunct="1">
              <a:spcBef>
                <a:spcPct val="40000"/>
              </a:spcBef>
              <a:spcAft>
                <a:spcPct val="20000"/>
              </a:spcAft>
              <a:buClr>
                <a:srgbClr val="963A68"/>
              </a:buClr>
              <a:defRPr/>
            </a:pPr>
            <a:r>
              <a:rPr lang="en-GB" smtClean="0">
                <a:solidFill>
                  <a:srgbClr val="005C84"/>
                </a:solidFill>
              </a:rPr>
              <a:t>Prof. F. Pierron – SESG6045 and BSSM Exp. Mech. Course, University of Southampton, April 2018 – DIC UQ and metrology</a:t>
            </a:r>
            <a:endParaRPr lang="fr-FR" dirty="0">
              <a:solidFill>
                <a:schemeClr val="bg1"/>
              </a:solidFill>
            </a:endParaRPr>
          </a:p>
        </p:txBody>
      </p:sp>
      <p:pic>
        <p:nvPicPr>
          <p:cNvPr id="7" name="Picture 6" descr="C:\DOCUME~1\plreu\LOCALS~1\Temp\msohtmlclip1\01\clip_image00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93218" y="2301071"/>
            <a:ext cx="4642457" cy="3588937"/>
          </a:xfrm>
          <a:prstGeom prst="rect">
            <a:avLst/>
          </a:prstGeom>
          <a:noFill/>
        </p:spPr>
      </p:pic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4A740333-F185-44CA-A730-364621714735}" type="slidenum">
              <a:rPr lang="en-GB" smtClean="0">
                <a:solidFill>
                  <a:srgbClr val="005C84"/>
                </a:solidFill>
              </a:rPr>
              <a:pPr>
                <a:defRPr/>
              </a:pPr>
              <a:t>25</a:t>
            </a:fld>
            <a:r>
              <a:rPr lang="en-GB" smtClean="0">
                <a:solidFill>
                  <a:srgbClr val="005C84"/>
                </a:solidFill>
              </a:rPr>
              <a:t>/58</a:t>
            </a:r>
            <a:endParaRPr lang="en-GB" dirty="0">
              <a:solidFill>
                <a:srgbClr val="005C8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0331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Shape functions </a:t>
            </a:r>
            <a:r>
              <a:rPr lang="en-US" dirty="0" smtClean="0"/>
              <a:t>(2/5)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Like finite element methods, the shape function matches the subset displacement</a:t>
            </a:r>
            <a:endParaRPr lang="en-GB" dirty="0"/>
          </a:p>
        </p:txBody>
      </p:sp>
      <p:pic>
        <p:nvPicPr>
          <p:cNvPr id="7" name="Picture 6" descr="C:\DOCUME~1\plreu\LOCALS~1\Temp\msohtmlclip1\01\clip_image00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36819" y="3645444"/>
            <a:ext cx="3564181" cy="2755356"/>
          </a:xfrm>
          <a:prstGeom prst="rect">
            <a:avLst/>
          </a:prstGeom>
          <a:noFill/>
        </p:spPr>
      </p:pic>
      <p:pic>
        <p:nvPicPr>
          <p:cNvPr id="8" name="Picture 8" descr="C:\DOCUME~1\plreu\LOCALS~1\Temp\msohtmlclip1\01\clip_image00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48572" y="3647650"/>
            <a:ext cx="3039173" cy="2749334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1295400" y="1884946"/>
            <a:ext cx="2426755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The affine Subset:</a:t>
            </a:r>
          </a:p>
          <a:p>
            <a:pPr marL="509588" indent="-342900">
              <a:buAutoNum type="arabicPeriod"/>
            </a:pPr>
            <a:r>
              <a:rPr lang="en-US" sz="2000" dirty="0" smtClean="0"/>
              <a:t>Translations (u, v)</a:t>
            </a:r>
          </a:p>
          <a:p>
            <a:pPr marL="509588" indent="-342900">
              <a:buAutoNum type="arabicPeriod"/>
            </a:pPr>
            <a:r>
              <a:rPr lang="en-US" sz="2000" dirty="0" smtClean="0"/>
              <a:t>Rotation</a:t>
            </a:r>
          </a:p>
          <a:p>
            <a:pPr marL="509588" indent="-342900">
              <a:buAutoNum type="arabicPeriod"/>
            </a:pPr>
            <a:r>
              <a:rPr lang="en-US" sz="2000" dirty="0" smtClean="0"/>
              <a:t>Scaling</a:t>
            </a:r>
          </a:p>
          <a:p>
            <a:pPr marL="509588" indent="-342900">
              <a:buAutoNum type="arabicPeriod"/>
            </a:pPr>
            <a:r>
              <a:rPr lang="en-US" sz="2000" dirty="0" smtClean="0"/>
              <a:t>Shearing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419600" y="2342146"/>
            <a:ext cx="3581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In some other codes higher ordered subsets exist. What are the advantages/disadvantages?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115506" y="6510048"/>
            <a:ext cx="206017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/>
              <a:t>Copyright 2013 Sandia Corporation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eaLnBrk="1" hangingPunct="1">
              <a:spcBef>
                <a:spcPct val="40000"/>
              </a:spcBef>
              <a:spcAft>
                <a:spcPct val="20000"/>
              </a:spcAft>
              <a:buClr>
                <a:srgbClr val="963A68"/>
              </a:buClr>
              <a:defRPr/>
            </a:pPr>
            <a:r>
              <a:rPr lang="en-GB" smtClean="0">
                <a:solidFill>
                  <a:srgbClr val="005C84"/>
                </a:solidFill>
              </a:rPr>
              <a:t>Prof. F. Pierron – SESG6045 and BSSM Exp. Mech. Course, University of Southampton, April 2018 – DIC UQ and metrology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4A740333-F185-44CA-A730-364621714735}" type="slidenum">
              <a:rPr lang="en-GB" smtClean="0">
                <a:solidFill>
                  <a:srgbClr val="005C84"/>
                </a:solidFill>
              </a:rPr>
              <a:pPr>
                <a:defRPr/>
              </a:pPr>
              <a:t>26</a:t>
            </a:fld>
            <a:r>
              <a:rPr lang="en-GB" smtClean="0">
                <a:solidFill>
                  <a:srgbClr val="005C84"/>
                </a:solidFill>
              </a:rPr>
              <a:t>/58</a:t>
            </a:r>
            <a:endParaRPr lang="en-GB" dirty="0">
              <a:solidFill>
                <a:srgbClr val="005C8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3331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Shape functions </a:t>
            </a:r>
            <a:r>
              <a:rPr lang="en-US" dirty="0" smtClean="0"/>
              <a:t>(3/5)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idx="1"/>
          </p:nvPr>
        </p:nvSpPr>
        <p:spPr>
          <a:xfrm>
            <a:off x="358774" y="1144437"/>
            <a:ext cx="8509181" cy="5477773"/>
          </a:xfrm>
        </p:spPr>
        <p:txBody>
          <a:bodyPr/>
          <a:lstStyle/>
          <a:p>
            <a:r>
              <a:rPr lang="en-US" dirty="0"/>
              <a:t>Undersized subsets can lead to problems matching the shape or deformation</a:t>
            </a:r>
            <a:endParaRPr lang="en-GB" dirty="0"/>
          </a:p>
        </p:txBody>
      </p:sp>
      <p:grpSp>
        <p:nvGrpSpPr>
          <p:cNvPr id="3" name="Group 2"/>
          <p:cNvGrpSpPr/>
          <p:nvPr/>
        </p:nvGrpSpPr>
        <p:grpSpPr>
          <a:xfrm>
            <a:off x="4951050" y="2039020"/>
            <a:ext cx="1741297" cy="1592143"/>
            <a:chOff x="2648102" y="2845612"/>
            <a:chExt cx="1554480" cy="1554480"/>
          </a:xfrm>
        </p:grpSpPr>
        <p:sp>
          <p:nvSpPr>
            <p:cNvPr id="4" name="Oval 3"/>
            <p:cNvSpPr/>
            <p:nvPr/>
          </p:nvSpPr>
          <p:spPr>
            <a:xfrm>
              <a:off x="2648102" y="2845612"/>
              <a:ext cx="1554480" cy="155448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Octagon 4"/>
            <p:cNvSpPr/>
            <p:nvPr/>
          </p:nvSpPr>
          <p:spPr>
            <a:xfrm>
              <a:off x="2739542" y="2937052"/>
              <a:ext cx="1371600" cy="1371600"/>
            </a:xfrm>
            <a:prstGeom prst="octagon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Dodecagon 5"/>
            <p:cNvSpPr/>
            <p:nvPr/>
          </p:nvSpPr>
          <p:spPr>
            <a:xfrm>
              <a:off x="2693822" y="2891332"/>
              <a:ext cx="1463040" cy="1463040"/>
            </a:xfrm>
            <a:prstGeom prst="dodecagon">
              <a:avLst/>
            </a:pr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7650" y="3656524"/>
            <a:ext cx="7700651" cy="30529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C:\DOCUME~1\plreu\LOCALS~1\Temp\msohtmlclip1\01\clip_image00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21266" y="2201455"/>
            <a:ext cx="1882200" cy="1455069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6807508" y="2508636"/>
            <a:ext cx="21866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 linear shape function on a circle</a:t>
            </a:r>
            <a:endParaRPr lang="en-US" dirty="0"/>
          </a:p>
        </p:txBody>
      </p:sp>
      <p:pic>
        <p:nvPicPr>
          <p:cNvPr id="12" name="Picture 1"/>
          <p:cNvPicPr>
            <a:picLocks noChangeAspect="1" noChangeArrowheads="1"/>
          </p:cNvPicPr>
          <p:nvPr/>
        </p:nvPicPr>
        <p:blipFill rotWithShape="1">
          <a:blip r:embed="rId3" cstate="print"/>
          <a:srcRect r="48535" b="36508"/>
          <a:stretch/>
        </p:blipFill>
        <p:spPr bwMode="auto">
          <a:xfrm>
            <a:off x="786279" y="3656524"/>
            <a:ext cx="3963144" cy="19383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"/>
          <p:cNvPicPr>
            <a:picLocks noChangeAspect="1" noChangeArrowheads="1"/>
          </p:cNvPicPr>
          <p:nvPr/>
        </p:nvPicPr>
        <p:blipFill rotWithShape="1">
          <a:blip r:embed="rId3" cstate="print"/>
          <a:srcRect r="68916" b="52154"/>
          <a:stretch/>
        </p:blipFill>
        <p:spPr bwMode="auto">
          <a:xfrm>
            <a:off x="786280" y="3656524"/>
            <a:ext cx="2393649" cy="1460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6"/>
          <p:cNvSpPr txBox="1"/>
          <p:nvPr/>
        </p:nvSpPr>
        <p:spPr>
          <a:xfrm>
            <a:off x="7053947" y="6368752"/>
            <a:ext cx="169373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 smtClean="0">
                <a:solidFill>
                  <a:schemeClr val="bg1"/>
                </a:solidFill>
              </a:rPr>
              <a:t>Pascal Lava – KU Leuven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eaLnBrk="1" hangingPunct="1">
              <a:spcBef>
                <a:spcPct val="40000"/>
              </a:spcBef>
              <a:spcAft>
                <a:spcPct val="20000"/>
              </a:spcAft>
              <a:buClr>
                <a:srgbClr val="963A68"/>
              </a:buClr>
              <a:defRPr/>
            </a:pPr>
            <a:r>
              <a:rPr lang="en-GB" smtClean="0">
                <a:solidFill>
                  <a:srgbClr val="005C84"/>
                </a:solidFill>
              </a:rPr>
              <a:t>Prof. F. Pierron – SESG6045 and BSSM Exp. Mech. Course, University of Southampton, April 2018 – DIC UQ and metrology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4A740333-F185-44CA-A730-364621714735}" type="slidenum">
              <a:rPr lang="en-GB" smtClean="0">
                <a:solidFill>
                  <a:srgbClr val="005C84"/>
                </a:solidFill>
              </a:rPr>
              <a:pPr>
                <a:defRPr/>
              </a:pPr>
              <a:t>27</a:t>
            </a:fld>
            <a:r>
              <a:rPr lang="en-GB" smtClean="0">
                <a:solidFill>
                  <a:srgbClr val="005C84"/>
                </a:solidFill>
              </a:rPr>
              <a:t>/58</a:t>
            </a:r>
            <a:endParaRPr lang="en-GB" dirty="0">
              <a:solidFill>
                <a:srgbClr val="005C8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8214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Shape functions </a:t>
            </a:r>
            <a:r>
              <a:rPr lang="en-US" dirty="0" smtClean="0"/>
              <a:t>(4/5)</a:t>
            </a:r>
            <a:endParaRPr lang="nl-B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BE" dirty="0"/>
              <a:t>Large </a:t>
            </a:r>
            <a:r>
              <a:rPr lang="nl-BE" dirty="0" err="1"/>
              <a:t>subsets</a:t>
            </a:r>
            <a:r>
              <a:rPr lang="nl-BE" dirty="0"/>
              <a:t> lead </a:t>
            </a:r>
            <a:r>
              <a:rPr lang="nl-BE" dirty="0" err="1"/>
              <a:t>to</a:t>
            </a:r>
            <a:r>
              <a:rPr lang="nl-BE" dirty="0"/>
              <a:t> </a:t>
            </a:r>
            <a:r>
              <a:rPr lang="nl-BE" dirty="0" err="1"/>
              <a:t>lower</a:t>
            </a:r>
            <a:r>
              <a:rPr lang="nl-BE" dirty="0"/>
              <a:t> </a:t>
            </a:r>
            <a:r>
              <a:rPr lang="nl-BE" dirty="0" err="1"/>
              <a:t>spatial</a:t>
            </a:r>
            <a:r>
              <a:rPr lang="nl-BE" dirty="0"/>
              <a:t> </a:t>
            </a:r>
            <a:r>
              <a:rPr lang="nl-BE" dirty="0" err="1"/>
              <a:t>resolution</a:t>
            </a:r>
            <a:endParaRPr lang="en-GB" dirty="0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727" y="1925920"/>
            <a:ext cx="6661358" cy="4510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9487" y="4614170"/>
            <a:ext cx="2915816" cy="1822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6723" y="1653771"/>
            <a:ext cx="2754938" cy="1880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eaLnBrk="1" hangingPunct="1">
              <a:spcBef>
                <a:spcPct val="40000"/>
              </a:spcBef>
              <a:spcAft>
                <a:spcPct val="20000"/>
              </a:spcAft>
              <a:buClr>
                <a:srgbClr val="963A68"/>
              </a:buClr>
              <a:defRPr/>
            </a:pPr>
            <a:r>
              <a:rPr lang="en-GB" smtClean="0">
                <a:solidFill>
                  <a:srgbClr val="005C84"/>
                </a:solidFill>
              </a:rPr>
              <a:t>Prof. F. Pierron – SESG6045 and BSSM Exp. Mech. Course, University of Southampton, April 2018 – DIC UQ and metrology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4A740333-F185-44CA-A730-364621714735}" type="slidenum">
              <a:rPr lang="en-GB" smtClean="0">
                <a:solidFill>
                  <a:srgbClr val="005C84"/>
                </a:solidFill>
              </a:rPr>
              <a:pPr>
                <a:defRPr/>
              </a:pPr>
              <a:t>28</a:t>
            </a:fld>
            <a:r>
              <a:rPr lang="en-GB" smtClean="0">
                <a:solidFill>
                  <a:srgbClr val="005C84"/>
                </a:solidFill>
              </a:rPr>
              <a:t>/58</a:t>
            </a:r>
            <a:endParaRPr lang="en-GB" dirty="0">
              <a:solidFill>
                <a:srgbClr val="005C8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6894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Shape functions </a:t>
            </a:r>
            <a:r>
              <a:rPr lang="en-US" dirty="0" smtClean="0"/>
              <a:t>(5/5)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Another approach is “global” DIC, where the surface is meshed and solved with an FE formulation. </a:t>
            </a:r>
            <a:endParaRPr lang="en-GB" dirty="0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245" y="2398295"/>
            <a:ext cx="3697561" cy="34679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2383205" y="5939352"/>
            <a:ext cx="601065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err="1"/>
              <a:t>Tomičevć</a:t>
            </a:r>
            <a:r>
              <a:rPr lang="en-US" sz="1200" dirty="0"/>
              <a:t>, Z., et al. (2013). "Mechanics-aided digital image correlation." </a:t>
            </a:r>
            <a:r>
              <a:rPr lang="en-US" sz="1200" u="sng" dirty="0"/>
              <a:t>The Journal of Strain Analysis for Engineering Design </a:t>
            </a:r>
            <a:r>
              <a:rPr lang="en-US" sz="1200" b="1" u="sng" dirty="0"/>
              <a:t>48(5): 330-343</a:t>
            </a:r>
            <a:r>
              <a:rPr lang="en-US" sz="1200" b="1" u="sng" dirty="0" smtClean="0"/>
              <a:t>.</a:t>
            </a:r>
            <a:endParaRPr lang="en-US" sz="1200" dirty="0"/>
          </a:p>
        </p:txBody>
      </p:sp>
      <p:sp>
        <p:nvSpPr>
          <p:cNvPr id="6" name="TextBox 5"/>
          <p:cNvSpPr txBox="1"/>
          <p:nvPr/>
        </p:nvSpPr>
        <p:spPr>
          <a:xfrm>
            <a:off x="4728933" y="2145624"/>
            <a:ext cx="4055165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3038" indent="-173038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smtClean="0"/>
              <a:t>Surface is meshed with elements.</a:t>
            </a:r>
          </a:p>
          <a:p>
            <a:pPr marL="173038" indent="-173038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smtClean="0"/>
              <a:t>Nodes are constrained to improve noise floor</a:t>
            </a:r>
          </a:p>
          <a:p>
            <a:pPr marL="173038" indent="-173038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smtClean="0"/>
              <a:t>X-FEM can deal with cracks.</a:t>
            </a:r>
          </a:p>
          <a:p>
            <a:pPr marL="173038" indent="-173038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smtClean="0"/>
              <a:t>Higher-order elements are OK.</a:t>
            </a:r>
          </a:p>
          <a:p>
            <a:pPr marL="173038" indent="-173038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smtClean="0"/>
              <a:t>A “regularization” length is still needed.</a:t>
            </a:r>
          </a:p>
          <a:p>
            <a:pPr marL="173038" indent="-173038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 smtClean="0"/>
          </a:p>
          <a:p>
            <a:pPr marL="173038" indent="-173038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i="1" dirty="0" smtClean="0"/>
              <a:t>A priori </a:t>
            </a:r>
            <a:r>
              <a:rPr lang="en-US" sz="2000" dirty="0" smtClean="0"/>
              <a:t>information: dedicated shape functions</a:t>
            </a:r>
            <a:endParaRPr lang="en-US" sz="2000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eaLnBrk="1" hangingPunct="1">
              <a:spcBef>
                <a:spcPct val="40000"/>
              </a:spcBef>
              <a:spcAft>
                <a:spcPct val="20000"/>
              </a:spcAft>
              <a:buClr>
                <a:srgbClr val="963A68"/>
              </a:buClr>
              <a:defRPr/>
            </a:pPr>
            <a:r>
              <a:rPr lang="en-GB" smtClean="0">
                <a:solidFill>
                  <a:srgbClr val="005C84"/>
                </a:solidFill>
              </a:rPr>
              <a:t>Prof. F. Pierron – SESG6045 and BSSM Exp. Mech. Course, University of Southampton, April 2018 – DIC UQ and metrology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4A740333-F185-44CA-A730-364621714735}" type="slidenum">
              <a:rPr lang="en-GB" smtClean="0">
                <a:solidFill>
                  <a:srgbClr val="005C84"/>
                </a:solidFill>
              </a:rPr>
              <a:pPr>
                <a:defRPr/>
              </a:pPr>
              <a:t>29</a:t>
            </a:fld>
            <a:r>
              <a:rPr lang="en-GB" smtClean="0">
                <a:solidFill>
                  <a:srgbClr val="005C84"/>
                </a:solidFill>
              </a:rPr>
              <a:t>/58</a:t>
            </a:r>
            <a:endParaRPr lang="en-GB" dirty="0">
              <a:solidFill>
                <a:srgbClr val="005C8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2900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Introduction (2/3)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three important components of 2D-DIC</a:t>
            </a:r>
            <a:endParaRPr lang="en-GB" dirty="0"/>
          </a:p>
        </p:txBody>
      </p:sp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165" y="2120900"/>
            <a:ext cx="2758440" cy="2298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98250" y="1587500"/>
            <a:ext cx="17860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+mj-lt"/>
              </a:rPr>
              <a:t>Matching</a:t>
            </a:r>
            <a:endParaRPr lang="en-US" sz="2800" dirty="0">
              <a:latin typeface="+mj-lt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 l="6681" t="14710" r="6681" b="10507"/>
          <a:stretch>
            <a:fillRect/>
          </a:stretch>
        </p:blipFill>
        <p:spPr bwMode="auto">
          <a:xfrm>
            <a:off x="3136423" y="3276600"/>
            <a:ext cx="2781051" cy="21802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3533728" y="2677180"/>
            <a:ext cx="24272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+mj-lt"/>
              </a:rPr>
              <a:t>Interpolation</a:t>
            </a:r>
            <a:endParaRPr lang="en-US" sz="2800" dirty="0">
              <a:latin typeface="+mj-lt"/>
            </a:endParaRPr>
          </a:p>
        </p:txBody>
      </p:sp>
      <p:pic>
        <p:nvPicPr>
          <p:cNvPr id="8" name="Picture 7" descr="C:\DOCUME~1\plreu\LOCALS~1\Temp\msohtmlclip1\01\clip_image001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79289" y="4281371"/>
            <a:ext cx="2759911" cy="213360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6036418" y="3705284"/>
            <a:ext cx="28456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+mj-lt"/>
              </a:rPr>
              <a:t>Shape Function</a:t>
            </a:r>
            <a:endParaRPr lang="en-US" sz="2800" dirty="0">
              <a:latin typeface="+mj-lt"/>
            </a:endParaRP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eaLnBrk="1" hangingPunct="1">
              <a:spcBef>
                <a:spcPct val="40000"/>
              </a:spcBef>
              <a:spcAft>
                <a:spcPct val="20000"/>
              </a:spcAft>
              <a:buClr>
                <a:srgbClr val="963A68"/>
              </a:buClr>
              <a:defRPr/>
            </a:pPr>
            <a:r>
              <a:rPr lang="en-GB" smtClean="0">
                <a:solidFill>
                  <a:srgbClr val="005C84"/>
                </a:solidFill>
              </a:rPr>
              <a:t>Prof. F. Pierron – SESG6045 and BSSM Exp. Mech. Course, University of Southampton, April 2018 – DIC UQ and metrology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4A740333-F185-44CA-A730-364621714735}" type="slidenum">
              <a:rPr lang="en-GB" smtClean="0">
                <a:solidFill>
                  <a:srgbClr val="005C84"/>
                </a:solidFill>
              </a:rPr>
              <a:pPr>
                <a:defRPr/>
              </a:pPr>
              <a:t>3</a:t>
            </a:fld>
            <a:r>
              <a:rPr lang="en-GB" smtClean="0">
                <a:solidFill>
                  <a:srgbClr val="005C84"/>
                </a:solidFill>
              </a:rPr>
              <a:t>/58</a:t>
            </a:r>
            <a:endParaRPr lang="en-GB" dirty="0">
              <a:solidFill>
                <a:srgbClr val="005C8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1490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9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Uncertainty in DIC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matching error is composed of a bias and variance term</a:t>
            </a:r>
            <a:endParaRPr lang="en-GB" dirty="0"/>
          </a:p>
        </p:txBody>
      </p:sp>
      <p:sp>
        <p:nvSpPr>
          <p:cNvPr id="1029" name="Rectangle 2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dirty="0"/>
          </a:p>
        </p:txBody>
      </p:sp>
      <p:sp>
        <p:nvSpPr>
          <p:cNvPr id="1030" name="Rectangle 3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dirty="0"/>
          </a:p>
        </p:txBody>
      </p:sp>
      <p:sp>
        <p:nvSpPr>
          <p:cNvPr id="33" name="TextBox 32"/>
          <p:cNvSpPr txBox="1">
            <a:spLocks noChangeArrowheads="1"/>
          </p:cNvSpPr>
          <p:nvPr/>
        </p:nvSpPr>
        <p:spPr bwMode="auto">
          <a:xfrm>
            <a:off x="1416728" y="2951526"/>
            <a:ext cx="27813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400" b="1" dirty="0"/>
              <a:t>Interpolation Bias</a:t>
            </a:r>
          </a:p>
        </p:txBody>
      </p:sp>
      <p:sp>
        <p:nvSpPr>
          <p:cNvPr id="1032" name="TextBox 33"/>
          <p:cNvSpPr txBox="1">
            <a:spLocks noChangeArrowheads="1"/>
          </p:cNvSpPr>
          <p:nvPr/>
        </p:nvSpPr>
        <p:spPr bwMode="auto">
          <a:xfrm rot="16200000">
            <a:off x="-417333" y="2160862"/>
            <a:ext cx="189667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2400" b="1" dirty="0" smtClean="0"/>
              <a:t>Systematic </a:t>
            </a:r>
          </a:p>
          <a:p>
            <a:pPr algn="ctr" eaLnBrk="1" hangingPunct="1"/>
            <a:r>
              <a:rPr lang="en-US" sz="2400" b="1" dirty="0" smtClean="0"/>
              <a:t>Bias</a:t>
            </a:r>
            <a:endParaRPr lang="en-US" sz="2400" b="1" dirty="0"/>
          </a:p>
        </p:txBody>
      </p:sp>
      <p:sp>
        <p:nvSpPr>
          <p:cNvPr id="35" name="TextBox 34"/>
          <p:cNvSpPr txBox="1">
            <a:spLocks noChangeArrowheads="1"/>
          </p:cNvSpPr>
          <p:nvPr/>
        </p:nvSpPr>
        <p:spPr bwMode="auto">
          <a:xfrm>
            <a:off x="4418811" y="2951525"/>
            <a:ext cx="17589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400" b="1" dirty="0"/>
              <a:t>Noise Bias</a:t>
            </a:r>
          </a:p>
        </p:txBody>
      </p:sp>
      <p:sp>
        <p:nvSpPr>
          <p:cNvPr id="1034" name="Rectangle 1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dirty="0"/>
          </a:p>
        </p:txBody>
      </p:sp>
      <p:sp>
        <p:nvSpPr>
          <p:cNvPr id="1035" name="Rectangle 1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dirty="0"/>
          </a:p>
        </p:txBody>
      </p:sp>
      <p:sp>
        <p:nvSpPr>
          <p:cNvPr id="1036" name="Rectangle 1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dirty="0"/>
          </a:p>
        </p:txBody>
      </p:sp>
      <p:graphicFrame>
        <p:nvGraphicFramePr>
          <p:cNvPr id="1026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76627990"/>
              </p:ext>
            </p:extLst>
          </p:nvPr>
        </p:nvGraphicFramePr>
        <p:xfrm>
          <a:off x="4277898" y="2025353"/>
          <a:ext cx="1988181" cy="105570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39" name="Equation" r:id="rId4" imgW="1117440" imgH="583920" progId="Equation.DSMT4">
                  <p:embed/>
                </p:oleObj>
              </mc:Choice>
              <mc:Fallback>
                <p:oleObj name="Equation" r:id="rId4" imgW="1117440" imgH="58392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77898" y="2025353"/>
                        <a:ext cx="1988181" cy="1055708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7" name="Rectangle 1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dirty="0"/>
          </a:p>
        </p:txBody>
      </p:sp>
      <p:graphicFrame>
        <p:nvGraphicFramePr>
          <p:cNvPr id="2051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75289622"/>
              </p:ext>
            </p:extLst>
          </p:nvPr>
        </p:nvGraphicFramePr>
        <p:xfrm>
          <a:off x="1272260" y="3312043"/>
          <a:ext cx="3127375" cy="13319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40" name="Equation" r:id="rId6" imgW="1384200" imgH="583920" progId="Equation.DSMT4">
                  <p:embed/>
                </p:oleObj>
              </mc:Choice>
              <mc:Fallback>
                <p:oleObj name="Equation" r:id="rId6" imgW="1384200" imgH="58392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72260" y="3312043"/>
                        <a:ext cx="3127375" cy="13319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1216755" y="4468063"/>
            <a:ext cx="352266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400" b="1" dirty="0"/>
              <a:t>Measurement Variance</a:t>
            </a: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 rot="16200000">
            <a:off x="-194837" y="3723829"/>
            <a:ext cx="145167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2400" b="1" dirty="0" smtClean="0"/>
              <a:t>Random</a:t>
            </a:r>
          </a:p>
          <a:p>
            <a:pPr algn="ctr" eaLnBrk="1" hangingPunct="1"/>
            <a:r>
              <a:rPr lang="en-US" sz="2400" b="1" dirty="0" smtClean="0"/>
              <a:t>Variance</a:t>
            </a:r>
            <a:endParaRPr lang="en-US" sz="2400" b="1" dirty="0"/>
          </a:p>
        </p:txBody>
      </p:sp>
      <p:graphicFrame>
        <p:nvGraphicFramePr>
          <p:cNvPr id="17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57455707"/>
              </p:ext>
            </p:extLst>
          </p:nvPr>
        </p:nvGraphicFramePr>
        <p:xfrm>
          <a:off x="4085522" y="5488742"/>
          <a:ext cx="1722437" cy="7826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41" name="Equation" r:id="rId8" imgW="761760" imgH="342720" progId="Equation.DSMT4">
                  <p:embed/>
                </p:oleObj>
              </mc:Choice>
              <mc:Fallback>
                <p:oleObj name="Equation" r:id="rId8" imgW="761760" imgH="34272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85522" y="5488742"/>
                        <a:ext cx="1722437" cy="7826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8" name="Group 17"/>
          <p:cNvGrpSpPr/>
          <p:nvPr/>
        </p:nvGrpSpPr>
        <p:grpSpPr>
          <a:xfrm>
            <a:off x="6200385" y="4978793"/>
            <a:ext cx="2371330" cy="1645743"/>
            <a:chOff x="4233176" y="2707119"/>
            <a:chExt cx="3794812" cy="2633663"/>
          </a:xfrm>
        </p:grpSpPr>
        <p:pic>
          <p:nvPicPr>
            <p:cNvPr id="20" name="Picture 5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7102" t="3568" r="8725" b="71028"/>
            <a:stretch>
              <a:fillRect/>
            </a:stretch>
          </p:blipFill>
          <p:spPr bwMode="auto">
            <a:xfrm>
              <a:off x="7101108" y="2834119"/>
              <a:ext cx="261875" cy="2403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Picture 6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662" t="4750" r="17096" b="21388"/>
            <a:stretch>
              <a:fillRect/>
            </a:stretch>
          </p:blipFill>
          <p:spPr bwMode="auto">
            <a:xfrm>
              <a:off x="4233176" y="2756332"/>
              <a:ext cx="2813970" cy="2584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" name="Text Box 7"/>
            <p:cNvSpPr txBox="1">
              <a:spLocks noChangeArrowheads="1"/>
            </p:cNvSpPr>
            <p:nvPr/>
          </p:nvSpPr>
          <p:spPr bwMode="auto">
            <a:xfrm>
              <a:off x="7293150" y="2707119"/>
              <a:ext cx="676115" cy="30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r>
                <a:rPr lang="en-US" sz="1400" dirty="0"/>
                <a:t>21000</a:t>
              </a:r>
            </a:p>
          </p:txBody>
        </p:sp>
        <p:sp>
          <p:nvSpPr>
            <p:cNvPr id="23" name="Text Box 8"/>
            <p:cNvSpPr txBox="1">
              <a:spLocks noChangeArrowheads="1"/>
            </p:cNvSpPr>
            <p:nvPr/>
          </p:nvSpPr>
          <p:spPr bwMode="auto">
            <a:xfrm>
              <a:off x="7293150" y="4861357"/>
              <a:ext cx="734838" cy="30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r>
                <a:rPr lang="en-US" sz="1400" dirty="0"/>
                <a:t>-21000</a:t>
              </a:r>
            </a:p>
          </p:txBody>
        </p:sp>
        <p:sp>
          <p:nvSpPr>
            <p:cNvPr id="24" name="Text Box 9"/>
            <p:cNvSpPr txBox="1">
              <a:spLocks noChangeArrowheads="1"/>
            </p:cNvSpPr>
            <p:nvPr/>
          </p:nvSpPr>
          <p:spPr bwMode="auto">
            <a:xfrm>
              <a:off x="7293150" y="3805669"/>
              <a:ext cx="282508" cy="30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r>
                <a:rPr lang="en-US" sz="1400" dirty="0"/>
                <a:t>0</a:t>
              </a: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2527378" y="5601609"/>
            <a:ext cx="16706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Gradients = </a:t>
            </a:r>
            <a:endParaRPr lang="en-US" sz="2000" b="1" dirty="0"/>
          </a:p>
        </p:txBody>
      </p:sp>
      <p:sp>
        <p:nvSpPr>
          <p:cNvPr id="26" name="TextBox 25"/>
          <p:cNvSpPr txBox="1"/>
          <p:nvPr/>
        </p:nvSpPr>
        <p:spPr>
          <a:xfrm>
            <a:off x="5844015" y="5601609"/>
            <a:ext cx="3337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=</a:t>
            </a:r>
            <a:endParaRPr lang="en-US" sz="2000" b="1" dirty="0"/>
          </a:p>
        </p:txBody>
      </p:sp>
      <p:pic>
        <p:nvPicPr>
          <p:cNvPr id="27" name="Picture 5" descr="C:\DOCUME~1\plreu\LOCALS~1\Temp\msohtmlclip1\01\clip_image001.png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70" t="17662" r="15452" b="18279"/>
          <a:stretch/>
        </p:blipFill>
        <p:spPr bwMode="auto">
          <a:xfrm>
            <a:off x="806240" y="4923478"/>
            <a:ext cx="1751308" cy="16118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8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73029312"/>
              </p:ext>
            </p:extLst>
          </p:nvPr>
        </p:nvGraphicFramePr>
        <p:xfrm>
          <a:off x="1285348" y="1890475"/>
          <a:ext cx="2669282" cy="11905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42" name="Equation" r:id="rId12" imgW="1562040" imgH="685800" progId="Equation.DSMT4">
                  <p:embed/>
                </p:oleObj>
              </mc:Choice>
              <mc:Fallback>
                <p:oleObj name="Equation" r:id="rId12" imgW="1562040" imgH="6858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85348" y="1890475"/>
                        <a:ext cx="2669282" cy="1190586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9" name="Group 28"/>
          <p:cNvGrpSpPr/>
          <p:nvPr/>
        </p:nvGrpSpPr>
        <p:grpSpPr>
          <a:xfrm>
            <a:off x="5482688" y="3500578"/>
            <a:ext cx="1448821" cy="1369067"/>
            <a:chOff x="6302340" y="3995225"/>
            <a:chExt cx="2658780" cy="2658780"/>
          </a:xfrm>
        </p:grpSpPr>
        <p:pic>
          <p:nvPicPr>
            <p:cNvPr id="30" name="Picture 5" descr="G:\Prosilica\Shifting Verification\HardFocus\FFT Noise5-000 X0.00 Y0.00 N5 C0 R0.tif"/>
            <p:cNvPicPr>
              <a:picLocks noChangeAspect="1" noChangeArrowheads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552" t="27735" r="29670" b="33637"/>
            <a:stretch/>
          </p:blipFill>
          <p:spPr bwMode="auto">
            <a:xfrm>
              <a:off x="6302340" y="3995225"/>
              <a:ext cx="2658780" cy="26587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1" name="TextBox 30"/>
            <p:cNvSpPr txBox="1"/>
            <p:nvPr/>
          </p:nvSpPr>
          <p:spPr>
            <a:xfrm>
              <a:off x="6344525" y="4009291"/>
              <a:ext cx="2030909" cy="633486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2000" dirty="0" smtClean="0"/>
                <a:t>Noise 5%</a:t>
              </a:r>
              <a:endParaRPr lang="en-US" sz="2000" dirty="0"/>
            </a:p>
          </p:txBody>
        </p:sp>
        <p:pic>
          <p:nvPicPr>
            <p:cNvPr id="32" name="Picture 7" descr="G:\Prosilica\Shifting Verification\Noise5.tif"/>
            <p:cNvPicPr>
              <a:picLocks noChangeAspect="1" noChangeArrowheads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272" t="35981" r="45970" b="37177"/>
            <a:stretch/>
          </p:blipFill>
          <p:spPr bwMode="auto">
            <a:xfrm>
              <a:off x="6383479" y="5332869"/>
              <a:ext cx="1255278" cy="12392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aphicFrame>
        <p:nvGraphicFramePr>
          <p:cNvPr id="34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91464535"/>
              </p:ext>
            </p:extLst>
          </p:nvPr>
        </p:nvGraphicFramePr>
        <p:xfrm>
          <a:off x="4739418" y="4025567"/>
          <a:ext cx="660400" cy="319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43" name="Equation" r:id="rId16" imgW="291960" imgH="139680" progId="Equation.DSMT4">
                  <p:embed/>
                </p:oleObj>
              </mc:Choice>
              <mc:Fallback>
                <p:oleObj name="Equation" r:id="rId16" imgW="291960" imgH="1396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39418" y="4025567"/>
                        <a:ext cx="660400" cy="3190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6" name="Group 35"/>
          <p:cNvGrpSpPr/>
          <p:nvPr/>
        </p:nvGrpSpPr>
        <p:grpSpPr>
          <a:xfrm>
            <a:off x="7157016" y="3500578"/>
            <a:ext cx="1330097" cy="1375679"/>
            <a:chOff x="6316395" y="1266093"/>
            <a:chExt cx="2644726" cy="2644730"/>
          </a:xfrm>
        </p:grpSpPr>
        <p:pic>
          <p:nvPicPr>
            <p:cNvPr id="37" name="Picture 36" descr="G:\Prosilica\Shifting Verification\HardFocus\Pro Noise1.5 Ref.tif"/>
            <p:cNvPicPr>
              <a:picLocks noChangeAspect="1" noChangeArrowheads="1"/>
            </p:cNvPicPr>
            <p:nvPr/>
          </p:nvPicPr>
          <p:blipFill rotWithShape="1"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020" t="27966" r="32201" b="36401"/>
            <a:stretch/>
          </p:blipFill>
          <p:spPr bwMode="auto">
            <a:xfrm>
              <a:off x="6316395" y="1266093"/>
              <a:ext cx="2644726" cy="26447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Picture 6" descr="G:\Prosilica\Shifting Verification\Noise1.5.tif"/>
            <p:cNvPicPr>
              <a:picLocks noChangeAspect="1" noChangeArrowheads="1"/>
            </p:cNvPicPr>
            <p:nvPr/>
          </p:nvPicPr>
          <p:blipFill rotWithShape="1"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327" t="37919" r="38646" b="34963"/>
            <a:stretch/>
          </p:blipFill>
          <p:spPr bwMode="auto">
            <a:xfrm>
              <a:off x="6443004" y="2610173"/>
              <a:ext cx="1237956" cy="12162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9" name="TextBox 38"/>
            <p:cNvSpPr txBox="1"/>
            <p:nvPr/>
          </p:nvSpPr>
          <p:spPr>
            <a:xfrm>
              <a:off x="6386730" y="1312461"/>
              <a:ext cx="2313544" cy="61879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2000" dirty="0" smtClean="0"/>
                <a:t>Noise 1.5%</a:t>
              </a:r>
              <a:endParaRPr lang="en-US" sz="2000" dirty="0"/>
            </a:p>
          </p:txBody>
        </p:sp>
      </p:grpSp>
      <p:sp>
        <p:nvSpPr>
          <p:cNvPr id="40" name="Rectangle 39"/>
          <p:cNvSpPr/>
          <p:nvPr/>
        </p:nvSpPr>
        <p:spPr>
          <a:xfrm>
            <a:off x="115506" y="6510048"/>
            <a:ext cx="206017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/>
              <a:t>Copyright 2013 Sandia Corporation</a:t>
            </a:r>
          </a:p>
        </p:txBody>
      </p:sp>
      <p:sp>
        <p:nvSpPr>
          <p:cNvPr id="5" name="Oval 4"/>
          <p:cNvSpPr/>
          <p:nvPr/>
        </p:nvSpPr>
        <p:spPr bwMode="auto">
          <a:xfrm>
            <a:off x="2341548" y="1803163"/>
            <a:ext cx="712446" cy="615297"/>
          </a:xfrm>
          <a:prstGeom prst="ellipse">
            <a:avLst/>
          </a:prstGeom>
          <a:noFill/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Lucida Sans" pitchFamily="34" charset="0"/>
              <a:ea typeface="ＭＳ Ｐゴシック" pitchFamily="16" charset="-128"/>
              <a:cs typeface="Arial" charset="0"/>
            </a:endParaRPr>
          </a:p>
        </p:txBody>
      </p:sp>
      <p:cxnSp>
        <p:nvCxnSpPr>
          <p:cNvPr id="7" name="Straight Arrow Connector 6"/>
          <p:cNvCxnSpPr>
            <a:stCxn id="5" idx="6"/>
          </p:cNvCxnSpPr>
          <p:nvPr/>
        </p:nvCxnSpPr>
        <p:spPr bwMode="auto">
          <a:xfrm flipV="1">
            <a:off x="3053994" y="1803163"/>
            <a:ext cx="1685424" cy="307649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8" name="TextBox 7"/>
          <p:cNvSpPr txBox="1"/>
          <p:nvPr/>
        </p:nvSpPr>
        <p:spPr>
          <a:xfrm>
            <a:off x="4790681" y="1572330"/>
            <a:ext cx="21066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0" dirty="0" smtClean="0">
                <a:solidFill>
                  <a:schemeClr val="tx1"/>
                </a:solidFill>
                <a:latin typeface="+mj-lt"/>
              </a:rPr>
              <a:t>interpolation</a:t>
            </a: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eaLnBrk="1" hangingPunct="1">
              <a:spcBef>
                <a:spcPct val="40000"/>
              </a:spcBef>
              <a:spcAft>
                <a:spcPct val="20000"/>
              </a:spcAft>
              <a:buClr>
                <a:srgbClr val="963A68"/>
              </a:buClr>
              <a:defRPr/>
            </a:pPr>
            <a:r>
              <a:rPr lang="en-GB" smtClean="0">
                <a:solidFill>
                  <a:srgbClr val="005C84"/>
                </a:solidFill>
              </a:rPr>
              <a:t>Prof. F. Pierron – SESG6045 and BSSM Exp. Mech. Course, University of Southampton, April 2018 – DIC UQ and metrology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4A740333-F185-44CA-A730-364621714735}" type="slidenum">
              <a:rPr lang="en-GB" smtClean="0">
                <a:solidFill>
                  <a:srgbClr val="005C84"/>
                </a:solidFill>
              </a:rPr>
              <a:pPr>
                <a:defRPr/>
              </a:pPr>
              <a:t>30</a:t>
            </a:fld>
            <a:r>
              <a:rPr lang="en-GB" smtClean="0">
                <a:solidFill>
                  <a:srgbClr val="005C84"/>
                </a:solidFill>
              </a:rPr>
              <a:t>/58</a:t>
            </a:r>
            <a:endParaRPr lang="en-GB" dirty="0">
              <a:solidFill>
                <a:srgbClr val="005C8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2912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5" grpId="0"/>
      <p:bldP spid="16" grpId="0"/>
      <p:bldP spid="2" grpId="0"/>
      <p:bldP spid="26" grpId="0"/>
      <p:bldP spid="5" grpId="0" animBg="1"/>
      <p:bldP spid="8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Interpolation </a:t>
            </a:r>
            <a:r>
              <a:rPr lang="en-GB" dirty="0"/>
              <a:t>bias</a:t>
            </a:r>
            <a:r>
              <a:rPr lang="en-GB" dirty="0" smtClean="0"/>
              <a:t> (1/10)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Effect of aliasing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eaLnBrk="1" hangingPunct="1">
              <a:spcBef>
                <a:spcPct val="40000"/>
              </a:spcBef>
              <a:spcAft>
                <a:spcPct val="20000"/>
              </a:spcAft>
              <a:buClr>
                <a:srgbClr val="963A68"/>
              </a:buClr>
              <a:defRPr/>
            </a:pPr>
            <a:r>
              <a:rPr lang="en-GB" smtClean="0">
                <a:solidFill>
                  <a:srgbClr val="005C84"/>
                </a:solidFill>
              </a:rPr>
              <a:t>Prof. F. Pierron – SESG6045 and BSSM Exp. Mech. Course, University of Southampton, April 2018 – DIC UQ and metrology</a:t>
            </a:r>
            <a:endParaRPr lang="fr-FR" dirty="0">
              <a:solidFill>
                <a:schemeClr val="bg1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768" y="1769123"/>
            <a:ext cx="4435511" cy="45199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39" t="27651" r="63184" b="34924"/>
          <a:stretch/>
        </p:blipFill>
        <p:spPr bwMode="auto">
          <a:xfrm>
            <a:off x="4321160" y="2187722"/>
            <a:ext cx="4489554" cy="30170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 bwMode="auto">
          <a:xfrm>
            <a:off x="2375731" y="3392680"/>
            <a:ext cx="606751" cy="572569"/>
          </a:xfrm>
          <a:prstGeom prst="rect">
            <a:avLst/>
          </a:prstGeom>
          <a:noFill/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Lucida Sans" pitchFamily="34" charset="0"/>
              <a:ea typeface="ＭＳ Ｐゴシック" pitchFamily="16" charset="-128"/>
              <a:cs typeface="Arial" charset="0"/>
            </a:endParaRPr>
          </a:p>
        </p:txBody>
      </p:sp>
      <p:cxnSp>
        <p:nvCxnSpPr>
          <p:cNvPr id="8" name="Straight Arrow Connector 7"/>
          <p:cNvCxnSpPr>
            <a:stCxn id="6" idx="3"/>
          </p:cNvCxnSpPr>
          <p:nvPr/>
        </p:nvCxnSpPr>
        <p:spPr bwMode="auto">
          <a:xfrm flipV="1">
            <a:off x="2982482" y="3678964"/>
            <a:ext cx="1338678" cy="1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9" name="TextBox 8"/>
          <p:cNvSpPr txBox="1"/>
          <p:nvPr/>
        </p:nvSpPr>
        <p:spPr>
          <a:xfrm>
            <a:off x="5170205" y="5827387"/>
            <a:ext cx="32976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0" dirty="0" smtClean="0">
                <a:solidFill>
                  <a:schemeClr val="tx1"/>
                </a:solidFill>
                <a:latin typeface="+mj-lt"/>
              </a:rPr>
              <a:t>Average speckle size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007552" y="5254045"/>
            <a:ext cx="15359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0" dirty="0" smtClean="0">
                <a:solidFill>
                  <a:schemeClr val="tx1"/>
                </a:solidFill>
                <a:latin typeface="+mj-lt"/>
              </a:rPr>
              <a:t>~0.3 mm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717279" y="5254046"/>
            <a:ext cx="12442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0" dirty="0" smtClean="0">
                <a:solidFill>
                  <a:schemeClr val="tx1"/>
                </a:solidFill>
                <a:latin typeface="+mj-lt"/>
              </a:rPr>
              <a:t>~1 mm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4A740333-F185-44CA-A730-364621714735}" type="slidenum">
              <a:rPr lang="en-GB" smtClean="0">
                <a:solidFill>
                  <a:srgbClr val="005C84"/>
                </a:solidFill>
              </a:rPr>
              <a:pPr>
                <a:defRPr/>
              </a:pPr>
              <a:t>31</a:t>
            </a:fld>
            <a:r>
              <a:rPr lang="en-GB" smtClean="0">
                <a:solidFill>
                  <a:srgbClr val="005C84"/>
                </a:solidFill>
              </a:rPr>
              <a:t>/58</a:t>
            </a:r>
            <a:endParaRPr lang="en-GB" dirty="0">
              <a:solidFill>
                <a:srgbClr val="005C8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8087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Interpolation bias</a:t>
            </a:r>
            <a:r>
              <a:rPr lang="en-GB" dirty="0" smtClean="0"/>
              <a:t> (2/10)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Out of plane </a:t>
            </a:r>
            <a:r>
              <a:rPr lang="en-GB" dirty="0" err="1" smtClean="0"/>
              <a:t>mouvement</a:t>
            </a:r>
            <a:endParaRPr lang="en-GB" dirty="0" smtClean="0"/>
          </a:p>
          <a:p>
            <a:pPr lvl="1"/>
            <a:r>
              <a:rPr lang="en-GB" dirty="0" smtClean="0"/>
              <a:t>Induces artificial ‘strain’ only in xx and </a:t>
            </a:r>
            <a:r>
              <a:rPr lang="en-GB" dirty="0" err="1" smtClean="0"/>
              <a:t>yy</a:t>
            </a:r>
            <a:r>
              <a:rPr lang="en-GB" dirty="0" smtClean="0"/>
              <a:t> components</a:t>
            </a:r>
          </a:p>
          <a:p>
            <a:pPr lvl="1"/>
            <a:r>
              <a:rPr lang="en-GB" dirty="0" smtClean="0"/>
              <a:t>A good way to check for aliasing problems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eaLnBrk="1" hangingPunct="1">
              <a:spcBef>
                <a:spcPct val="40000"/>
              </a:spcBef>
              <a:spcAft>
                <a:spcPct val="20000"/>
              </a:spcAft>
              <a:buClr>
                <a:srgbClr val="963A68"/>
              </a:buClr>
              <a:defRPr/>
            </a:pPr>
            <a:r>
              <a:rPr lang="en-GB" smtClean="0">
                <a:solidFill>
                  <a:srgbClr val="005C84"/>
                </a:solidFill>
              </a:rPr>
              <a:t>Prof. F. Pierron – SESG6045 and BSSM Exp. Mech. Course, University of Southampton, April 2018 – DIC UQ and metrology</a:t>
            </a:r>
            <a:endParaRPr lang="fr-FR" dirty="0">
              <a:solidFill>
                <a:schemeClr val="bg1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941" y="3245325"/>
            <a:ext cx="2768838" cy="2821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" name="Straight Arrow Connector 10"/>
          <p:cNvCxnSpPr/>
          <p:nvPr/>
        </p:nvCxnSpPr>
        <p:spPr bwMode="auto">
          <a:xfrm flipV="1">
            <a:off x="2905570" y="5768411"/>
            <a:ext cx="948583" cy="119641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2" name="TextBox 11"/>
          <p:cNvSpPr txBox="1"/>
          <p:nvPr/>
        </p:nvSpPr>
        <p:spPr>
          <a:xfrm>
            <a:off x="3854153" y="5511940"/>
            <a:ext cx="9909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0" dirty="0" smtClean="0">
                <a:solidFill>
                  <a:schemeClr val="tx1"/>
                </a:solidFill>
                <a:latin typeface="+mj-lt"/>
              </a:rPr>
              <a:t>stage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024903" y="3768791"/>
            <a:ext cx="47858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0" dirty="0" smtClean="0">
                <a:solidFill>
                  <a:schemeClr val="tx1"/>
                </a:solidFill>
                <a:latin typeface="+mj-lt"/>
              </a:rPr>
              <a:t>Correlate the two set of images to evaluate aliasing error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4A740333-F185-44CA-A730-364621714735}" type="slidenum">
              <a:rPr lang="en-GB" smtClean="0">
                <a:solidFill>
                  <a:srgbClr val="005C84"/>
                </a:solidFill>
              </a:rPr>
              <a:pPr>
                <a:defRPr/>
              </a:pPr>
              <a:t>32</a:t>
            </a:fld>
            <a:r>
              <a:rPr lang="en-GB" smtClean="0">
                <a:solidFill>
                  <a:srgbClr val="005C84"/>
                </a:solidFill>
              </a:rPr>
              <a:t>/58</a:t>
            </a:r>
            <a:endParaRPr lang="en-GB" dirty="0">
              <a:solidFill>
                <a:srgbClr val="005C8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6413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Interpolation bias</a:t>
            </a:r>
            <a:r>
              <a:rPr lang="en-GB" dirty="0" smtClean="0"/>
              <a:t> (3/10)</a:t>
            </a:r>
            <a:endParaRPr lang="nl-BE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58774" y="1026221"/>
            <a:ext cx="8509181" cy="5477773"/>
          </a:xfrm>
        </p:spPr>
        <p:txBody>
          <a:bodyPr/>
          <a:lstStyle/>
          <a:p>
            <a:r>
              <a:rPr lang="en-GB" dirty="0" smtClean="0"/>
              <a:t>Results</a:t>
            </a:r>
          </a:p>
          <a:p>
            <a:pPr lvl="1"/>
            <a:r>
              <a:rPr lang="en-GB" dirty="0" smtClean="0"/>
              <a:t>5 mm out of plane translation</a:t>
            </a:r>
          </a:p>
          <a:p>
            <a:pPr lvl="1"/>
            <a:r>
              <a:rPr lang="en-GB" dirty="0" smtClean="0"/>
              <a:t>Interpolation: bi-cubic polynomial</a:t>
            </a:r>
            <a:endParaRPr lang="en-GB" dirty="0"/>
          </a:p>
        </p:txBody>
      </p:sp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5553" y="2888480"/>
            <a:ext cx="3557575" cy="34710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31517437"/>
              </p:ext>
            </p:extLst>
          </p:nvPr>
        </p:nvGraphicFramePr>
        <p:xfrm>
          <a:off x="1587945" y="4114059"/>
          <a:ext cx="677863" cy="814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23" name="Equation" r:id="rId4" imgW="203040" imgH="228600" progId="Equation.DSMT4">
                  <p:embed/>
                </p:oleObj>
              </mc:Choice>
              <mc:Fallback>
                <p:oleObj name="Equation" r:id="rId4" imgW="203040" imgH="228600" progId="Equation.DSMT4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7945" y="4114059"/>
                        <a:ext cx="677863" cy="8143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178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5379" y="1972528"/>
            <a:ext cx="801124" cy="462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Footer Placeholder 7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eaLnBrk="1" hangingPunct="1">
              <a:spcBef>
                <a:spcPct val="40000"/>
              </a:spcBef>
              <a:spcAft>
                <a:spcPct val="20000"/>
              </a:spcAft>
              <a:buClr>
                <a:srgbClr val="963A68"/>
              </a:buClr>
              <a:defRPr/>
            </a:pPr>
            <a:r>
              <a:rPr lang="en-GB" smtClean="0">
                <a:solidFill>
                  <a:srgbClr val="005C84"/>
                </a:solidFill>
              </a:rPr>
              <a:t>Prof. F. Pierron – SESG6045 and BSSM Exp. Mech. Course, University of Southampton, April 2018 – DIC UQ and metrology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4A740333-F185-44CA-A730-364621714735}" type="slidenum">
              <a:rPr lang="en-GB" smtClean="0">
                <a:solidFill>
                  <a:srgbClr val="005C84"/>
                </a:solidFill>
              </a:rPr>
              <a:pPr>
                <a:defRPr/>
              </a:pPr>
              <a:t>33</a:t>
            </a:fld>
            <a:r>
              <a:rPr lang="en-GB" smtClean="0">
                <a:solidFill>
                  <a:srgbClr val="005C84"/>
                </a:solidFill>
              </a:rPr>
              <a:t>/58</a:t>
            </a:r>
            <a:endParaRPr lang="en-GB" dirty="0">
              <a:solidFill>
                <a:srgbClr val="005C8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5969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Interpolation bias</a:t>
            </a:r>
            <a:r>
              <a:rPr lang="en-GB" dirty="0" smtClean="0"/>
              <a:t> (4/10)</a:t>
            </a:r>
            <a:endParaRPr lang="nl-BE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58774" y="1026221"/>
            <a:ext cx="8509181" cy="5477773"/>
          </a:xfrm>
        </p:spPr>
        <p:txBody>
          <a:bodyPr/>
          <a:lstStyle/>
          <a:p>
            <a:r>
              <a:rPr lang="en-GB" dirty="0" smtClean="0"/>
              <a:t>Results</a:t>
            </a:r>
          </a:p>
          <a:p>
            <a:pPr lvl="1"/>
            <a:r>
              <a:rPr lang="en-GB" dirty="0" smtClean="0"/>
              <a:t>5 mm out of plane translation</a:t>
            </a:r>
          </a:p>
          <a:p>
            <a:pPr lvl="1"/>
            <a:r>
              <a:rPr lang="en-GB" dirty="0" smtClean="0"/>
              <a:t>Interpolation: bi-cubic polynomial</a:t>
            </a:r>
            <a:endParaRPr lang="en-GB" dirty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0095" y="2751747"/>
            <a:ext cx="3513528" cy="34710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2217" y="1701310"/>
            <a:ext cx="879015" cy="49652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46574842"/>
              </p:ext>
            </p:extLst>
          </p:nvPr>
        </p:nvGraphicFramePr>
        <p:xfrm>
          <a:off x="1405145" y="4057424"/>
          <a:ext cx="720968" cy="859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65" name="Equation" r:id="rId5" imgW="215640" imgH="241200" progId="Equation.DSMT4">
                  <p:embed/>
                </p:oleObj>
              </mc:Choice>
              <mc:Fallback>
                <p:oleObj name="Equation" r:id="rId5" imgW="215640" imgH="241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05145" y="4057424"/>
                        <a:ext cx="720968" cy="8597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eaLnBrk="1" hangingPunct="1">
              <a:spcBef>
                <a:spcPct val="40000"/>
              </a:spcBef>
              <a:spcAft>
                <a:spcPct val="20000"/>
              </a:spcAft>
              <a:buClr>
                <a:srgbClr val="963A68"/>
              </a:buClr>
              <a:defRPr/>
            </a:pPr>
            <a:r>
              <a:rPr lang="en-GB" smtClean="0">
                <a:solidFill>
                  <a:srgbClr val="005C84"/>
                </a:solidFill>
              </a:rPr>
              <a:t>Prof. F. Pierron – SESG6045 and BSSM Exp. Mech. Course, University of Southampton, April 2018 – DIC UQ and metrology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4A740333-F185-44CA-A730-364621714735}" type="slidenum">
              <a:rPr lang="en-GB" smtClean="0">
                <a:solidFill>
                  <a:srgbClr val="005C84"/>
                </a:solidFill>
              </a:rPr>
              <a:pPr>
                <a:defRPr/>
              </a:pPr>
              <a:t>34</a:t>
            </a:fld>
            <a:r>
              <a:rPr lang="en-GB" smtClean="0">
                <a:solidFill>
                  <a:srgbClr val="005C84"/>
                </a:solidFill>
              </a:rPr>
              <a:t>/58</a:t>
            </a:r>
            <a:endParaRPr lang="en-GB" dirty="0">
              <a:solidFill>
                <a:srgbClr val="005C8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3085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Interpolation bias</a:t>
            </a:r>
            <a:r>
              <a:rPr lang="en-GB" dirty="0" smtClean="0"/>
              <a:t> (5/10)</a:t>
            </a:r>
            <a:endParaRPr lang="nl-BE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58774" y="1026221"/>
            <a:ext cx="8509181" cy="5477773"/>
          </a:xfrm>
        </p:spPr>
        <p:txBody>
          <a:bodyPr/>
          <a:lstStyle/>
          <a:p>
            <a:r>
              <a:rPr lang="en-GB" dirty="0" smtClean="0"/>
              <a:t>Results</a:t>
            </a:r>
          </a:p>
          <a:p>
            <a:pPr lvl="1"/>
            <a:r>
              <a:rPr lang="en-GB" dirty="0" smtClean="0"/>
              <a:t>5 mm out of plane translation</a:t>
            </a:r>
          </a:p>
          <a:p>
            <a:pPr lvl="1"/>
            <a:r>
              <a:rPr lang="en-GB" dirty="0" smtClean="0"/>
              <a:t>Interpolation: bi-cubic polynomial</a:t>
            </a:r>
            <a:endParaRPr lang="en-GB" dirty="0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03216986"/>
              </p:ext>
            </p:extLst>
          </p:nvPr>
        </p:nvGraphicFramePr>
        <p:xfrm>
          <a:off x="1374301" y="4036503"/>
          <a:ext cx="677863" cy="858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13" name="Equation" r:id="rId3" imgW="203040" imgH="241200" progId="Equation.DSMT4">
                  <p:embed/>
                </p:oleObj>
              </mc:Choice>
              <mc:Fallback>
                <p:oleObj name="Equation" r:id="rId3" imgW="203040" imgH="241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74301" y="4036503"/>
                        <a:ext cx="677863" cy="8588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6270" y="2751746"/>
            <a:ext cx="3513528" cy="3428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3969" y="1758279"/>
            <a:ext cx="879994" cy="48127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eaLnBrk="1" hangingPunct="1">
              <a:spcBef>
                <a:spcPct val="40000"/>
              </a:spcBef>
              <a:spcAft>
                <a:spcPct val="20000"/>
              </a:spcAft>
              <a:buClr>
                <a:srgbClr val="963A68"/>
              </a:buClr>
              <a:defRPr/>
            </a:pPr>
            <a:r>
              <a:rPr lang="en-GB" smtClean="0">
                <a:solidFill>
                  <a:srgbClr val="005C84"/>
                </a:solidFill>
              </a:rPr>
              <a:t>Prof. F. Pierron – SESG6045 and BSSM Exp. Mech. Course, University of Southampton, April 2018 – DIC UQ and metrology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4A740333-F185-44CA-A730-364621714735}" type="slidenum">
              <a:rPr lang="en-GB" smtClean="0">
                <a:solidFill>
                  <a:srgbClr val="005C84"/>
                </a:solidFill>
              </a:rPr>
              <a:pPr>
                <a:defRPr/>
              </a:pPr>
              <a:t>35</a:t>
            </a:fld>
            <a:r>
              <a:rPr lang="en-GB" smtClean="0">
                <a:solidFill>
                  <a:srgbClr val="005C84"/>
                </a:solidFill>
              </a:rPr>
              <a:t>/58</a:t>
            </a:r>
            <a:endParaRPr lang="en-GB" dirty="0">
              <a:solidFill>
                <a:srgbClr val="005C8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6163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Interpolation bias</a:t>
            </a:r>
            <a:r>
              <a:rPr lang="en-GB" dirty="0" smtClean="0"/>
              <a:t> (6/10)</a:t>
            </a:r>
            <a:endParaRPr lang="nl-BE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ekstvak 2"/>
          <p:cNvSpPr txBox="1"/>
          <p:nvPr/>
        </p:nvSpPr>
        <p:spPr>
          <a:xfrm>
            <a:off x="870438" y="1485900"/>
            <a:ext cx="29001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2400" b="1" dirty="0" smtClean="0">
                <a:latin typeface="+mj-lt"/>
              </a:rPr>
              <a:t>5 mm </a:t>
            </a:r>
            <a:r>
              <a:rPr lang="nl-BE" sz="2400" b="1" dirty="0" err="1" smtClean="0">
                <a:latin typeface="+mj-lt"/>
              </a:rPr>
              <a:t>translation</a:t>
            </a:r>
            <a:endParaRPr lang="nl-BE" sz="2400" b="1" dirty="0">
              <a:latin typeface="+mj-lt"/>
            </a:endParaRPr>
          </a:p>
        </p:txBody>
      </p:sp>
      <p:sp>
        <p:nvSpPr>
          <p:cNvPr id="4" name="Tekstvak 3"/>
          <p:cNvSpPr txBox="1"/>
          <p:nvPr/>
        </p:nvSpPr>
        <p:spPr>
          <a:xfrm>
            <a:off x="5565531" y="1485900"/>
            <a:ext cx="30973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2400" b="1" dirty="0" smtClean="0">
                <a:latin typeface="+mj-lt"/>
              </a:rPr>
              <a:t>10 mm </a:t>
            </a:r>
            <a:r>
              <a:rPr lang="nl-BE" sz="2400" b="1" dirty="0" err="1" smtClean="0">
                <a:latin typeface="+mj-lt"/>
              </a:rPr>
              <a:t>translation</a:t>
            </a:r>
            <a:endParaRPr lang="nl-BE" sz="2400" b="1" dirty="0">
              <a:latin typeface="+mj-lt"/>
            </a:endParaRPr>
          </a:p>
        </p:txBody>
      </p:sp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493" y="2074984"/>
            <a:ext cx="4141522" cy="4091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7413" y="2074982"/>
            <a:ext cx="4050456" cy="40092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Footer Placeholder 7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eaLnBrk="1" hangingPunct="1">
              <a:spcBef>
                <a:spcPct val="40000"/>
              </a:spcBef>
              <a:spcAft>
                <a:spcPct val="20000"/>
              </a:spcAft>
              <a:buClr>
                <a:srgbClr val="963A68"/>
              </a:buClr>
              <a:defRPr/>
            </a:pPr>
            <a:r>
              <a:rPr lang="en-GB" smtClean="0">
                <a:solidFill>
                  <a:srgbClr val="005C84"/>
                </a:solidFill>
              </a:rPr>
              <a:t>Prof. F. Pierron – SESG6045 and BSSM Exp. Mech. Course, University of Southampton, April 2018 – DIC UQ and metrology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4A740333-F185-44CA-A730-364621714735}" type="slidenum">
              <a:rPr lang="en-GB" smtClean="0">
                <a:solidFill>
                  <a:srgbClr val="005C84"/>
                </a:solidFill>
              </a:rPr>
              <a:pPr>
                <a:defRPr/>
              </a:pPr>
              <a:t>36</a:t>
            </a:fld>
            <a:r>
              <a:rPr lang="en-GB" smtClean="0">
                <a:solidFill>
                  <a:srgbClr val="005C84"/>
                </a:solidFill>
              </a:rPr>
              <a:t>/58</a:t>
            </a:r>
            <a:endParaRPr lang="en-GB" dirty="0">
              <a:solidFill>
                <a:srgbClr val="005C8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2404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Interpolation bias</a:t>
            </a:r>
            <a:r>
              <a:rPr lang="en-GB" dirty="0" smtClean="0"/>
              <a:t> (7/10)</a:t>
            </a:r>
            <a:endParaRPr lang="nl-BE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Effect of pre-filtering</a:t>
            </a:r>
            <a:endParaRPr lang="en-GB" dirty="0"/>
          </a:p>
        </p:txBody>
      </p:sp>
      <p:sp>
        <p:nvSpPr>
          <p:cNvPr id="3" name="Tekstvak 2"/>
          <p:cNvSpPr txBox="1"/>
          <p:nvPr/>
        </p:nvSpPr>
        <p:spPr>
          <a:xfrm>
            <a:off x="870438" y="1485900"/>
            <a:ext cx="25186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2400" b="1" dirty="0" smtClean="0">
                <a:latin typeface="+mj-lt"/>
              </a:rPr>
              <a:t>No </a:t>
            </a:r>
            <a:r>
              <a:rPr lang="nl-BE" sz="2400" b="1" dirty="0" err="1" smtClean="0">
                <a:latin typeface="+mj-lt"/>
              </a:rPr>
              <a:t>prefiltering</a:t>
            </a:r>
            <a:endParaRPr lang="nl-BE" sz="2400" b="1" dirty="0">
              <a:latin typeface="+mj-lt"/>
            </a:endParaRPr>
          </a:p>
        </p:txBody>
      </p:sp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9814" y="2130449"/>
            <a:ext cx="4091423" cy="4091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362" y="2130451"/>
            <a:ext cx="4141522" cy="4091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905836" y="1229669"/>
            <a:ext cx="333937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 dirty="0" smtClean="0">
                <a:solidFill>
                  <a:schemeClr val="tx1"/>
                </a:solidFill>
                <a:latin typeface="+mj-lt"/>
              </a:rPr>
              <a:t>Gaussian 5x5 pixels</a:t>
            </a:r>
          </a:p>
          <a:p>
            <a:pPr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 dirty="0" err="1" smtClean="0">
                <a:latin typeface="+mj-lt"/>
              </a:rPr>
              <a:t>prefiltering</a:t>
            </a:r>
            <a:endParaRPr lang="en-GB" sz="2400" b="1" dirty="0" smtClean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eaLnBrk="1" hangingPunct="1">
              <a:spcBef>
                <a:spcPct val="40000"/>
              </a:spcBef>
              <a:spcAft>
                <a:spcPct val="20000"/>
              </a:spcAft>
              <a:buClr>
                <a:srgbClr val="963A68"/>
              </a:buClr>
              <a:defRPr/>
            </a:pPr>
            <a:r>
              <a:rPr lang="en-GB" smtClean="0">
                <a:solidFill>
                  <a:srgbClr val="005C84"/>
                </a:solidFill>
              </a:rPr>
              <a:t>Prof. F. Pierron – SESG6045 and BSSM Exp. Mech. Course, University of Southampton, April 2018 – DIC UQ and metrology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4A740333-F185-44CA-A730-364621714735}" type="slidenum">
              <a:rPr lang="en-GB" smtClean="0">
                <a:solidFill>
                  <a:srgbClr val="005C84"/>
                </a:solidFill>
              </a:rPr>
              <a:pPr>
                <a:defRPr/>
              </a:pPr>
              <a:t>37</a:t>
            </a:fld>
            <a:r>
              <a:rPr lang="en-GB" smtClean="0">
                <a:solidFill>
                  <a:srgbClr val="005C84"/>
                </a:solidFill>
              </a:rPr>
              <a:t>/58</a:t>
            </a:r>
            <a:endParaRPr lang="en-GB" dirty="0">
              <a:solidFill>
                <a:srgbClr val="005C8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1352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Interpolation bias</a:t>
            </a:r>
            <a:r>
              <a:rPr lang="en-GB" dirty="0" smtClean="0"/>
              <a:t> (8/10)</a:t>
            </a:r>
            <a:endParaRPr lang="nl-BE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err="1" smtClean="0"/>
              <a:t>Prefiltering</a:t>
            </a:r>
            <a:r>
              <a:rPr lang="en-GB" dirty="0" smtClean="0"/>
              <a:t> blurs sharp edges</a:t>
            </a:r>
          </a:p>
          <a:p>
            <a:pPr lvl="1"/>
            <a:r>
              <a:rPr lang="en-GB" dirty="0" smtClean="0"/>
              <a:t>Easier interpolation</a:t>
            </a:r>
          </a:p>
          <a:p>
            <a:pPr lvl="1"/>
            <a:r>
              <a:rPr lang="en-GB" dirty="0" smtClean="0"/>
              <a:t>Unfortunately, increases noise</a:t>
            </a:r>
            <a:endParaRPr lang="en-GB" dirty="0"/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2159407" y="4114839"/>
            <a:ext cx="27813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400" b="1" dirty="0"/>
              <a:t>Interpolation Bias</a:t>
            </a:r>
          </a:p>
        </p:txBody>
      </p:sp>
      <p:sp>
        <p:nvSpPr>
          <p:cNvPr id="9" name="TextBox 33"/>
          <p:cNvSpPr txBox="1">
            <a:spLocks noChangeArrowheads="1"/>
          </p:cNvSpPr>
          <p:nvPr/>
        </p:nvSpPr>
        <p:spPr bwMode="auto">
          <a:xfrm rot="16200000">
            <a:off x="60427" y="2981985"/>
            <a:ext cx="189667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2400" b="1" dirty="0" smtClean="0"/>
              <a:t>Systematic </a:t>
            </a:r>
          </a:p>
          <a:p>
            <a:pPr algn="ctr" eaLnBrk="1" hangingPunct="1"/>
            <a:r>
              <a:rPr lang="en-US" sz="2400" b="1" dirty="0" smtClean="0"/>
              <a:t>Bias</a:t>
            </a:r>
            <a:endParaRPr lang="en-US" sz="2400" b="1" dirty="0"/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5482097" y="4114838"/>
            <a:ext cx="17589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400" b="1" dirty="0"/>
              <a:t>Noise Bias</a:t>
            </a:r>
          </a:p>
        </p:txBody>
      </p:sp>
      <p:graphicFrame>
        <p:nvGraphicFramePr>
          <p:cNvPr id="11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91506839"/>
              </p:ext>
            </p:extLst>
          </p:nvPr>
        </p:nvGraphicFramePr>
        <p:xfrm>
          <a:off x="5161490" y="2937996"/>
          <a:ext cx="1988181" cy="105570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19" name="Equation" r:id="rId3" imgW="1117440" imgH="583920" progId="Equation.DSMT4">
                  <p:embed/>
                </p:oleObj>
              </mc:Choice>
              <mc:Fallback>
                <p:oleObj name="Equation" r:id="rId3" imgW="1117440" imgH="58392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61490" y="2937996"/>
                        <a:ext cx="1988181" cy="1055708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43554193"/>
              </p:ext>
            </p:extLst>
          </p:nvPr>
        </p:nvGraphicFramePr>
        <p:xfrm>
          <a:off x="1986369" y="4530445"/>
          <a:ext cx="3127375" cy="13319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20" name="Equation" r:id="rId5" imgW="1384200" imgH="583920" progId="Equation.DSMT4">
                  <p:embed/>
                </p:oleObj>
              </mc:Choice>
              <mc:Fallback>
                <p:oleObj name="Equation" r:id="rId5" imgW="1384200" imgH="58392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86369" y="4530445"/>
                        <a:ext cx="3127375" cy="13319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1959433" y="5797499"/>
            <a:ext cx="352266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400" b="1" dirty="0"/>
              <a:t>Measurement Variance</a:t>
            </a: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 rot="16200000">
            <a:off x="262944" y="4887141"/>
            <a:ext cx="145167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2400" b="1" dirty="0" smtClean="0"/>
              <a:t>Random</a:t>
            </a:r>
          </a:p>
          <a:p>
            <a:pPr algn="ctr" eaLnBrk="1" hangingPunct="1"/>
            <a:r>
              <a:rPr lang="en-US" sz="2400" b="1" dirty="0" smtClean="0"/>
              <a:t>Variance</a:t>
            </a:r>
            <a:endParaRPr lang="en-US" sz="2400" b="1" dirty="0"/>
          </a:p>
        </p:txBody>
      </p:sp>
      <p:graphicFrame>
        <p:nvGraphicFramePr>
          <p:cNvPr id="15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26017723"/>
              </p:ext>
            </p:extLst>
          </p:nvPr>
        </p:nvGraphicFramePr>
        <p:xfrm>
          <a:off x="1882749" y="2802190"/>
          <a:ext cx="2669282" cy="11905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21" name="Equation" r:id="rId7" imgW="1562040" imgH="685800" progId="Equation.DSMT4">
                  <p:embed/>
                </p:oleObj>
              </mc:Choice>
              <mc:Fallback>
                <p:oleObj name="Equation" r:id="rId7" imgW="1562040" imgH="6858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82749" y="2802190"/>
                        <a:ext cx="2669282" cy="1190586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Oval 3"/>
          <p:cNvSpPr/>
          <p:nvPr/>
        </p:nvSpPr>
        <p:spPr bwMode="auto">
          <a:xfrm>
            <a:off x="2529555" y="2529555"/>
            <a:ext cx="2221906" cy="940038"/>
          </a:xfrm>
          <a:prstGeom prst="ellipse">
            <a:avLst/>
          </a:prstGeom>
          <a:noFill/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Lucida Sans" pitchFamily="34" charset="0"/>
              <a:ea typeface="ＭＳ Ｐゴシック" pitchFamily="16" charset="-128"/>
              <a:cs typeface="Arial" charset="0"/>
            </a:endParaRPr>
          </a:p>
        </p:txBody>
      </p:sp>
      <p:cxnSp>
        <p:nvCxnSpPr>
          <p:cNvPr id="17" name="Straight Arrow Connector 16"/>
          <p:cNvCxnSpPr/>
          <p:nvPr/>
        </p:nvCxnSpPr>
        <p:spPr bwMode="auto">
          <a:xfrm>
            <a:off x="4862557" y="2594178"/>
            <a:ext cx="78150" cy="897309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9" name="Oval 18"/>
          <p:cNvSpPr/>
          <p:nvPr/>
        </p:nvSpPr>
        <p:spPr bwMode="auto">
          <a:xfrm>
            <a:off x="3059053" y="4614729"/>
            <a:ext cx="2153881" cy="1157929"/>
          </a:xfrm>
          <a:prstGeom prst="ellipse">
            <a:avLst/>
          </a:prstGeom>
          <a:noFill/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Lucida Sans" pitchFamily="34" charset="0"/>
              <a:ea typeface="ＭＳ Ｐゴシック" pitchFamily="16" charset="-128"/>
              <a:cs typeface="Arial" charset="0"/>
            </a:endParaRPr>
          </a:p>
        </p:txBody>
      </p:sp>
      <p:cxnSp>
        <p:nvCxnSpPr>
          <p:cNvPr id="20" name="Straight Arrow Connector 19"/>
          <p:cNvCxnSpPr/>
          <p:nvPr/>
        </p:nvCxnSpPr>
        <p:spPr bwMode="auto">
          <a:xfrm flipV="1">
            <a:off x="5305638" y="4857502"/>
            <a:ext cx="258293" cy="915156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6" name="Footer Placeholder 2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eaLnBrk="1" hangingPunct="1">
              <a:spcBef>
                <a:spcPct val="40000"/>
              </a:spcBef>
              <a:spcAft>
                <a:spcPct val="20000"/>
              </a:spcAft>
              <a:buClr>
                <a:srgbClr val="963A68"/>
              </a:buClr>
              <a:defRPr/>
            </a:pPr>
            <a:r>
              <a:rPr lang="en-GB" smtClean="0">
                <a:solidFill>
                  <a:srgbClr val="005C84"/>
                </a:solidFill>
              </a:rPr>
              <a:t>Prof. F. Pierron – SESG6045 and BSSM Exp. Mech. Course, University of Southampton, April 2018 – DIC UQ and metrology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4A740333-F185-44CA-A730-364621714735}" type="slidenum">
              <a:rPr lang="en-GB" smtClean="0">
                <a:solidFill>
                  <a:srgbClr val="005C84"/>
                </a:solidFill>
              </a:rPr>
              <a:pPr>
                <a:defRPr/>
              </a:pPr>
              <a:t>38</a:t>
            </a:fld>
            <a:r>
              <a:rPr lang="en-GB" smtClean="0">
                <a:solidFill>
                  <a:srgbClr val="005C84"/>
                </a:solidFill>
              </a:rPr>
              <a:t>/58</a:t>
            </a:r>
            <a:endParaRPr lang="en-GB" dirty="0">
              <a:solidFill>
                <a:srgbClr val="005C8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78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9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Interpolation </a:t>
            </a:r>
            <a:r>
              <a:rPr lang="en-GB" dirty="0" smtClean="0"/>
              <a:t>bias (9/10)</a:t>
            </a:r>
            <a:endParaRPr lang="nl-BE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Example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859"/>
          <a:stretch/>
        </p:blipFill>
        <p:spPr bwMode="auto">
          <a:xfrm>
            <a:off x="1797563" y="4225664"/>
            <a:ext cx="2473911" cy="209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0596" y="1516448"/>
            <a:ext cx="3711961" cy="1924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8791" y="1424256"/>
            <a:ext cx="2371072" cy="2108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ight Arrow 2"/>
          <p:cNvSpPr/>
          <p:nvPr/>
        </p:nvSpPr>
        <p:spPr bwMode="auto">
          <a:xfrm>
            <a:off x="4956561" y="2260755"/>
            <a:ext cx="461473" cy="427290"/>
          </a:xfrm>
          <a:prstGeom prst="rightArrow">
            <a:avLst/>
          </a:prstGeom>
          <a:solidFill>
            <a:schemeClr val="accent1"/>
          </a:solidFill>
          <a:ln w="127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Lucida Sans" pitchFamily="34" charset="0"/>
              <a:ea typeface="ＭＳ Ｐゴシック" pitchFamily="16" charset="-128"/>
              <a:cs typeface="Arial" charset="0"/>
            </a:endParaRPr>
          </a:p>
        </p:txBody>
      </p:sp>
      <p:sp>
        <p:nvSpPr>
          <p:cNvPr id="22" name="Right Arrow 21"/>
          <p:cNvSpPr/>
          <p:nvPr/>
        </p:nvSpPr>
        <p:spPr bwMode="auto">
          <a:xfrm rot="10800000">
            <a:off x="554053" y="2172791"/>
            <a:ext cx="461473" cy="427290"/>
          </a:xfrm>
          <a:prstGeom prst="rightArrow">
            <a:avLst/>
          </a:prstGeom>
          <a:solidFill>
            <a:schemeClr val="accent1"/>
          </a:solidFill>
          <a:ln w="127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Lucida Sans" pitchFamily="34" charset="0"/>
              <a:ea typeface="ＭＳ Ｐゴシック" pitchFamily="16" charset="-128"/>
              <a:cs typeface="Arial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027375" y="962591"/>
            <a:ext cx="25539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0" dirty="0" smtClean="0">
                <a:solidFill>
                  <a:schemeClr val="tx1"/>
                </a:solidFill>
                <a:latin typeface="+mj-lt"/>
              </a:rPr>
              <a:t>Strongly aliased</a:t>
            </a:r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23977806"/>
              </p:ext>
            </p:extLst>
          </p:nvPr>
        </p:nvGraphicFramePr>
        <p:xfrm>
          <a:off x="925661" y="4866070"/>
          <a:ext cx="677863" cy="8143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59" name="Equation" r:id="rId6" imgW="203040" imgH="228600" progId="Equation.DSMT4">
                  <p:embed/>
                </p:oleObj>
              </mc:Choice>
              <mc:Fallback>
                <p:oleObj name="Equation" r:id="rId6" imgW="203040" imgH="228600" progId="Equation.DSMT4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25661" y="4866070"/>
                        <a:ext cx="677863" cy="8143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8" name="Straight Arrow Connector 17"/>
          <p:cNvCxnSpPr/>
          <p:nvPr/>
        </p:nvCxnSpPr>
        <p:spPr bwMode="auto">
          <a:xfrm flipV="1">
            <a:off x="4845465" y="2478628"/>
            <a:ext cx="794759" cy="1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1" name="TextBox 20"/>
          <p:cNvSpPr txBox="1"/>
          <p:nvPr/>
        </p:nvSpPr>
        <p:spPr>
          <a:xfrm>
            <a:off x="5393493" y="2492032"/>
            <a:ext cx="3738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0" dirty="0" smtClean="0">
                <a:solidFill>
                  <a:schemeClr val="tx1"/>
                </a:solidFill>
                <a:latin typeface="+mj-lt"/>
              </a:rPr>
              <a:t>x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39284" y="3456460"/>
            <a:ext cx="31165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0" dirty="0" smtClean="0">
                <a:solidFill>
                  <a:schemeClr val="tx1"/>
                </a:solidFill>
                <a:latin typeface="+mj-lt"/>
              </a:rPr>
              <a:t>Linear interpolation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459482" y="3859494"/>
            <a:ext cx="35044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0" dirty="0" smtClean="0">
                <a:solidFill>
                  <a:schemeClr val="tx1"/>
                </a:solidFill>
                <a:latin typeface="+mj-lt"/>
              </a:rPr>
              <a:t>Gaussian </a:t>
            </a:r>
            <a:r>
              <a:rPr lang="en-GB" sz="2000" b="0" dirty="0" err="1" smtClean="0">
                <a:solidFill>
                  <a:schemeClr val="tx1"/>
                </a:solidFill>
                <a:latin typeface="+mj-lt"/>
              </a:rPr>
              <a:t>prefiltering</a:t>
            </a:r>
            <a:r>
              <a:rPr lang="en-GB" sz="2000" b="0" dirty="0" smtClean="0">
                <a:solidFill>
                  <a:schemeClr val="tx1"/>
                </a:solidFill>
                <a:latin typeface="+mj-lt"/>
              </a:rPr>
              <a:t> (7x7)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930030" y="3838251"/>
            <a:ext cx="19992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0" dirty="0" smtClean="0">
                <a:solidFill>
                  <a:schemeClr val="tx1"/>
                </a:solidFill>
                <a:latin typeface="+mj-lt"/>
              </a:rPr>
              <a:t>No </a:t>
            </a:r>
            <a:r>
              <a:rPr lang="en-GB" sz="2000" b="0" dirty="0" err="1" smtClean="0">
                <a:solidFill>
                  <a:schemeClr val="tx1"/>
                </a:solidFill>
                <a:latin typeface="+mj-lt"/>
              </a:rPr>
              <a:t>prefiltering</a:t>
            </a:r>
            <a:endParaRPr lang="en-GB" sz="2000" b="0" dirty="0" smtClean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31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 bwMode="auto">
          <a:xfrm>
            <a:off x="4956561" y="4238361"/>
            <a:ext cx="2569466" cy="209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Footer Placeholder 2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eaLnBrk="1" hangingPunct="1">
              <a:spcBef>
                <a:spcPct val="40000"/>
              </a:spcBef>
              <a:spcAft>
                <a:spcPct val="20000"/>
              </a:spcAft>
              <a:buClr>
                <a:srgbClr val="963A68"/>
              </a:buClr>
              <a:defRPr/>
            </a:pPr>
            <a:r>
              <a:rPr lang="en-GB" smtClean="0">
                <a:solidFill>
                  <a:srgbClr val="005C84"/>
                </a:solidFill>
              </a:rPr>
              <a:t>Prof. F. Pierron – SESG6045 and BSSM Exp. Mech. Course, University of Southampton, April 2018 – DIC UQ and metrology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4A740333-F185-44CA-A730-364621714735}" type="slidenum">
              <a:rPr lang="en-GB" smtClean="0">
                <a:solidFill>
                  <a:srgbClr val="005C84"/>
                </a:solidFill>
              </a:rPr>
              <a:pPr>
                <a:defRPr/>
              </a:pPr>
              <a:t>39</a:t>
            </a:fld>
            <a:r>
              <a:rPr lang="en-GB" smtClean="0">
                <a:solidFill>
                  <a:srgbClr val="005C84"/>
                </a:solidFill>
              </a:rPr>
              <a:t>/58</a:t>
            </a:r>
            <a:endParaRPr lang="en-GB" dirty="0">
              <a:solidFill>
                <a:srgbClr val="005C8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9710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3" grpId="0"/>
      <p:bldP spid="29" grpId="0"/>
      <p:bldP spid="3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Introduction (3/3)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DIC: easy and fast </a:t>
            </a:r>
            <a:r>
              <a:rPr lang="en-GB" dirty="0" smtClean="0"/>
              <a:t>(or is </a:t>
            </a:r>
            <a:r>
              <a:rPr lang="en-GB" dirty="0"/>
              <a:t>it??)</a:t>
            </a:r>
          </a:p>
          <a:p>
            <a:r>
              <a:rPr lang="en-US" dirty="0" smtClean="0"/>
              <a:t>Objectives</a:t>
            </a:r>
          </a:p>
          <a:p>
            <a:pPr lvl="1"/>
            <a:r>
              <a:rPr lang="en-US" dirty="0" smtClean="0"/>
              <a:t>Review each of these three components</a:t>
            </a:r>
          </a:p>
          <a:p>
            <a:pPr lvl="1"/>
            <a:r>
              <a:rPr lang="en-US" dirty="0" smtClean="0"/>
              <a:t>Understand the influence of some of the choices made there on results</a:t>
            </a:r>
          </a:p>
          <a:p>
            <a:pPr lvl="1"/>
            <a:r>
              <a:rPr lang="en-US" dirty="0" smtClean="0"/>
              <a:t>Understand how other choices are conditioned by these three components</a:t>
            </a:r>
          </a:p>
          <a:p>
            <a:pPr lvl="1"/>
            <a:r>
              <a:rPr lang="en-GB" dirty="0" smtClean="0"/>
              <a:t>Provide understanding to make these choices in an informed way</a:t>
            </a: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eaLnBrk="1" hangingPunct="1">
              <a:spcBef>
                <a:spcPct val="40000"/>
              </a:spcBef>
              <a:spcAft>
                <a:spcPct val="20000"/>
              </a:spcAft>
              <a:buClr>
                <a:srgbClr val="963A68"/>
              </a:buClr>
              <a:defRPr/>
            </a:pPr>
            <a:r>
              <a:rPr lang="en-GB" smtClean="0">
                <a:solidFill>
                  <a:srgbClr val="005C84"/>
                </a:solidFill>
              </a:rPr>
              <a:t>Prof. F. Pierron – SESG6045 and BSSM Exp. Mech. Course, University of Southampton, April 2018 – DIC UQ and metrology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4A740333-F185-44CA-A730-364621714735}" type="slidenum">
              <a:rPr lang="en-GB" smtClean="0">
                <a:solidFill>
                  <a:srgbClr val="005C84"/>
                </a:solidFill>
              </a:rPr>
              <a:pPr>
                <a:defRPr/>
              </a:pPr>
              <a:t>4</a:t>
            </a:fld>
            <a:r>
              <a:rPr lang="en-GB" smtClean="0">
                <a:solidFill>
                  <a:srgbClr val="005C84"/>
                </a:solidFill>
              </a:rPr>
              <a:t>/58</a:t>
            </a:r>
            <a:endParaRPr lang="en-GB" dirty="0">
              <a:solidFill>
                <a:srgbClr val="005C8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2947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Interpolation </a:t>
            </a:r>
            <a:r>
              <a:rPr lang="en-GB" dirty="0" smtClean="0"/>
              <a:t>bias (10/10)</a:t>
            </a:r>
            <a:endParaRPr lang="nl-BE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Effect of interpolation</a:t>
            </a: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665" y="2545792"/>
            <a:ext cx="3324267" cy="32634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6212" y="2023348"/>
            <a:ext cx="759061" cy="4342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08573" y="1952405"/>
            <a:ext cx="23871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0" dirty="0" err="1" smtClean="0">
                <a:solidFill>
                  <a:schemeClr val="tx1"/>
                </a:solidFill>
                <a:latin typeface="+mj-lt"/>
              </a:rPr>
              <a:t>Bicubic</a:t>
            </a:r>
            <a:r>
              <a:rPr lang="en-GB" sz="2400" b="0" dirty="0" smtClean="0">
                <a:solidFill>
                  <a:schemeClr val="tx1"/>
                </a:solidFill>
                <a:latin typeface="+mj-lt"/>
              </a:rPr>
              <a:t> splines</a:t>
            </a:r>
          </a:p>
        </p:txBody>
      </p:sp>
      <p:pic>
        <p:nvPicPr>
          <p:cNvPr id="24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2854" y="2562807"/>
            <a:ext cx="3303378" cy="32634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8151" y="2154116"/>
            <a:ext cx="763009" cy="4309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TextBox 25"/>
          <p:cNvSpPr txBox="1"/>
          <p:nvPr/>
        </p:nvSpPr>
        <p:spPr>
          <a:xfrm>
            <a:off x="4562854" y="2023348"/>
            <a:ext cx="31438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0" dirty="0" err="1" smtClean="0">
                <a:solidFill>
                  <a:schemeClr val="tx1"/>
                </a:solidFill>
                <a:latin typeface="+mj-lt"/>
              </a:rPr>
              <a:t>Bicubic</a:t>
            </a:r>
            <a:r>
              <a:rPr lang="en-GB" sz="2400" b="0" dirty="0" smtClean="0">
                <a:solidFill>
                  <a:schemeClr val="tx1"/>
                </a:solidFill>
                <a:latin typeface="+mj-lt"/>
              </a:rPr>
              <a:t> polynomials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eaLnBrk="1" hangingPunct="1">
              <a:spcBef>
                <a:spcPct val="40000"/>
              </a:spcBef>
              <a:spcAft>
                <a:spcPct val="20000"/>
              </a:spcAft>
              <a:buClr>
                <a:srgbClr val="963A68"/>
              </a:buClr>
              <a:defRPr/>
            </a:pPr>
            <a:r>
              <a:rPr lang="en-GB" smtClean="0">
                <a:solidFill>
                  <a:srgbClr val="005C84"/>
                </a:solidFill>
              </a:rPr>
              <a:t>Prof. F. Pierron – SESG6045 and BSSM Exp. Mech. Course, University of Southampton, April 2018 – DIC UQ and metrology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4A740333-F185-44CA-A730-364621714735}" type="slidenum">
              <a:rPr lang="en-GB" smtClean="0">
                <a:solidFill>
                  <a:srgbClr val="005C84"/>
                </a:solidFill>
              </a:rPr>
              <a:pPr>
                <a:defRPr/>
              </a:pPr>
              <a:t>40</a:t>
            </a:fld>
            <a:r>
              <a:rPr lang="en-GB" smtClean="0">
                <a:solidFill>
                  <a:srgbClr val="005C84"/>
                </a:solidFill>
              </a:rPr>
              <a:t>/58</a:t>
            </a:r>
            <a:endParaRPr lang="en-GB" dirty="0">
              <a:solidFill>
                <a:srgbClr val="005C8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7451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Noise bias (1/3)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endParaRPr lang="en-GB" dirty="0" smtClean="0"/>
          </a:p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eaLnBrk="1" hangingPunct="1">
              <a:spcBef>
                <a:spcPct val="40000"/>
              </a:spcBef>
              <a:spcAft>
                <a:spcPct val="20000"/>
              </a:spcAft>
              <a:buClr>
                <a:srgbClr val="963A68"/>
              </a:buClr>
              <a:defRPr/>
            </a:pPr>
            <a:r>
              <a:rPr lang="en-GB" smtClean="0">
                <a:solidFill>
                  <a:srgbClr val="005C84"/>
                </a:solidFill>
              </a:rPr>
              <a:t>Prof. F. Pierron – SESG6045 and BSSM Exp. Mech. Course, University of Southampton, April 2018 – DIC UQ and metrology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1791938" y="2821491"/>
            <a:ext cx="27813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400" b="1" dirty="0"/>
              <a:t>Interpolation Bias</a:t>
            </a:r>
          </a:p>
        </p:txBody>
      </p:sp>
      <p:sp>
        <p:nvSpPr>
          <p:cNvPr id="8" name="TextBox 33"/>
          <p:cNvSpPr txBox="1">
            <a:spLocks noChangeArrowheads="1"/>
          </p:cNvSpPr>
          <p:nvPr/>
        </p:nvSpPr>
        <p:spPr bwMode="auto">
          <a:xfrm rot="16200000">
            <a:off x="-93397" y="1794648"/>
            <a:ext cx="189667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2400" b="1" dirty="0" smtClean="0"/>
              <a:t>Systematic </a:t>
            </a:r>
          </a:p>
          <a:p>
            <a:pPr algn="ctr" eaLnBrk="1" hangingPunct="1"/>
            <a:r>
              <a:rPr lang="en-US" sz="2400" b="1" dirty="0" smtClean="0"/>
              <a:t>Bias</a:t>
            </a:r>
            <a:endParaRPr lang="en-US" sz="2400" b="1" dirty="0"/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5182993" y="2821491"/>
            <a:ext cx="17589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400" b="1" dirty="0"/>
              <a:t>Noise Bias</a:t>
            </a:r>
          </a:p>
        </p:txBody>
      </p:sp>
      <p:graphicFrame>
        <p:nvGraphicFramePr>
          <p:cNvPr id="10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93762663"/>
              </p:ext>
            </p:extLst>
          </p:nvPr>
        </p:nvGraphicFramePr>
        <p:xfrm>
          <a:off x="4953762" y="1682292"/>
          <a:ext cx="1988181" cy="105570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500" name="Equation" r:id="rId3" imgW="1117440" imgH="583920" progId="Equation.DSMT4">
                  <p:embed/>
                </p:oleObj>
              </mc:Choice>
              <mc:Fallback>
                <p:oleObj name="Equation" r:id="rId3" imgW="1117440" imgH="58392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53762" y="1682292"/>
                        <a:ext cx="1988181" cy="1055708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51764372"/>
              </p:ext>
            </p:extLst>
          </p:nvPr>
        </p:nvGraphicFramePr>
        <p:xfrm>
          <a:off x="1754562" y="1522209"/>
          <a:ext cx="2669282" cy="11905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501" name="Equation" r:id="rId5" imgW="1562040" imgH="685800" progId="Equation.DSMT4">
                  <p:embed/>
                </p:oleObj>
              </mc:Choice>
              <mc:Fallback>
                <p:oleObj name="Equation" r:id="rId5" imgW="1562040" imgH="6858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54562" y="1522209"/>
                        <a:ext cx="2669282" cy="1190586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Oval 15"/>
          <p:cNvSpPr/>
          <p:nvPr/>
        </p:nvSpPr>
        <p:spPr bwMode="auto">
          <a:xfrm>
            <a:off x="4831873" y="1261810"/>
            <a:ext cx="2461189" cy="1642171"/>
          </a:xfrm>
          <a:prstGeom prst="ellipse">
            <a:avLst/>
          </a:prstGeom>
          <a:noFill/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Lucida Sans" pitchFamily="34" charset="0"/>
              <a:ea typeface="ＭＳ Ｐゴシック" pitchFamily="16" charset="-128"/>
              <a:cs typeface="Arial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293062" y="1759729"/>
            <a:ext cx="3802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 b="0" dirty="0" smtClean="0">
                <a:solidFill>
                  <a:srgbClr val="C00000"/>
                </a:solidFill>
                <a:latin typeface="+mj-lt"/>
              </a:rPr>
              <a:t>?</a:t>
            </a:r>
          </a:p>
        </p:txBody>
      </p:sp>
      <p:graphicFrame>
        <p:nvGraphicFramePr>
          <p:cNvPr id="18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75508931"/>
              </p:ext>
            </p:extLst>
          </p:nvPr>
        </p:nvGraphicFramePr>
        <p:xfrm>
          <a:off x="1445863" y="3283454"/>
          <a:ext cx="3127375" cy="13319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502" name="Equation" r:id="rId7" imgW="1384200" imgH="583920" progId="Equation.DSMT4">
                  <p:embed/>
                </p:oleObj>
              </mc:Choice>
              <mc:Fallback>
                <p:oleObj name="Equation" r:id="rId7" imgW="1384200" imgH="58392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45863" y="3283454"/>
                        <a:ext cx="3127375" cy="13319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1390358" y="4439474"/>
            <a:ext cx="352266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400" b="1" dirty="0"/>
              <a:t>Measurement Variance</a:t>
            </a:r>
          </a:p>
        </p:txBody>
      </p:sp>
      <p:sp>
        <p:nvSpPr>
          <p:cNvPr id="20" name="TextBox 19"/>
          <p:cNvSpPr txBox="1">
            <a:spLocks noChangeArrowheads="1"/>
          </p:cNvSpPr>
          <p:nvPr/>
        </p:nvSpPr>
        <p:spPr bwMode="auto">
          <a:xfrm rot="16200000">
            <a:off x="-21234" y="3695240"/>
            <a:ext cx="145167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2400" b="1" dirty="0" smtClean="0"/>
              <a:t>Random</a:t>
            </a:r>
          </a:p>
          <a:p>
            <a:pPr algn="ctr" eaLnBrk="1" hangingPunct="1"/>
            <a:r>
              <a:rPr lang="en-US" sz="2400" b="1" dirty="0" smtClean="0"/>
              <a:t>Variance</a:t>
            </a:r>
            <a:endParaRPr lang="en-US" sz="2400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4A740333-F185-44CA-A730-364621714735}" type="slidenum">
              <a:rPr lang="en-GB" smtClean="0">
                <a:solidFill>
                  <a:srgbClr val="005C84"/>
                </a:solidFill>
              </a:rPr>
              <a:pPr>
                <a:defRPr/>
              </a:pPr>
              <a:t>41</a:t>
            </a:fld>
            <a:r>
              <a:rPr lang="en-GB" smtClean="0">
                <a:solidFill>
                  <a:srgbClr val="005C84"/>
                </a:solidFill>
              </a:rPr>
              <a:t>/58</a:t>
            </a:r>
            <a:endParaRPr lang="en-GB" dirty="0">
              <a:solidFill>
                <a:srgbClr val="005C8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7915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Noise bias (2/3)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Same speckle pattern, two different amounts of noise (2  and 8 grey levels)</a:t>
            </a:r>
          </a:p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r>
              <a:rPr lang="en-GB" dirty="0" smtClean="0"/>
              <a:t>Pattern rigidly translated by steps of 0.1 pixel</a:t>
            </a:r>
          </a:p>
          <a:p>
            <a:r>
              <a:rPr lang="en-GB" dirty="0" smtClean="0"/>
              <a:t>Mean displacement calculated for each step</a:t>
            </a:r>
          </a:p>
          <a:p>
            <a:r>
              <a:rPr lang="en-GB" dirty="0" smtClean="0"/>
              <a:t>Plot mean against translation step</a:t>
            </a:r>
          </a:p>
          <a:p>
            <a:endParaRPr lang="en-GB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eaLnBrk="1" hangingPunct="1">
              <a:spcBef>
                <a:spcPct val="40000"/>
              </a:spcBef>
              <a:spcAft>
                <a:spcPct val="20000"/>
              </a:spcAft>
              <a:buClr>
                <a:srgbClr val="963A68"/>
              </a:buClr>
              <a:defRPr/>
            </a:pPr>
            <a:r>
              <a:rPr lang="en-GB" smtClean="0">
                <a:solidFill>
                  <a:srgbClr val="005C84"/>
                </a:solidFill>
              </a:rPr>
              <a:t>Prof. F. Pierron – SESG6045 and BSSM Exp. Mech. Course, University of Southampton, April 2018 – DIC UQ and metrology</a:t>
            </a:r>
            <a:endParaRPr lang="fr-FR" dirty="0">
              <a:solidFill>
                <a:schemeClr val="bg1"/>
              </a:solidFill>
            </a:endParaRPr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6516" y="2093993"/>
            <a:ext cx="2674606" cy="17345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4A740333-F185-44CA-A730-364621714735}" type="slidenum">
              <a:rPr lang="en-GB" smtClean="0">
                <a:solidFill>
                  <a:srgbClr val="005C84"/>
                </a:solidFill>
              </a:rPr>
              <a:pPr>
                <a:defRPr/>
              </a:pPr>
              <a:t>42</a:t>
            </a:fld>
            <a:r>
              <a:rPr lang="en-GB" smtClean="0">
                <a:solidFill>
                  <a:srgbClr val="005C84"/>
                </a:solidFill>
              </a:rPr>
              <a:t>/58</a:t>
            </a:r>
            <a:endParaRPr lang="en-GB" dirty="0">
              <a:solidFill>
                <a:srgbClr val="005C8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4606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Noise bias (3/3)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Results</a:t>
            </a:r>
          </a:p>
          <a:p>
            <a:pPr lvl="1"/>
            <a:r>
              <a:rPr lang="en-GB" dirty="0" smtClean="0"/>
              <a:t>Bi-cubic polynomial, no pre-filtering</a:t>
            </a:r>
          </a:p>
          <a:p>
            <a:pPr marL="0" indent="0">
              <a:buNone/>
            </a:pPr>
            <a:endParaRPr lang="en-GB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eaLnBrk="1" hangingPunct="1">
              <a:spcBef>
                <a:spcPct val="40000"/>
              </a:spcBef>
              <a:spcAft>
                <a:spcPct val="20000"/>
              </a:spcAft>
              <a:buClr>
                <a:srgbClr val="963A68"/>
              </a:buClr>
              <a:defRPr/>
            </a:pPr>
            <a:r>
              <a:rPr lang="en-GB" smtClean="0">
                <a:solidFill>
                  <a:srgbClr val="005C84"/>
                </a:solidFill>
              </a:rPr>
              <a:t>Prof. F. Pierron – SESG6045 and BSSM Exp. Mech. Course, University of Southampton, April 2018 – DIC UQ and metrology</a:t>
            </a:r>
            <a:endParaRPr lang="fr-FR" dirty="0">
              <a:solidFill>
                <a:schemeClr val="bg1"/>
              </a:solidFill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979914" y="2224131"/>
            <a:ext cx="7025204" cy="4023247"/>
            <a:chOff x="661986" y="2324861"/>
            <a:chExt cx="6123375" cy="3729063"/>
          </a:xfrm>
        </p:grpSpPr>
        <p:pic>
          <p:nvPicPr>
            <p:cNvPr id="7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3523"/>
            <a:stretch/>
          </p:blipFill>
          <p:spPr bwMode="auto">
            <a:xfrm>
              <a:off x="1165693" y="2324861"/>
              <a:ext cx="5619668" cy="37133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TextBox 5"/>
            <p:cNvSpPr txBox="1"/>
            <p:nvPr/>
          </p:nvSpPr>
          <p:spPr>
            <a:xfrm rot="16200000">
              <a:off x="-640935" y="3918339"/>
              <a:ext cx="300595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2000" b="0" dirty="0" smtClean="0">
                  <a:solidFill>
                    <a:schemeClr val="tx1"/>
                  </a:solidFill>
                  <a:latin typeface="+mj-lt"/>
                </a:rPr>
                <a:t>Displacement in pixels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3324561" y="5653814"/>
              <a:ext cx="188224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2000" b="0" dirty="0" smtClean="0">
                  <a:solidFill>
                    <a:schemeClr val="tx1"/>
                  </a:solidFill>
                  <a:latin typeface="+mj-lt"/>
                </a:rPr>
                <a:t>Shift in pixels</a:t>
              </a:r>
            </a:p>
          </p:txBody>
        </p:sp>
      </p:grpSp>
      <p:cxnSp>
        <p:nvCxnSpPr>
          <p:cNvPr id="11" name="Straight Connector 10"/>
          <p:cNvCxnSpPr/>
          <p:nvPr/>
        </p:nvCxnSpPr>
        <p:spPr bwMode="auto">
          <a:xfrm flipV="1">
            <a:off x="3717421" y="2837204"/>
            <a:ext cx="452928" cy="350377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E45252"/>
            </a:solidFill>
            <a:prstDash val="solid"/>
            <a:round/>
            <a:headEnd type="none" w="med" len="med"/>
            <a:tailEnd type="stealth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2" name="TextBox 11"/>
          <p:cNvSpPr txBox="1"/>
          <p:nvPr/>
        </p:nvSpPr>
        <p:spPr>
          <a:xfrm>
            <a:off x="4238714" y="2478657"/>
            <a:ext cx="17491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0" dirty="0" smtClean="0">
                <a:solidFill>
                  <a:srgbClr val="E45252"/>
                </a:solidFill>
                <a:latin typeface="+mj-lt"/>
              </a:rPr>
              <a:t>8 grey levels</a:t>
            </a:r>
          </a:p>
        </p:txBody>
      </p:sp>
      <p:cxnSp>
        <p:nvCxnSpPr>
          <p:cNvPr id="14" name="Straight Arrow Connector 13"/>
          <p:cNvCxnSpPr/>
          <p:nvPr/>
        </p:nvCxnSpPr>
        <p:spPr bwMode="auto">
          <a:xfrm flipV="1">
            <a:off x="5460763" y="3943691"/>
            <a:ext cx="435226" cy="36300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437BF7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5" name="TextBox 14"/>
          <p:cNvSpPr txBox="1"/>
          <p:nvPr/>
        </p:nvSpPr>
        <p:spPr>
          <a:xfrm>
            <a:off x="5827623" y="3543581"/>
            <a:ext cx="17491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0" dirty="0" smtClean="0">
                <a:solidFill>
                  <a:srgbClr val="437BF7"/>
                </a:solidFill>
                <a:latin typeface="+mj-lt"/>
              </a:rPr>
              <a:t>2 grey levels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4A740333-F185-44CA-A730-364621714735}" type="slidenum">
              <a:rPr lang="en-GB" smtClean="0">
                <a:solidFill>
                  <a:srgbClr val="005C84"/>
                </a:solidFill>
              </a:rPr>
              <a:pPr>
                <a:defRPr/>
              </a:pPr>
              <a:t>43</a:t>
            </a:fld>
            <a:r>
              <a:rPr lang="en-GB" smtClean="0">
                <a:solidFill>
                  <a:srgbClr val="005C84"/>
                </a:solidFill>
              </a:rPr>
              <a:t>/58</a:t>
            </a:r>
            <a:endParaRPr lang="en-GB" dirty="0">
              <a:solidFill>
                <a:srgbClr val="005C8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9463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Random variance (1/3)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8774" y="992038"/>
            <a:ext cx="8622856" cy="5477773"/>
          </a:xfrm>
        </p:spPr>
        <p:txBody>
          <a:bodyPr/>
          <a:lstStyle/>
          <a:p>
            <a:r>
              <a:rPr lang="en-GB" dirty="0" smtClean="0"/>
              <a:t>Stationary pattern with increasing amounts of noise</a:t>
            </a:r>
          </a:p>
          <a:p>
            <a:pPr lvl="1"/>
            <a:r>
              <a:rPr lang="en-GB" dirty="0" smtClean="0"/>
              <a:t>Calculate standard deviation of displacement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eaLnBrk="1" hangingPunct="1">
              <a:spcBef>
                <a:spcPct val="40000"/>
              </a:spcBef>
              <a:spcAft>
                <a:spcPct val="20000"/>
              </a:spcAft>
              <a:buClr>
                <a:srgbClr val="963A68"/>
              </a:buClr>
              <a:defRPr/>
            </a:pPr>
            <a:r>
              <a:rPr lang="en-GB" smtClean="0">
                <a:solidFill>
                  <a:srgbClr val="005C84"/>
                </a:solidFill>
              </a:rPr>
              <a:t>Prof. F. Pierron – SESG6045 and BSSM Exp. Mech. Course, University of Southampton, April 2018 – DIC UQ and metrology</a:t>
            </a:r>
            <a:endParaRPr lang="fr-FR" dirty="0">
              <a:solidFill>
                <a:schemeClr val="bg1"/>
              </a:solidFill>
            </a:endParaRP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8602" y="2558649"/>
            <a:ext cx="5640224" cy="3903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4A740333-F185-44CA-A730-364621714735}" type="slidenum">
              <a:rPr lang="en-GB" smtClean="0">
                <a:solidFill>
                  <a:srgbClr val="005C84"/>
                </a:solidFill>
              </a:rPr>
              <a:pPr>
                <a:defRPr/>
              </a:pPr>
              <a:t>44</a:t>
            </a:fld>
            <a:r>
              <a:rPr lang="en-GB" smtClean="0">
                <a:solidFill>
                  <a:srgbClr val="005C84"/>
                </a:solidFill>
              </a:rPr>
              <a:t>/58</a:t>
            </a:r>
            <a:endParaRPr lang="en-GB" dirty="0">
              <a:solidFill>
                <a:srgbClr val="005C8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5840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Random variance (2/3)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8774" y="992038"/>
            <a:ext cx="8622856" cy="5477773"/>
          </a:xfrm>
        </p:spPr>
        <p:txBody>
          <a:bodyPr/>
          <a:lstStyle/>
          <a:p>
            <a:r>
              <a:rPr lang="en-GB" dirty="0" smtClean="0"/>
              <a:t>Effect of image averaging</a:t>
            </a:r>
          </a:p>
          <a:p>
            <a:pPr lvl="1"/>
            <a:r>
              <a:rPr lang="en-GB" dirty="0" smtClean="0"/>
              <a:t>Take many images and average them for both deformed and </a:t>
            </a:r>
            <a:r>
              <a:rPr lang="en-GB" dirty="0" err="1" smtClean="0"/>
              <a:t>undeformed</a:t>
            </a:r>
            <a:endParaRPr lang="en-GB" dirty="0" smtClean="0"/>
          </a:p>
          <a:p>
            <a:pPr lvl="1"/>
            <a:r>
              <a:rPr lang="en-GB" dirty="0" smtClean="0"/>
              <a:t>Illustration: 50 images of stationary pattern</a:t>
            </a:r>
          </a:p>
          <a:p>
            <a:pPr lvl="1"/>
            <a:r>
              <a:rPr lang="en-GB" dirty="0" smtClean="0"/>
              <a:t>DIC between image 0 and image 1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eaLnBrk="1" hangingPunct="1">
              <a:spcBef>
                <a:spcPct val="40000"/>
              </a:spcBef>
              <a:spcAft>
                <a:spcPct val="20000"/>
              </a:spcAft>
              <a:buClr>
                <a:srgbClr val="963A68"/>
              </a:buClr>
              <a:defRPr/>
            </a:pPr>
            <a:r>
              <a:rPr lang="en-GB" smtClean="0">
                <a:solidFill>
                  <a:srgbClr val="005C84"/>
                </a:solidFill>
              </a:rPr>
              <a:t>Prof. F. Pierron – SESG6045 and BSSM Exp. Mech. Course, University of Southampton, April 2018 – DIC UQ and metrology</a:t>
            </a:r>
            <a:endParaRPr lang="fr-FR" dirty="0">
              <a:solidFill>
                <a:schemeClr val="bg1"/>
              </a:solidFill>
            </a:endParaRPr>
          </a:p>
        </p:txBody>
      </p:sp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4248" y="3572142"/>
            <a:ext cx="2426107" cy="200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2435" y="3572142"/>
            <a:ext cx="2426107" cy="200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Left-Right-Up Arrow 5"/>
          <p:cNvSpPr/>
          <p:nvPr/>
        </p:nvSpPr>
        <p:spPr bwMode="auto">
          <a:xfrm rot="10800000">
            <a:off x="4251530" y="4256423"/>
            <a:ext cx="846034" cy="632388"/>
          </a:xfrm>
          <a:prstGeom prst="leftRightUpArrow">
            <a:avLst/>
          </a:prstGeom>
          <a:solidFill>
            <a:schemeClr val="accent1"/>
          </a:solidFill>
          <a:ln w="127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Lucida Sans" pitchFamily="34" charset="0"/>
              <a:ea typeface="ＭＳ Ｐゴシック" pitchFamily="16" charset="-128"/>
              <a:cs typeface="Arial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375892" y="5870865"/>
            <a:ext cx="33778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0" dirty="0" smtClean="0">
                <a:solidFill>
                  <a:schemeClr val="tx1"/>
                </a:solidFill>
                <a:latin typeface="+mj-lt"/>
              </a:rPr>
              <a:t>Standard deviation of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029215" y="5674215"/>
            <a:ext cx="247054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0" dirty="0" smtClean="0">
                <a:solidFill>
                  <a:schemeClr val="tx1"/>
                </a:solidFill>
                <a:latin typeface="+mj-lt"/>
              </a:rPr>
              <a:t>u: 0.0064 pixel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GB" sz="2400" dirty="0">
                <a:latin typeface="+mj-lt"/>
              </a:rPr>
              <a:t>v</a:t>
            </a:r>
            <a:r>
              <a:rPr lang="en-GB" sz="2400" dirty="0" smtClean="0">
                <a:latin typeface="+mj-lt"/>
              </a:rPr>
              <a:t>: 0.0066 pixel</a:t>
            </a:r>
            <a:endParaRPr lang="en-GB" sz="2400" dirty="0">
              <a:latin typeface="+mj-lt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4A740333-F185-44CA-A730-364621714735}" type="slidenum">
              <a:rPr lang="en-GB" smtClean="0">
                <a:solidFill>
                  <a:srgbClr val="005C84"/>
                </a:solidFill>
              </a:rPr>
              <a:pPr>
                <a:defRPr/>
              </a:pPr>
              <a:t>45</a:t>
            </a:fld>
            <a:r>
              <a:rPr lang="en-GB" smtClean="0">
                <a:solidFill>
                  <a:srgbClr val="005C84"/>
                </a:solidFill>
              </a:rPr>
              <a:t>/58</a:t>
            </a:r>
            <a:endParaRPr lang="en-GB" dirty="0">
              <a:solidFill>
                <a:srgbClr val="005C8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0168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Random variance (3/3)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8774" y="992038"/>
            <a:ext cx="8622856" cy="5477773"/>
          </a:xfrm>
        </p:spPr>
        <p:txBody>
          <a:bodyPr/>
          <a:lstStyle/>
          <a:p>
            <a:r>
              <a:rPr lang="en-GB" dirty="0" smtClean="0"/>
              <a:t>Effect of image averaging</a:t>
            </a:r>
          </a:p>
          <a:p>
            <a:pPr lvl="1"/>
            <a:r>
              <a:rPr lang="en-GB" dirty="0" smtClean="0"/>
              <a:t>DIC between average of images 0 to 25 and average of images 25 to 50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eaLnBrk="1" hangingPunct="1">
              <a:spcBef>
                <a:spcPct val="40000"/>
              </a:spcBef>
              <a:spcAft>
                <a:spcPct val="20000"/>
              </a:spcAft>
              <a:buClr>
                <a:srgbClr val="963A68"/>
              </a:buClr>
              <a:defRPr/>
            </a:pPr>
            <a:r>
              <a:rPr lang="en-GB" smtClean="0">
                <a:solidFill>
                  <a:srgbClr val="005C84"/>
                </a:solidFill>
              </a:rPr>
              <a:t>Prof. F. Pierron – SESG6045 and BSSM Exp. Mech. Course, University of Southampton, April 2018 – DIC UQ and metrology</a:t>
            </a:r>
            <a:endParaRPr lang="fr-FR" dirty="0">
              <a:solidFill>
                <a:schemeClr val="bg1"/>
              </a:solidFill>
            </a:endParaRPr>
          </a:p>
        </p:txBody>
      </p:sp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390" y="2503920"/>
            <a:ext cx="2426107" cy="200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Left-Right-Up Arrow 5"/>
          <p:cNvSpPr/>
          <p:nvPr/>
        </p:nvSpPr>
        <p:spPr bwMode="auto">
          <a:xfrm rot="10800000">
            <a:off x="4251530" y="4333337"/>
            <a:ext cx="846034" cy="632388"/>
          </a:xfrm>
          <a:prstGeom prst="leftRightUpArrow">
            <a:avLst/>
          </a:prstGeom>
          <a:solidFill>
            <a:schemeClr val="accent1"/>
          </a:solidFill>
          <a:ln w="127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Lucida Sans" pitchFamily="34" charset="0"/>
              <a:ea typeface="ＭＳ Ｐゴシック" pitchFamily="16" charset="-128"/>
              <a:cs typeface="Arial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83712" y="5776862"/>
            <a:ext cx="33778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0" dirty="0" smtClean="0">
                <a:solidFill>
                  <a:schemeClr val="tx1"/>
                </a:solidFill>
                <a:latin typeface="+mj-lt"/>
              </a:rPr>
              <a:t>Standard deviation of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930657" y="5592195"/>
            <a:ext cx="247054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0" dirty="0" smtClean="0">
                <a:solidFill>
                  <a:schemeClr val="tx1"/>
                </a:solidFill>
                <a:latin typeface="+mj-lt"/>
              </a:rPr>
              <a:t>u: 0.0019 pixel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GB" sz="2400" dirty="0">
                <a:latin typeface="+mj-lt"/>
              </a:rPr>
              <a:t>v</a:t>
            </a:r>
            <a:r>
              <a:rPr lang="en-GB" sz="2400" dirty="0" smtClean="0">
                <a:latin typeface="+mj-lt"/>
              </a:rPr>
              <a:t>: 0.0017 pixel</a:t>
            </a:r>
            <a:endParaRPr lang="en-GB" sz="2400" dirty="0">
              <a:latin typeface="+mj-lt"/>
            </a:endParaRPr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790" y="2656320"/>
            <a:ext cx="2426107" cy="200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190" y="2808720"/>
            <a:ext cx="2426107" cy="200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590" y="2961120"/>
            <a:ext cx="2426107" cy="200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990" y="3113520"/>
            <a:ext cx="2426107" cy="200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6390" y="3265920"/>
            <a:ext cx="2426107" cy="200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8790" y="3418320"/>
            <a:ext cx="2426107" cy="200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2309" y="2504537"/>
            <a:ext cx="2426107" cy="200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4709" y="2656937"/>
            <a:ext cx="2426107" cy="200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7109" y="2809337"/>
            <a:ext cx="2426107" cy="200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9509" y="2961737"/>
            <a:ext cx="2426107" cy="200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1909" y="3114137"/>
            <a:ext cx="2426107" cy="200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4309" y="3266537"/>
            <a:ext cx="2426107" cy="200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709" y="3418937"/>
            <a:ext cx="2426107" cy="200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6506429" y="5782066"/>
            <a:ext cx="22990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0" dirty="0" smtClean="0">
                <a:solidFill>
                  <a:schemeClr val="tx1"/>
                </a:solidFill>
                <a:latin typeface="+mj-lt"/>
              </a:rPr>
              <a:t>Reduced by 3!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4A740333-F185-44CA-A730-364621714735}" type="slidenum">
              <a:rPr lang="en-GB" smtClean="0">
                <a:solidFill>
                  <a:srgbClr val="005C84"/>
                </a:solidFill>
              </a:rPr>
              <a:pPr>
                <a:defRPr/>
              </a:pPr>
              <a:t>46</a:t>
            </a:fld>
            <a:r>
              <a:rPr lang="en-GB" smtClean="0">
                <a:solidFill>
                  <a:srgbClr val="005C84"/>
                </a:solidFill>
              </a:rPr>
              <a:t>/58</a:t>
            </a:r>
            <a:endParaRPr lang="en-GB" dirty="0">
              <a:solidFill>
                <a:srgbClr val="005C8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0345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/>
      <p:bldP spid="10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 </a:t>
            </a:r>
            <a:r>
              <a:rPr lang="en-GB" dirty="0"/>
              <a:t>practical problems (</a:t>
            </a:r>
            <a:r>
              <a:rPr lang="en-GB" dirty="0" smtClean="0"/>
              <a:t>1/4)</a:t>
            </a:r>
            <a:endParaRPr lang="nl-BE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err="1" smtClean="0"/>
              <a:t>Perpendicularity</a:t>
            </a:r>
            <a:r>
              <a:rPr lang="en-GB" dirty="0" smtClean="0"/>
              <a:t> of camera </a:t>
            </a:r>
            <a:r>
              <a:rPr lang="en-GB" dirty="0" err="1" smtClean="0"/>
              <a:t>wrt</a:t>
            </a:r>
            <a:r>
              <a:rPr lang="en-GB" dirty="0" smtClean="0"/>
              <a:t> specimen</a:t>
            </a:r>
            <a:endParaRPr lang="en-GB" dirty="0"/>
          </a:p>
        </p:txBody>
      </p:sp>
      <p:cxnSp>
        <p:nvCxnSpPr>
          <p:cNvPr id="8" name="Straight Connector 7"/>
          <p:cNvCxnSpPr/>
          <p:nvPr/>
        </p:nvCxnSpPr>
        <p:spPr bwMode="auto">
          <a:xfrm>
            <a:off x="5942487" y="2664760"/>
            <a:ext cx="0" cy="2293525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0" name="TextBox 9"/>
          <p:cNvSpPr txBox="1"/>
          <p:nvPr/>
        </p:nvSpPr>
        <p:spPr>
          <a:xfrm>
            <a:off x="6089902" y="2227108"/>
            <a:ext cx="16033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0" dirty="0" smtClean="0">
                <a:solidFill>
                  <a:schemeClr val="tx1"/>
                </a:solidFill>
                <a:latin typeface="+mj-lt"/>
              </a:rPr>
              <a:t>specimen</a:t>
            </a: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070707" y="3319081"/>
            <a:ext cx="1513139" cy="11348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3" name="Straight Connector 12"/>
          <p:cNvCxnSpPr/>
          <p:nvPr/>
        </p:nvCxnSpPr>
        <p:spPr bwMode="auto">
          <a:xfrm>
            <a:off x="1849051" y="3715592"/>
            <a:ext cx="0" cy="341832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5" name="TextBox 14"/>
          <p:cNvSpPr txBox="1"/>
          <p:nvPr/>
        </p:nvSpPr>
        <p:spPr>
          <a:xfrm>
            <a:off x="592819" y="2857416"/>
            <a:ext cx="25124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0" dirty="0" smtClean="0">
                <a:solidFill>
                  <a:schemeClr val="tx1"/>
                </a:solidFill>
                <a:latin typeface="+mj-lt"/>
              </a:rPr>
              <a:t>CCD sensor</a:t>
            </a:r>
          </a:p>
        </p:txBody>
      </p:sp>
      <p:cxnSp>
        <p:nvCxnSpPr>
          <p:cNvPr id="16" name="Straight Connector 15"/>
          <p:cNvCxnSpPr/>
          <p:nvPr/>
        </p:nvCxnSpPr>
        <p:spPr bwMode="auto">
          <a:xfrm>
            <a:off x="5695371" y="2664759"/>
            <a:ext cx="494232" cy="2293525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9" name="Straight Connector 18"/>
          <p:cNvCxnSpPr/>
          <p:nvPr/>
        </p:nvCxnSpPr>
        <p:spPr bwMode="auto">
          <a:xfrm>
            <a:off x="5695371" y="2664760"/>
            <a:ext cx="494232" cy="2293525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1" name="Straight Arrow Connector 20"/>
          <p:cNvCxnSpPr/>
          <p:nvPr/>
        </p:nvCxnSpPr>
        <p:spPr bwMode="auto">
          <a:xfrm flipH="1">
            <a:off x="5831392" y="3319081"/>
            <a:ext cx="811850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2" name="TextBox 21"/>
          <p:cNvSpPr txBox="1"/>
          <p:nvPr/>
        </p:nvSpPr>
        <p:spPr>
          <a:xfrm>
            <a:off x="6326139" y="3347252"/>
            <a:ext cx="22256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0" dirty="0" smtClean="0">
                <a:solidFill>
                  <a:schemeClr val="tx1"/>
                </a:solidFill>
                <a:latin typeface="+mj-lt"/>
              </a:rPr>
              <a:t>Out of plane displacement</a:t>
            </a:r>
          </a:p>
        </p:txBody>
      </p:sp>
      <p:sp>
        <p:nvSpPr>
          <p:cNvPr id="23" name="Down Arrow 22"/>
          <p:cNvSpPr/>
          <p:nvPr/>
        </p:nvSpPr>
        <p:spPr bwMode="auto">
          <a:xfrm>
            <a:off x="5942487" y="5101839"/>
            <a:ext cx="383652" cy="606752"/>
          </a:xfrm>
          <a:prstGeom prst="downArrow">
            <a:avLst/>
          </a:prstGeom>
          <a:solidFill>
            <a:schemeClr val="accent1"/>
          </a:solidFill>
          <a:ln w="127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Lucida Sans" pitchFamily="34" charset="0"/>
              <a:ea typeface="ＭＳ Ｐゴシック" pitchFamily="16" charset="-128"/>
              <a:cs typeface="Arial" charset="0"/>
            </a:endParaRPr>
          </a:p>
        </p:txBody>
      </p:sp>
      <p:sp>
        <p:nvSpPr>
          <p:cNvPr id="25" name="Rectangle 24"/>
          <p:cNvSpPr/>
          <p:nvPr/>
        </p:nvSpPr>
        <p:spPr bwMode="auto">
          <a:xfrm>
            <a:off x="5334867" y="2388283"/>
            <a:ext cx="721007" cy="255705"/>
          </a:xfrm>
          <a:prstGeom prst="rect">
            <a:avLst/>
          </a:prstGeom>
          <a:pattFill prst="wdDnDiag">
            <a:fgClr>
              <a:schemeClr val="accent1"/>
            </a:fgClr>
            <a:bgClr>
              <a:schemeClr val="bg1"/>
            </a:bgClr>
          </a:pattFill>
          <a:ln w="127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Lucida Sans" pitchFamily="34" charset="0"/>
              <a:ea typeface="ＭＳ Ｐゴシック" pitchFamily="16" charset="-128"/>
              <a:cs typeface="Arial" charset="0"/>
            </a:endParaRPr>
          </a:p>
        </p:txBody>
      </p:sp>
      <p:sp>
        <p:nvSpPr>
          <p:cNvPr id="26" name="Footer Placeholder 2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eaLnBrk="1" hangingPunct="1">
              <a:spcBef>
                <a:spcPct val="40000"/>
              </a:spcBef>
              <a:spcAft>
                <a:spcPct val="20000"/>
              </a:spcAft>
              <a:buClr>
                <a:srgbClr val="963A68"/>
              </a:buClr>
              <a:defRPr/>
            </a:pPr>
            <a:r>
              <a:rPr lang="en-GB" smtClean="0">
                <a:solidFill>
                  <a:srgbClr val="005C84"/>
                </a:solidFill>
              </a:rPr>
              <a:t>Prof. F. Pierron – SESG6045 and BSSM Exp. Mech. Course, University of Southampton, April 2018 – DIC UQ and metrology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4A740333-F185-44CA-A730-364621714735}" type="slidenum">
              <a:rPr lang="en-GB" smtClean="0">
                <a:solidFill>
                  <a:srgbClr val="005C84"/>
                </a:solidFill>
              </a:rPr>
              <a:pPr>
                <a:defRPr/>
              </a:pPr>
              <a:t>47</a:t>
            </a:fld>
            <a:r>
              <a:rPr lang="en-GB" smtClean="0">
                <a:solidFill>
                  <a:srgbClr val="005C84"/>
                </a:solidFill>
              </a:rPr>
              <a:t>/58</a:t>
            </a:r>
            <a:endParaRPr lang="en-GB" dirty="0">
              <a:solidFill>
                <a:srgbClr val="005C8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6969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2.83599E-6 L -2.22222E-6 0.0744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7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 </a:t>
            </a:r>
            <a:r>
              <a:rPr lang="en-GB" dirty="0"/>
              <a:t>practical </a:t>
            </a:r>
            <a:r>
              <a:rPr lang="en-GB" dirty="0" smtClean="0"/>
              <a:t>problem (2/4)</a:t>
            </a:r>
            <a:endParaRPr lang="nl-BE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err="1" smtClean="0"/>
              <a:t>Perpendicularity</a:t>
            </a:r>
            <a:r>
              <a:rPr lang="en-GB" dirty="0" smtClean="0"/>
              <a:t> of camera</a:t>
            </a:r>
          </a:p>
          <a:p>
            <a:pPr lvl="1"/>
            <a:r>
              <a:rPr lang="en-GB" dirty="0" smtClean="0"/>
              <a:t>Motorized stage, control angle</a:t>
            </a:r>
          </a:p>
          <a:p>
            <a:pPr lvl="1"/>
            <a:r>
              <a:rPr lang="en-GB" dirty="0" err="1" smtClean="0"/>
              <a:t>Perpendicularity</a:t>
            </a:r>
            <a:r>
              <a:rPr lang="en-GB" dirty="0" smtClean="0"/>
              <a:t> attained when displacement is uniform</a:t>
            </a:r>
            <a:endParaRPr lang="en-GB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1084" y="3063199"/>
            <a:ext cx="4336026" cy="31978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eaLnBrk="1" hangingPunct="1">
              <a:spcBef>
                <a:spcPct val="40000"/>
              </a:spcBef>
              <a:spcAft>
                <a:spcPct val="20000"/>
              </a:spcAft>
              <a:buClr>
                <a:srgbClr val="963A68"/>
              </a:buClr>
              <a:defRPr/>
            </a:pPr>
            <a:r>
              <a:rPr lang="en-GB" smtClean="0">
                <a:solidFill>
                  <a:srgbClr val="005C84"/>
                </a:solidFill>
              </a:rPr>
              <a:t>Prof. F. Pierron – SESG6045 and BSSM Exp. Mech. Course, University of Southampton, April 2018 – DIC UQ and metrology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4A740333-F185-44CA-A730-364621714735}" type="slidenum">
              <a:rPr lang="en-GB" smtClean="0">
                <a:solidFill>
                  <a:srgbClr val="005C84"/>
                </a:solidFill>
              </a:rPr>
              <a:pPr>
                <a:defRPr/>
              </a:pPr>
              <a:t>48</a:t>
            </a:fld>
            <a:r>
              <a:rPr lang="en-GB" smtClean="0">
                <a:solidFill>
                  <a:srgbClr val="005C84"/>
                </a:solidFill>
              </a:rPr>
              <a:t>/58</a:t>
            </a:r>
            <a:endParaRPr lang="en-GB" dirty="0">
              <a:solidFill>
                <a:srgbClr val="005C8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5534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 </a:t>
            </a:r>
            <a:r>
              <a:rPr lang="en-GB" dirty="0"/>
              <a:t>practical </a:t>
            </a:r>
            <a:r>
              <a:rPr lang="en-GB" dirty="0" smtClean="0"/>
              <a:t>problem (3/4)</a:t>
            </a:r>
            <a:endParaRPr lang="nl-BE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BE" dirty="0" err="1"/>
              <a:t>Example</a:t>
            </a:r>
            <a:r>
              <a:rPr lang="nl-BE" dirty="0"/>
              <a:t>: </a:t>
            </a:r>
            <a:r>
              <a:rPr lang="nl-BE" dirty="0" err="1"/>
              <a:t>vertical</a:t>
            </a:r>
            <a:r>
              <a:rPr lang="nl-BE" dirty="0"/>
              <a:t> </a:t>
            </a:r>
            <a:r>
              <a:rPr lang="nl-BE" dirty="0" err="1"/>
              <a:t>translation</a:t>
            </a:r>
            <a:r>
              <a:rPr lang="nl-BE" dirty="0"/>
              <a:t> of 10 mm</a:t>
            </a:r>
            <a:endParaRPr lang="en-GB" dirty="0"/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590" y="1838632"/>
            <a:ext cx="2016273" cy="46881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kstvak 4"/>
          <p:cNvSpPr txBox="1"/>
          <p:nvPr/>
        </p:nvSpPr>
        <p:spPr>
          <a:xfrm>
            <a:off x="1031084" y="1582566"/>
            <a:ext cx="40430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b="1" dirty="0" smtClean="0">
                <a:latin typeface="+mj-lt"/>
              </a:rPr>
              <a:t>Displacement non-</a:t>
            </a:r>
            <a:r>
              <a:rPr lang="nl-BE" b="1" dirty="0" err="1" smtClean="0">
                <a:latin typeface="+mj-lt"/>
              </a:rPr>
              <a:t>perpendicular</a:t>
            </a:r>
            <a:endParaRPr lang="nl-BE" b="1" dirty="0">
              <a:latin typeface="+mj-lt"/>
            </a:endParaRPr>
          </a:p>
        </p:txBody>
      </p:sp>
      <p:sp>
        <p:nvSpPr>
          <p:cNvPr id="6" name="PIJL-LINKS en -RECHTS 5"/>
          <p:cNvSpPr/>
          <p:nvPr/>
        </p:nvSpPr>
        <p:spPr>
          <a:xfrm>
            <a:off x="4042420" y="3319074"/>
            <a:ext cx="1080120" cy="648072"/>
          </a:xfrm>
          <a:prstGeom prst="leftRightArrow">
            <a:avLst/>
          </a:prstGeom>
          <a:solidFill>
            <a:schemeClr val="tx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0602" y="1887395"/>
            <a:ext cx="2255763" cy="46393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kstvak 8"/>
          <p:cNvSpPr txBox="1"/>
          <p:nvPr/>
        </p:nvSpPr>
        <p:spPr>
          <a:xfrm>
            <a:off x="5442461" y="1582566"/>
            <a:ext cx="35221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b="1" dirty="0" smtClean="0">
                <a:latin typeface="+mj-lt"/>
              </a:rPr>
              <a:t>Displacement perpendicular</a:t>
            </a:r>
            <a:endParaRPr lang="nl-BE" b="1" dirty="0">
              <a:latin typeface="+mj-lt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eaLnBrk="1" hangingPunct="1">
              <a:spcBef>
                <a:spcPct val="40000"/>
              </a:spcBef>
              <a:spcAft>
                <a:spcPct val="20000"/>
              </a:spcAft>
              <a:buClr>
                <a:srgbClr val="963A68"/>
              </a:buClr>
              <a:defRPr/>
            </a:pPr>
            <a:r>
              <a:rPr lang="en-GB" smtClean="0">
                <a:solidFill>
                  <a:srgbClr val="005C84"/>
                </a:solidFill>
              </a:rPr>
              <a:t>Prof. F. Pierron – SESG6045 and BSSM Exp. Mech. Course, University of Southampton, April 2018 – DIC UQ and metrology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4A740333-F185-44CA-A730-364621714735}" type="slidenum">
              <a:rPr lang="en-GB" smtClean="0">
                <a:solidFill>
                  <a:srgbClr val="005C84"/>
                </a:solidFill>
              </a:rPr>
              <a:pPr>
                <a:defRPr/>
              </a:pPr>
              <a:t>49</a:t>
            </a:fld>
            <a:r>
              <a:rPr lang="en-GB" smtClean="0">
                <a:solidFill>
                  <a:srgbClr val="005C84"/>
                </a:solidFill>
              </a:rPr>
              <a:t>/58</a:t>
            </a:r>
            <a:endParaRPr lang="en-GB" dirty="0">
              <a:solidFill>
                <a:srgbClr val="005C8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5251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Matching (1/11)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Finding the same </a:t>
            </a:r>
            <a:r>
              <a:rPr lang="en-GB" dirty="0" smtClean="0"/>
              <a:t>pattern (</a:t>
            </a:r>
            <a:r>
              <a:rPr lang="en-US" i="1" dirty="0" smtClean="0"/>
              <a:t>one </a:t>
            </a:r>
            <a:r>
              <a:rPr lang="en-US" i="1" dirty="0"/>
              <a:t>thing just like the </a:t>
            </a:r>
            <a:r>
              <a:rPr lang="en-US" i="1" dirty="0" smtClean="0"/>
              <a:t>other</a:t>
            </a:r>
            <a:r>
              <a:rPr lang="en-US" dirty="0" smtClean="0"/>
              <a:t>)</a:t>
            </a:r>
            <a:endParaRPr lang="en-US" dirty="0"/>
          </a:p>
          <a:p>
            <a:pPr marL="450850" lvl="1" indent="0">
              <a:buNone/>
            </a:pPr>
            <a:endParaRPr lang="en-GB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eaLnBrk="1" hangingPunct="1">
              <a:spcBef>
                <a:spcPct val="40000"/>
              </a:spcBef>
              <a:spcAft>
                <a:spcPct val="20000"/>
              </a:spcAft>
              <a:buClr>
                <a:srgbClr val="963A68"/>
              </a:buClr>
              <a:defRPr/>
            </a:pPr>
            <a:r>
              <a:rPr lang="en-GB" smtClean="0">
                <a:solidFill>
                  <a:srgbClr val="005C84"/>
                </a:solidFill>
              </a:rPr>
              <a:t>Prof. F. Pierron – SESG6045 and BSSM Exp. Mech. Course, University of Southampton, April 2018 – DIC UQ and metrology</a:t>
            </a:r>
            <a:endParaRPr lang="fr-FR" dirty="0">
              <a:solidFill>
                <a:schemeClr val="bg1"/>
              </a:solidFill>
            </a:endParaRPr>
          </a:p>
        </p:txBody>
      </p:sp>
      <p:pic>
        <p:nvPicPr>
          <p:cNvPr id="13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697" y="2159129"/>
            <a:ext cx="4583188" cy="3819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4A740333-F185-44CA-A730-364621714735}" type="slidenum">
              <a:rPr lang="en-GB" smtClean="0">
                <a:solidFill>
                  <a:srgbClr val="005C84"/>
                </a:solidFill>
              </a:rPr>
              <a:pPr>
                <a:defRPr/>
              </a:pPr>
              <a:t>5</a:t>
            </a:fld>
            <a:r>
              <a:rPr lang="en-GB" smtClean="0">
                <a:solidFill>
                  <a:srgbClr val="005C84"/>
                </a:solidFill>
              </a:rPr>
              <a:t>/58</a:t>
            </a:r>
            <a:endParaRPr lang="en-GB" dirty="0">
              <a:solidFill>
                <a:srgbClr val="005C8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132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 </a:t>
            </a:r>
            <a:r>
              <a:rPr lang="en-GB" dirty="0"/>
              <a:t>practical </a:t>
            </a:r>
            <a:r>
              <a:rPr lang="en-GB" dirty="0" smtClean="0"/>
              <a:t>problem (4/4)</a:t>
            </a:r>
            <a:endParaRPr lang="nl-B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BE" dirty="0" err="1">
                <a:latin typeface="+mj-lt"/>
              </a:rPr>
              <a:t>Example</a:t>
            </a:r>
            <a:r>
              <a:rPr lang="nl-BE" dirty="0">
                <a:latin typeface="+mj-lt"/>
              </a:rPr>
              <a:t>: </a:t>
            </a:r>
            <a:r>
              <a:rPr lang="nl-BE" dirty="0" err="1">
                <a:latin typeface="+mj-lt"/>
              </a:rPr>
              <a:t>vertical</a:t>
            </a:r>
            <a:r>
              <a:rPr lang="nl-BE" dirty="0">
                <a:latin typeface="+mj-lt"/>
              </a:rPr>
              <a:t> </a:t>
            </a:r>
            <a:r>
              <a:rPr lang="nl-BE" dirty="0" err="1">
                <a:latin typeface="+mj-lt"/>
              </a:rPr>
              <a:t>translation</a:t>
            </a:r>
            <a:r>
              <a:rPr lang="nl-BE" dirty="0">
                <a:latin typeface="+mj-lt"/>
              </a:rPr>
              <a:t> of 10 mm</a:t>
            </a:r>
            <a:endParaRPr lang="en-GB" dirty="0">
              <a:latin typeface="+mj-lt"/>
            </a:endParaRPr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464" y="1547245"/>
            <a:ext cx="7572375" cy="509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eaLnBrk="1" hangingPunct="1">
              <a:spcBef>
                <a:spcPct val="40000"/>
              </a:spcBef>
              <a:spcAft>
                <a:spcPct val="20000"/>
              </a:spcAft>
              <a:buClr>
                <a:srgbClr val="963A68"/>
              </a:buClr>
              <a:defRPr/>
            </a:pPr>
            <a:r>
              <a:rPr lang="en-GB" smtClean="0">
                <a:solidFill>
                  <a:srgbClr val="005C84"/>
                </a:solidFill>
              </a:rPr>
              <a:t>Prof. F. Pierron – SESG6045 and BSSM Exp. Mech. Course, University of Southampton, April 2018 – DIC UQ and metrology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4A740333-F185-44CA-A730-364621714735}" type="slidenum">
              <a:rPr lang="en-GB" smtClean="0">
                <a:solidFill>
                  <a:srgbClr val="005C84"/>
                </a:solidFill>
              </a:rPr>
              <a:pPr>
                <a:defRPr/>
              </a:pPr>
              <a:t>50</a:t>
            </a:fld>
            <a:r>
              <a:rPr lang="en-GB" smtClean="0">
                <a:solidFill>
                  <a:srgbClr val="005C84"/>
                </a:solidFill>
              </a:rPr>
              <a:t>/58</a:t>
            </a:r>
            <a:endParaRPr lang="en-GB" dirty="0">
              <a:solidFill>
                <a:srgbClr val="005C8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5979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Other cases (1/5)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Stereo-image correlation</a:t>
            </a:r>
          </a:p>
          <a:p>
            <a:pPr lvl="1"/>
            <a:r>
              <a:rPr lang="en-GB" dirty="0" smtClean="0"/>
              <a:t>Matching issues same as 2D DIC</a:t>
            </a:r>
          </a:p>
          <a:p>
            <a:pPr lvl="1"/>
            <a:r>
              <a:rPr lang="en-GB" dirty="0" smtClean="0"/>
              <a:t>Extra error sources: 3D calibration process</a:t>
            </a:r>
          </a:p>
          <a:p>
            <a:pPr lvl="1"/>
            <a:endParaRPr lang="en-GB" dirty="0" smtClean="0"/>
          </a:p>
          <a:p>
            <a:pPr lvl="1"/>
            <a:r>
              <a:rPr lang="en-GB" dirty="0" smtClean="0"/>
              <a:t>Some issues become obsolete: </a:t>
            </a:r>
            <a:r>
              <a:rPr lang="en-GB" dirty="0" err="1" smtClean="0"/>
              <a:t>perpendicularity</a:t>
            </a:r>
            <a:r>
              <a:rPr lang="en-GB" dirty="0" smtClean="0"/>
              <a:t>, out of plane movements</a:t>
            </a:r>
          </a:p>
          <a:p>
            <a:pPr lvl="1"/>
            <a:endParaRPr lang="en-GB" dirty="0" smtClean="0"/>
          </a:p>
          <a:p>
            <a:pPr lvl="1"/>
            <a:r>
              <a:rPr lang="en-GB" dirty="0" smtClean="0"/>
              <a:t>UQ is more complex because of calibration</a:t>
            </a:r>
          </a:p>
          <a:p>
            <a:pPr lvl="1"/>
            <a:r>
              <a:rPr lang="en-GB" dirty="0" smtClean="0"/>
              <a:t>Still under development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eaLnBrk="1" hangingPunct="1">
              <a:spcBef>
                <a:spcPct val="40000"/>
              </a:spcBef>
              <a:spcAft>
                <a:spcPct val="20000"/>
              </a:spcAft>
              <a:buClr>
                <a:srgbClr val="963A68"/>
              </a:buClr>
              <a:defRPr/>
            </a:pPr>
            <a:r>
              <a:rPr lang="en-GB" smtClean="0">
                <a:solidFill>
                  <a:srgbClr val="005C84"/>
                </a:solidFill>
              </a:rPr>
              <a:t>Prof. F. Pierron – SESG6045 and BSSM Exp. Mech. Course, University of Southampton, April 2018 – DIC UQ and metrology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4A740333-F185-44CA-A730-364621714735}" type="slidenum">
              <a:rPr lang="en-GB" smtClean="0">
                <a:solidFill>
                  <a:srgbClr val="005C84"/>
                </a:solidFill>
              </a:rPr>
              <a:pPr>
                <a:defRPr/>
              </a:pPr>
              <a:t>51</a:t>
            </a:fld>
            <a:r>
              <a:rPr lang="en-GB" smtClean="0">
                <a:solidFill>
                  <a:srgbClr val="005C84"/>
                </a:solidFill>
              </a:rPr>
              <a:t>/58</a:t>
            </a:r>
            <a:endParaRPr lang="en-GB" dirty="0">
              <a:solidFill>
                <a:srgbClr val="005C8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0019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Other cases (2/5)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Digital Volume Correlation</a:t>
            </a:r>
          </a:p>
          <a:p>
            <a:pPr lvl="1"/>
            <a:r>
              <a:rPr lang="en-GB" dirty="0" smtClean="0"/>
              <a:t>Extension of DIC to volume data</a:t>
            </a:r>
          </a:p>
          <a:p>
            <a:r>
              <a:rPr lang="en-GB" dirty="0" smtClean="0"/>
              <a:t>Different sources</a:t>
            </a:r>
          </a:p>
          <a:p>
            <a:pPr lvl="1"/>
            <a:r>
              <a:rPr lang="en-GB" dirty="0" smtClean="0"/>
              <a:t>X-ray CT</a:t>
            </a:r>
          </a:p>
          <a:p>
            <a:pPr lvl="1"/>
            <a:r>
              <a:rPr lang="en-GB" dirty="0" smtClean="0"/>
              <a:t>Confocal microscopy</a:t>
            </a:r>
          </a:p>
          <a:p>
            <a:pPr lvl="1"/>
            <a:r>
              <a:rPr lang="en-GB" dirty="0" smtClean="0"/>
              <a:t>Optical Coherence Tomography (OCT)</a:t>
            </a:r>
          </a:p>
          <a:p>
            <a:pPr lvl="1"/>
            <a:r>
              <a:rPr lang="en-GB" dirty="0" smtClean="0"/>
              <a:t>MRI</a:t>
            </a:r>
          </a:p>
          <a:p>
            <a:pPr lvl="1"/>
            <a:r>
              <a:rPr lang="en-GB" dirty="0" smtClean="0"/>
              <a:t>Sheet illumination for transparent bodies</a:t>
            </a:r>
          </a:p>
          <a:p>
            <a:pPr lvl="1"/>
            <a:r>
              <a:rPr lang="en-GB" dirty="0" smtClean="0"/>
              <a:t>…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eaLnBrk="1" hangingPunct="1">
              <a:spcBef>
                <a:spcPct val="40000"/>
              </a:spcBef>
              <a:spcAft>
                <a:spcPct val="20000"/>
              </a:spcAft>
              <a:buClr>
                <a:srgbClr val="963A68"/>
              </a:buClr>
              <a:defRPr/>
            </a:pPr>
            <a:r>
              <a:rPr lang="en-GB" smtClean="0">
                <a:solidFill>
                  <a:srgbClr val="005C84"/>
                </a:solidFill>
              </a:rPr>
              <a:t>Prof. F. Pierron – SESG6045 and BSSM Exp. Mech. Course, University of Southampton, April 2018 – DIC UQ and metrology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4A740333-F185-44CA-A730-364621714735}" type="slidenum">
              <a:rPr lang="en-GB" smtClean="0">
                <a:solidFill>
                  <a:srgbClr val="005C84"/>
                </a:solidFill>
              </a:rPr>
              <a:pPr>
                <a:defRPr/>
              </a:pPr>
              <a:t>52</a:t>
            </a:fld>
            <a:r>
              <a:rPr lang="en-GB" smtClean="0">
                <a:solidFill>
                  <a:srgbClr val="005C84"/>
                </a:solidFill>
              </a:rPr>
              <a:t>/58</a:t>
            </a:r>
            <a:endParaRPr lang="en-GB" dirty="0">
              <a:solidFill>
                <a:srgbClr val="005C8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3943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Other cases (3/5)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Examples: X-ray CT of bone*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eaLnBrk="1" hangingPunct="1">
              <a:spcBef>
                <a:spcPct val="40000"/>
              </a:spcBef>
              <a:spcAft>
                <a:spcPct val="20000"/>
              </a:spcAft>
              <a:buClr>
                <a:srgbClr val="963A68"/>
              </a:buClr>
              <a:defRPr/>
            </a:pPr>
            <a:r>
              <a:rPr lang="en-GB" smtClean="0">
                <a:solidFill>
                  <a:srgbClr val="005C84"/>
                </a:solidFill>
              </a:rPr>
              <a:t>Prof. F. Pierron – SESG6045 and BSSM Exp. Mech. Course, University of Southampton, April 2018 – DIC UQ and metrology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515895" y="5275627"/>
            <a:ext cx="34259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buNone/>
            </a:pPr>
            <a:r>
              <a:rPr lang="en-GB" b="0" dirty="0" smtClean="0">
                <a:solidFill>
                  <a:schemeClr val="tx1"/>
                </a:solidFill>
                <a:latin typeface="+mj-lt"/>
              </a:rPr>
              <a:t>*: Gillard et al., JMBBM, 2014</a:t>
            </a: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534" y="1578384"/>
            <a:ext cx="8512967" cy="26789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0387" y="4085103"/>
            <a:ext cx="3095508" cy="25545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4A740333-F185-44CA-A730-364621714735}" type="slidenum">
              <a:rPr lang="en-GB" smtClean="0">
                <a:solidFill>
                  <a:srgbClr val="005C84"/>
                </a:solidFill>
              </a:rPr>
              <a:pPr>
                <a:defRPr/>
              </a:pPr>
              <a:t>53</a:t>
            </a:fld>
            <a:r>
              <a:rPr lang="en-GB" smtClean="0">
                <a:solidFill>
                  <a:srgbClr val="005C84"/>
                </a:solidFill>
              </a:rPr>
              <a:t>/58</a:t>
            </a:r>
            <a:endParaRPr lang="en-GB" dirty="0">
              <a:solidFill>
                <a:srgbClr val="005C8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6084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Other cases (4/5)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Examples: OCT of porcine cornea*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eaLnBrk="1" hangingPunct="1">
              <a:spcBef>
                <a:spcPct val="40000"/>
              </a:spcBef>
              <a:spcAft>
                <a:spcPct val="20000"/>
              </a:spcAft>
              <a:buClr>
                <a:srgbClr val="963A68"/>
              </a:buClr>
              <a:defRPr/>
            </a:pPr>
            <a:r>
              <a:rPr lang="en-GB" smtClean="0">
                <a:solidFill>
                  <a:srgbClr val="005C84"/>
                </a:solidFill>
              </a:rPr>
              <a:t>Prof. F. Pierron – SESG6045 and BSSM Exp. Mech. Course, University of Southampton, April 2018 – DIC UQ and metrology</a:t>
            </a:r>
            <a:endParaRPr lang="fr-FR" dirty="0">
              <a:solidFill>
                <a:schemeClr val="bg1"/>
              </a:solidFill>
            </a:endParaRPr>
          </a:p>
        </p:txBody>
      </p:sp>
      <p:pic>
        <p:nvPicPr>
          <p:cNvPr id="9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864" y="1614675"/>
            <a:ext cx="4080140" cy="25148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36742" y="6216981"/>
            <a:ext cx="55611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buNone/>
            </a:pPr>
            <a:r>
              <a:rPr lang="en-GB" b="0" dirty="0" smtClean="0">
                <a:solidFill>
                  <a:schemeClr val="tx1"/>
                </a:solidFill>
                <a:latin typeface="+mj-lt"/>
              </a:rPr>
              <a:t>*: J. Fu, P.D. Ruiz, F. Pierron (PhD of J. Fu), 2014</a:t>
            </a: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865" y="4395019"/>
            <a:ext cx="4080140" cy="1607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460" y="2598355"/>
            <a:ext cx="3918878" cy="260063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260258" y="1956619"/>
            <a:ext cx="20794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0" dirty="0" smtClean="0">
                <a:solidFill>
                  <a:schemeClr val="tx1"/>
                </a:solidFill>
                <a:latin typeface="+mj-lt"/>
              </a:rPr>
              <a:t>Inflation test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4A740333-F185-44CA-A730-364621714735}" type="slidenum">
              <a:rPr lang="en-GB" smtClean="0">
                <a:solidFill>
                  <a:srgbClr val="005C84"/>
                </a:solidFill>
              </a:rPr>
              <a:pPr>
                <a:defRPr/>
              </a:pPr>
              <a:t>54</a:t>
            </a:fld>
            <a:r>
              <a:rPr lang="en-GB" smtClean="0">
                <a:solidFill>
                  <a:srgbClr val="005C84"/>
                </a:solidFill>
              </a:rPr>
              <a:t>/58</a:t>
            </a:r>
            <a:endParaRPr lang="en-GB" dirty="0">
              <a:solidFill>
                <a:srgbClr val="005C8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7256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Other cases (5/5)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Digital Volume Correlation</a:t>
            </a:r>
          </a:p>
          <a:p>
            <a:pPr lvl="1"/>
            <a:r>
              <a:rPr lang="en-GB" dirty="0" smtClean="0"/>
              <a:t>Same issues as 2D matching </a:t>
            </a:r>
          </a:p>
          <a:p>
            <a:pPr lvl="2"/>
            <a:r>
              <a:rPr lang="en-GB" dirty="0" smtClean="0"/>
              <a:t>Interpolation, aliasing, noise etc.</a:t>
            </a:r>
          </a:p>
          <a:p>
            <a:pPr lvl="1"/>
            <a:r>
              <a:rPr lang="en-GB" dirty="0" smtClean="0"/>
              <a:t>Stationary and rigid body motion tests to evaluate performances</a:t>
            </a:r>
          </a:p>
          <a:p>
            <a:pPr lvl="1"/>
            <a:r>
              <a:rPr lang="en-GB" dirty="0" smtClean="0"/>
              <a:t>More difficult to induce ‘strain’ by change of magnification (under way)</a:t>
            </a:r>
          </a:p>
          <a:p>
            <a:pPr lvl="1"/>
            <a:r>
              <a:rPr lang="en-GB" dirty="0" smtClean="0"/>
              <a:t>Uncontrolled ‘speckle’ pattern: related to material</a:t>
            </a:r>
          </a:p>
          <a:p>
            <a:pPr lvl="1"/>
            <a:r>
              <a:rPr lang="en-GB" dirty="0" smtClean="0"/>
              <a:t>Imaging system induces ‘distortions’ (refraction in OCT, ring artefacts in X-ray CT etc.)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eaLnBrk="1" hangingPunct="1">
              <a:spcBef>
                <a:spcPct val="40000"/>
              </a:spcBef>
              <a:spcAft>
                <a:spcPct val="20000"/>
              </a:spcAft>
              <a:buClr>
                <a:srgbClr val="963A68"/>
              </a:buClr>
              <a:defRPr/>
            </a:pPr>
            <a:r>
              <a:rPr lang="en-GB" smtClean="0">
                <a:solidFill>
                  <a:srgbClr val="005C84"/>
                </a:solidFill>
              </a:rPr>
              <a:t>Prof. F. Pierron – SESG6045 and BSSM Exp. Mech. Course, University of Southampton, April 2018 – DIC UQ and metrology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4A740333-F185-44CA-A730-364621714735}" type="slidenum">
              <a:rPr lang="en-GB" smtClean="0">
                <a:solidFill>
                  <a:srgbClr val="005C84"/>
                </a:solidFill>
              </a:rPr>
              <a:pPr>
                <a:defRPr/>
              </a:pPr>
              <a:t>55</a:t>
            </a:fld>
            <a:r>
              <a:rPr lang="en-GB" smtClean="0">
                <a:solidFill>
                  <a:srgbClr val="005C84"/>
                </a:solidFill>
              </a:rPr>
              <a:t>/58</a:t>
            </a:r>
            <a:endParaRPr lang="en-GB" dirty="0">
              <a:solidFill>
                <a:srgbClr val="005C8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7175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Conclusion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DIC is a complex measurement technique</a:t>
            </a:r>
          </a:p>
          <a:p>
            <a:r>
              <a:rPr lang="en-GB" dirty="0" smtClean="0"/>
              <a:t>Many choices have to be made, which impact the results</a:t>
            </a:r>
          </a:p>
          <a:p>
            <a:r>
              <a:rPr lang="en-GB" dirty="0" smtClean="0"/>
              <a:t>No magic recipe: need for understanding the different issues</a:t>
            </a:r>
          </a:p>
          <a:p>
            <a:r>
              <a:rPr lang="en-GB" dirty="0" smtClean="0"/>
              <a:t>Qualitative vs quantitative DIC: a step change</a:t>
            </a:r>
          </a:p>
          <a:p>
            <a:r>
              <a:rPr lang="en-GB" dirty="0" smtClean="0"/>
              <a:t>Need for training</a:t>
            </a:r>
          </a:p>
          <a:p>
            <a:r>
              <a:rPr lang="en-GB" dirty="0" smtClean="0"/>
              <a:t>More in the data processing lecture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eaLnBrk="1" hangingPunct="1">
              <a:spcBef>
                <a:spcPct val="40000"/>
              </a:spcBef>
              <a:spcAft>
                <a:spcPct val="20000"/>
              </a:spcAft>
              <a:buClr>
                <a:srgbClr val="963A68"/>
              </a:buClr>
              <a:defRPr/>
            </a:pPr>
            <a:r>
              <a:rPr lang="en-GB" smtClean="0">
                <a:solidFill>
                  <a:srgbClr val="005C84"/>
                </a:solidFill>
              </a:rPr>
              <a:t>Prof. F. Pierron – SESG6045 and BSSM Exp. Mech. Course, University of Southampton, April 2018 – DIC UQ and metrology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4A740333-F185-44CA-A730-364621714735}" type="slidenum">
              <a:rPr lang="en-GB" smtClean="0">
                <a:solidFill>
                  <a:srgbClr val="005C84"/>
                </a:solidFill>
              </a:rPr>
              <a:pPr>
                <a:defRPr/>
              </a:pPr>
              <a:t>56</a:t>
            </a:fld>
            <a:r>
              <a:rPr lang="en-GB" smtClean="0">
                <a:solidFill>
                  <a:srgbClr val="005C84"/>
                </a:solidFill>
              </a:rPr>
              <a:t>/58</a:t>
            </a:r>
            <a:endParaRPr lang="en-GB" dirty="0">
              <a:solidFill>
                <a:srgbClr val="005C8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6332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Some useful resources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International </a:t>
            </a:r>
            <a:r>
              <a:rPr lang="fr-FR" dirty="0"/>
              <a:t>DIC society: </a:t>
            </a:r>
            <a:r>
              <a:rPr lang="fr-FR" dirty="0">
                <a:hlinkClick r:id="rId2"/>
              </a:rPr>
              <a:t>http://</a:t>
            </a:r>
            <a:r>
              <a:rPr lang="fr-FR" dirty="0" smtClean="0">
                <a:hlinkClick r:id="rId2"/>
              </a:rPr>
              <a:t>idics.org</a:t>
            </a:r>
            <a:r>
              <a:rPr lang="fr-FR" dirty="0" smtClean="0"/>
              <a:t> </a:t>
            </a:r>
          </a:p>
          <a:p>
            <a:r>
              <a:rPr lang="fr-FR" dirty="0" smtClean="0"/>
              <a:t>Guide of ‘good practice’ (</a:t>
            </a:r>
            <a:r>
              <a:rPr lang="fr-FR" dirty="0" err="1" smtClean="0"/>
              <a:t>iDICs</a:t>
            </a:r>
            <a:r>
              <a:rPr lang="fr-FR" dirty="0" smtClean="0"/>
              <a:t>)</a:t>
            </a:r>
            <a:endParaRPr lang="en-GB" dirty="0" smtClean="0"/>
          </a:p>
          <a:p>
            <a:pPr lvl="1"/>
            <a:r>
              <a:rPr lang="fr-FR" dirty="0">
                <a:hlinkClick r:id="rId3"/>
              </a:rPr>
              <a:t>http://idics.org/guide</a:t>
            </a:r>
            <a:r>
              <a:rPr lang="fr-FR" dirty="0" smtClean="0">
                <a:hlinkClick r:id="rId3"/>
              </a:rPr>
              <a:t>/</a:t>
            </a:r>
            <a:r>
              <a:rPr lang="fr-FR" dirty="0" smtClean="0"/>
              <a:t> </a:t>
            </a:r>
          </a:p>
          <a:p>
            <a:r>
              <a:rPr lang="fr-FR" dirty="0" smtClean="0"/>
              <a:t>Training</a:t>
            </a:r>
          </a:p>
          <a:p>
            <a:pPr marL="0" indent="0">
              <a:buNone/>
            </a:pPr>
            <a:r>
              <a:rPr lang="en-GB" dirty="0" err="1" smtClean="0"/>
              <a:t>MatchID</a:t>
            </a:r>
            <a:r>
              <a:rPr lang="en-GB" dirty="0" smtClean="0"/>
              <a:t> </a:t>
            </a:r>
            <a:r>
              <a:rPr lang="en-GB" dirty="0"/>
              <a:t>DIC course</a:t>
            </a:r>
          </a:p>
          <a:p>
            <a:pPr lvl="1"/>
            <a:r>
              <a:rPr lang="en-GB" dirty="0"/>
              <a:t>Five successful 5 days sessions in 2014-2017</a:t>
            </a:r>
          </a:p>
          <a:p>
            <a:pPr lvl="1"/>
            <a:r>
              <a:rPr lang="en-GB" dirty="0"/>
              <a:t>Next edition: 11-15 June 2018, Philadelphia, USA</a:t>
            </a:r>
          </a:p>
          <a:p>
            <a:pPr marL="450850" lvl="1" indent="0">
              <a:buNone/>
            </a:pPr>
            <a:r>
              <a:rPr lang="en-GB" sz="2400" dirty="0">
                <a:hlinkClick r:id="rId4"/>
              </a:rPr>
              <a:t>https://www.matchid.eu/Portal/?user=DIC_Course</a:t>
            </a:r>
            <a:r>
              <a:rPr lang="en-GB" sz="2400" dirty="0"/>
              <a:t> </a:t>
            </a:r>
          </a:p>
          <a:p>
            <a:endParaRPr lang="fr-FR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eaLnBrk="1" hangingPunct="1">
              <a:spcBef>
                <a:spcPct val="40000"/>
              </a:spcBef>
              <a:spcAft>
                <a:spcPct val="20000"/>
              </a:spcAft>
              <a:buClr>
                <a:srgbClr val="963A68"/>
              </a:buClr>
              <a:defRPr/>
            </a:pPr>
            <a:r>
              <a:rPr lang="en-GB" smtClean="0">
                <a:solidFill>
                  <a:srgbClr val="005C84"/>
                </a:solidFill>
              </a:rPr>
              <a:t>Prof. F. Pierron – SESG6045 and BSSM Exp. Mech. Course, University of Southampton, April 2018 – DIC UQ and metrology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4A740333-F185-44CA-A730-364621714735}" type="slidenum">
              <a:rPr lang="en-GB" smtClean="0">
                <a:solidFill>
                  <a:srgbClr val="005C84"/>
                </a:solidFill>
              </a:rPr>
              <a:pPr>
                <a:defRPr/>
              </a:pPr>
              <a:t>57</a:t>
            </a:fld>
            <a:r>
              <a:rPr lang="en-GB" smtClean="0">
                <a:solidFill>
                  <a:srgbClr val="005C84"/>
                </a:solidFill>
              </a:rPr>
              <a:t>/58</a:t>
            </a:r>
            <a:endParaRPr lang="en-GB" dirty="0">
              <a:solidFill>
                <a:srgbClr val="005C8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8405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Acknowledgements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Dr Pascal Lava, </a:t>
            </a:r>
            <a:r>
              <a:rPr lang="en-GB" dirty="0" err="1" smtClean="0"/>
              <a:t>MatchID</a:t>
            </a:r>
            <a:r>
              <a:rPr lang="en-GB" dirty="0" smtClean="0"/>
              <a:t> N.V., </a:t>
            </a:r>
            <a:r>
              <a:rPr lang="en-GB" dirty="0" smtClean="0"/>
              <a:t>Belgium</a:t>
            </a:r>
          </a:p>
          <a:p>
            <a:r>
              <a:rPr lang="en-GB" dirty="0" smtClean="0"/>
              <a:t>Dr Philip Reu, Sandia National Laboratory, </a:t>
            </a:r>
            <a:r>
              <a:rPr lang="en-GB" dirty="0" smtClean="0"/>
              <a:t>USA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eaLnBrk="1" hangingPunct="1">
              <a:spcBef>
                <a:spcPct val="40000"/>
              </a:spcBef>
              <a:spcAft>
                <a:spcPct val="20000"/>
              </a:spcAft>
              <a:buClr>
                <a:srgbClr val="963A68"/>
              </a:buClr>
              <a:defRPr/>
            </a:pPr>
            <a:r>
              <a:rPr lang="en-GB" smtClean="0">
                <a:solidFill>
                  <a:srgbClr val="005C84"/>
                </a:solidFill>
              </a:rPr>
              <a:t>Prof. F. Pierron – SESG6045 and BSSM Exp. Mech. Course, University of Southampton, April 2018 – DIC UQ and metrology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4A740333-F185-44CA-A730-364621714735}" type="slidenum">
              <a:rPr lang="en-GB" smtClean="0">
                <a:solidFill>
                  <a:srgbClr val="005C84"/>
                </a:solidFill>
              </a:rPr>
              <a:pPr>
                <a:defRPr/>
              </a:pPr>
              <a:t>58</a:t>
            </a:fld>
            <a:r>
              <a:rPr lang="en-GB" smtClean="0">
                <a:solidFill>
                  <a:srgbClr val="005C84"/>
                </a:solidFill>
              </a:rPr>
              <a:t>/58</a:t>
            </a:r>
            <a:endParaRPr lang="en-GB" dirty="0">
              <a:solidFill>
                <a:srgbClr val="005C8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3360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Matching </a:t>
            </a:r>
            <a:r>
              <a:rPr lang="en-US" dirty="0" smtClean="0"/>
              <a:t>(2/11)</a:t>
            </a:r>
            <a:endParaRPr lang="en-US" dirty="0"/>
          </a:p>
        </p:txBody>
      </p:sp>
      <p:sp>
        <p:nvSpPr>
          <p:cNvPr id="22" name="Content Placeholder 2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Using interpolation and the shape function a correlation criterion is used to find a subset match</a:t>
            </a:r>
          </a:p>
          <a:p>
            <a:endParaRPr lang="en-GB" dirty="0"/>
          </a:p>
        </p:txBody>
      </p:sp>
      <p:pic>
        <p:nvPicPr>
          <p:cNvPr id="3" name="Picture 2" descr="Machine generated alternative text: ,....&#10;..••••‘• •I&#10;..&#10;. ...&#10;• ‘:..:: :&#10;• ..&#10;I .: •e:. •&#10;II.. ..&#10;1.”.•&#10;Ii •Iôi a *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994" y="2103004"/>
            <a:ext cx="2305326" cy="1911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50344" y="1733671"/>
            <a:ext cx="14446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Subset to find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181994" y="2712603"/>
            <a:ext cx="609600" cy="609600"/>
          </a:xfrm>
          <a:prstGeom prst="rect">
            <a:avLst/>
          </a:prstGeom>
          <a:noFill/>
          <a:ln w="571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4" descr="Machine generated alternative text: 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6121" y="2103003"/>
            <a:ext cx="2298424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782194" y="1722003"/>
            <a:ext cx="23262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Region of Interest (ROI)</a:t>
            </a:r>
            <a:endParaRPr lang="en-US" dirty="0"/>
          </a:p>
        </p:txBody>
      </p:sp>
      <p:pic>
        <p:nvPicPr>
          <p:cNvPr id="8" name="Picture 6" descr="Machine generated alternative text: 10 15 20 25 30&#10;Row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53" t="4557" r="4705" b="21369"/>
          <a:stretch/>
        </p:blipFill>
        <p:spPr bwMode="auto">
          <a:xfrm>
            <a:off x="3451429" y="2606221"/>
            <a:ext cx="848139" cy="861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457" y="1798392"/>
            <a:ext cx="3569701" cy="2974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428711" y="3990422"/>
            <a:ext cx="23134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Reference Image (</a:t>
            </a:r>
            <a:r>
              <a:rPr lang="en-US" i="1" dirty="0" smtClean="0"/>
              <a:t>F)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2841003" y="3990422"/>
            <a:ext cx="21723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Matched Image (</a:t>
            </a:r>
            <a:r>
              <a:rPr lang="en-US" i="1" dirty="0" smtClean="0"/>
              <a:t>G</a:t>
            </a:r>
            <a:r>
              <a:rPr lang="en-US" dirty="0" smtClean="0"/>
              <a:t>)</a:t>
            </a:r>
            <a:endParaRPr lang="en-US" dirty="0"/>
          </a:p>
        </p:txBody>
      </p:sp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05038295"/>
              </p:ext>
            </p:extLst>
          </p:nvPr>
        </p:nvGraphicFramePr>
        <p:xfrm>
          <a:off x="392022" y="4359754"/>
          <a:ext cx="3068637" cy="987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7" name="Equation" r:id="rId8" imgW="1143000" imgH="368280" progId="Equation.DSMT4">
                  <p:embed/>
                </p:oleObj>
              </mc:Choice>
              <mc:Fallback>
                <p:oleObj name="Equation" r:id="rId8" imgW="1143000" imgH="3682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2022" y="4359754"/>
                        <a:ext cx="3068637" cy="987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261408" y="5250600"/>
            <a:ext cx="300492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i="1" dirty="0" smtClean="0">
                <a:latin typeface="Calibri"/>
                <a:cs typeface="Calibri"/>
              </a:rPr>
              <a:t>χ</a:t>
            </a:r>
            <a:r>
              <a:rPr lang="en-US" dirty="0" smtClean="0">
                <a:latin typeface="Calibri"/>
                <a:cs typeface="Calibri"/>
              </a:rPr>
              <a:t> – is the function to minimize</a:t>
            </a:r>
          </a:p>
          <a:p>
            <a:r>
              <a:rPr lang="en-US" i="1" dirty="0" smtClean="0">
                <a:latin typeface="Calibri"/>
                <a:cs typeface="Calibri"/>
              </a:rPr>
              <a:t>F</a:t>
            </a:r>
            <a:r>
              <a:rPr lang="en-US" dirty="0" smtClean="0">
                <a:latin typeface="Calibri"/>
                <a:cs typeface="Calibri"/>
              </a:rPr>
              <a:t> – is the reference image</a:t>
            </a:r>
          </a:p>
          <a:p>
            <a:r>
              <a:rPr lang="en-US" i="1" dirty="0" smtClean="0">
                <a:latin typeface="Calibri"/>
                <a:cs typeface="Calibri"/>
              </a:rPr>
              <a:t>G</a:t>
            </a:r>
            <a:r>
              <a:rPr lang="en-US" dirty="0" smtClean="0">
                <a:latin typeface="Calibri"/>
                <a:cs typeface="Calibri"/>
              </a:rPr>
              <a:t> – is the deformed image</a:t>
            </a:r>
          </a:p>
          <a:p>
            <a:r>
              <a:rPr lang="en-US" i="1" dirty="0" err="1" smtClean="0">
                <a:latin typeface="Calibri"/>
                <a:cs typeface="Calibri"/>
              </a:rPr>
              <a:t>i</a:t>
            </a:r>
            <a:r>
              <a:rPr lang="en-US" dirty="0" smtClean="0">
                <a:latin typeface="Calibri"/>
                <a:cs typeface="Calibri"/>
              </a:rPr>
              <a:t> – is the pixel in the subset</a:t>
            </a:r>
            <a:endParaRPr lang="en-US" i="1" dirty="0"/>
          </a:p>
        </p:txBody>
      </p:sp>
      <p:sp>
        <p:nvSpPr>
          <p:cNvPr id="14" name="Rectangle 13"/>
          <p:cNvSpPr/>
          <p:nvPr/>
        </p:nvSpPr>
        <p:spPr>
          <a:xfrm>
            <a:off x="3623707" y="2742026"/>
            <a:ext cx="384313" cy="384313"/>
          </a:xfrm>
          <a:prstGeom prst="rect">
            <a:avLst/>
          </a:prstGeom>
          <a:noFill/>
          <a:ln w="571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3458055" y="2590022"/>
            <a:ext cx="384313" cy="384313"/>
          </a:xfrm>
          <a:prstGeom prst="rect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3610455" y="2596650"/>
            <a:ext cx="384313" cy="384313"/>
          </a:xfrm>
          <a:prstGeom prst="rect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3795983" y="2596650"/>
            <a:ext cx="384313" cy="384313"/>
          </a:xfrm>
          <a:prstGeom prst="rect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4286316" y="2539960"/>
            <a:ext cx="6493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Etc.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279898" y="5020000"/>
            <a:ext cx="5821926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00" b="1" dirty="0" smtClean="0"/>
              <a:t>How do you pick your correlation criterion?</a:t>
            </a:r>
          </a:p>
          <a:p>
            <a:pPr marL="457200" indent="-457200">
              <a:buAutoNum type="arabicPeriod"/>
            </a:pPr>
            <a:r>
              <a:rPr lang="en-US" sz="1900" dirty="0" smtClean="0"/>
              <a:t>Sum Squared Difference (SSD)</a:t>
            </a:r>
          </a:p>
          <a:p>
            <a:pPr marL="457200" indent="-457200">
              <a:buAutoNum type="arabicPeriod"/>
            </a:pPr>
            <a:r>
              <a:rPr lang="en-US" sz="1900" dirty="0" smtClean="0"/>
              <a:t>Normalized Sum Squared Difference (NSSD)</a:t>
            </a:r>
          </a:p>
          <a:p>
            <a:pPr marL="457200" indent="-457200">
              <a:buAutoNum type="arabicPeriod"/>
            </a:pPr>
            <a:r>
              <a:rPr lang="en-US" sz="1900" dirty="0" smtClean="0"/>
              <a:t>Zero Normalized Sum Squared Difference (ZNSSD)</a:t>
            </a:r>
            <a:endParaRPr lang="en-US" sz="1900" dirty="0"/>
          </a:p>
        </p:txBody>
      </p:sp>
      <p:sp>
        <p:nvSpPr>
          <p:cNvPr id="21" name="Rectangle 20"/>
          <p:cNvSpPr/>
          <p:nvPr/>
        </p:nvSpPr>
        <p:spPr>
          <a:xfrm>
            <a:off x="6814017" y="6271251"/>
            <a:ext cx="206017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/>
              <a:t>Copyright 2013 Sandia Corporation</a:t>
            </a:r>
          </a:p>
        </p:txBody>
      </p:sp>
      <p:sp>
        <p:nvSpPr>
          <p:cNvPr id="23" name="Footer Placeholder 2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eaLnBrk="1" hangingPunct="1">
              <a:spcBef>
                <a:spcPct val="40000"/>
              </a:spcBef>
              <a:spcAft>
                <a:spcPct val="20000"/>
              </a:spcAft>
              <a:buClr>
                <a:srgbClr val="963A68"/>
              </a:buClr>
              <a:defRPr/>
            </a:pPr>
            <a:r>
              <a:rPr lang="en-GB" smtClean="0">
                <a:solidFill>
                  <a:srgbClr val="005C84"/>
                </a:solidFill>
              </a:rPr>
              <a:t>Prof. F. Pierron – SESG6045 and BSSM Exp. Mech. Course, University of Southampton, April 2018 – DIC UQ and metrology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24" name="Slide Number Placeholder 2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4A740333-F185-44CA-A730-364621714735}" type="slidenum">
              <a:rPr lang="en-GB" smtClean="0">
                <a:solidFill>
                  <a:srgbClr val="005C84"/>
                </a:solidFill>
              </a:rPr>
              <a:pPr>
                <a:defRPr/>
              </a:pPr>
              <a:t>6</a:t>
            </a:fld>
            <a:r>
              <a:rPr lang="en-GB" smtClean="0">
                <a:solidFill>
                  <a:srgbClr val="005C84"/>
                </a:solidFill>
              </a:rPr>
              <a:t>/58</a:t>
            </a:r>
            <a:endParaRPr lang="en-GB" dirty="0">
              <a:solidFill>
                <a:srgbClr val="005C8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2868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8" grpId="2" animBg="1"/>
      <p:bldP spid="12" grpId="0"/>
      <p:bldP spid="12" grpId="1"/>
      <p:bldP spid="1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Matching </a:t>
            </a:r>
            <a:r>
              <a:rPr lang="en-US" dirty="0" smtClean="0"/>
              <a:t>(3/11)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minimization function finds the motion and deformation of a subset simultaneously</a:t>
            </a:r>
            <a:endParaRPr lang="en-GB" dirty="0"/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51283256"/>
              </p:ext>
            </p:extLst>
          </p:nvPr>
        </p:nvGraphicFramePr>
        <p:xfrm>
          <a:off x="1594070" y="4576853"/>
          <a:ext cx="5932488" cy="987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72" name="Equation" r:id="rId3" imgW="2209680" imgH="368280" progId="Equation.DSMT4">
                  <p:embed/>
                </p:oleObj>
              </mc:Choice>
              <mc:Fallback>
                <p:oleObj name="Equation" r:id="rId3" imgW="2209680" imgH="3682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94070" y="4576853"/>
                        <a:ext cx="5932488" cy="987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kstvak 5"/>
          <p:cNvSpPr txBox="1"/>
          <p:nvPr/>
        </p:nvSpPr>
        <p:spPr>
          <a:xfrm>
            <a:off x="1448132" y="5537315"/>
            <a:ext cx="65109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2800" b="1" dirty="0" smtClean="0"/>
              <a:t>How to select …. Speed vs. Image quality</a:t>
            </a:r>
            <a:endParaRPr lang="nl-BE" sz="2800" b="1" dirty="0"/>
          </a:p>
        </p:txBody>
      </p:sp>
      <p:sp>
        <p:nvSpPr>
          <p:cNvPr id="5" name="Tekstvak 8"/>
          <p:cNvSpPr txBox="1">
            <a:spLocks noChangeArrowheads="1"/>
          </p:cNvSpPr>
          <p:nvPr/>
        </p:nvSpPr>
        <p:spPr bwMode="auto">
          <a:xfrm>
            <a:off x="258639" y="2805572"/>
            <a:ext cx="3864135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nl-NL" sz="2000" i="1" dirty="0" smtClean="0">
                <a:latin typeface="Calibri" pitchFamily="34" charset="0"/>
              </a:rPr>
              <a:t>F : reference image</a:t>
            </a:r>
            <a:endParaRPr lang="nl-NL" sz="2000" i="1" dirty="0">
              <a:latin typeface="Calibri" pitchFamily="34" charset="0"/>
            </a:endParaRPr>
          </a:p>
          <a:p>
            <a:pPr eaLnBrk="1" hangingPunct="1"/>
            <a:r>
              <a:rPr lang="nl-NL" sz="2000" i="1" dirty="0" smtClean="0">
                <a:latin typeface="Calibri" pitchFamily="34" charset="0"/>
              </a:rPr>
              <a:t>G : deformed image</a:t>
            </a:r>
          </a:p>
          <a:p>
            <a:pPr eaLnBrk="1" hangingPunct="1"/>
            <a:r>
              <a:rPr lang="nl-NL" sz="2000" i="1" dirty="0" smtClean="0">
                <a:latin typeface="Calibri" pitchFamily="34" charset="0"/>
              </a:rPr>
              <a:t>Summation over all pixels in subset</a:t>
            </a:r>
            <a:endParaRPr lang="nl-NL" sz="2000" i="1" dirty="0">
              <a:latin typeface="Calibri" pitchFamily="34" charset="0"/>
            </a:endParaRPr>
          </a:p>
        </p:txBody>
      </p:sp>
      <p:sp>
        <p:nvSpPr>
          <p:cNvPr id="6" name="Tekstvak 16"/>
          <p:cNvSpPr txBox="1">
            <a:spLocks noChangeArrowheads="1"/>
          </p:cNvSpPr>
          <p:nvPr/>
        </p:nvSpPr>
        <p:spPr bwMode="auto">
          <a:xfrm>
            <a:off x="4495360" y="2805572"/>
            <a:ext cx="4444968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nl-NL" sz="2000" dirty="0">
                <a:latin typeface="Calibri" pitchFamily="34" charset="0"/>
              </a:rPr>
              <a:t>The parameter vector </a:t>
            </a:r>
            <a:r>
              <a:rPr lang="nl-NL" sz="2000" b="1" dirty="0">
                <a:latin typeface="Calibri" pitchFamily="34" charset="0"/>
              </a:rPr>
              <a:t>s </a:t>
            </a:r>
            <a:r>
              <a:rPr lang="nl-NL" sz="2000" dirty="0">
                <a:latin typeface="Calibri" pitchFamily="34" charset="0"/>
              </a:rPr>
              <a:t>relates coordinates </a:t>
            </a:r>
            <a:r>
              <a:rPr lang="nl-NL" sz="2000" dirty="0" smtClean="0">
                <a:latin typeface="Calibri" pitchFamily="34" charset="0"/>
              </a:rPr>
              <a:t>in the reference </a:t>
            </a:r>
            <a:r>
              <a:rPr lang="nl-NL" sz="2000" dirty="0">
                <a:latin typeface="Calibri" pitchFamily="34" charset="0"/>
              </a:rPr>
              <a:t>image to </a:t>
            </a:r>
            <a:r>
              <a:rPr lang="nl-NL" sz="2000" dirty="0" smtClean="0">
                <a:latin typeface="Calibri" pitchFamily="34" charset="0"/>
              </a:rPr>
              <a:t>coordinates in </a:t>
            </a:r>
            <a:r>
              <a:rPr lang="nl-NL" sz="2000" dirty="0">
                <a:latin typeface="Calibri" pitchFamily="34" charset="0"/>
              </a:rPr>
              <a:t>the deformed image.</a:t>
            </a:r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89889348"/>
              </p:ext>
            </p:extLst>
          </p:nvPr>
        </p:nvGraphicFramePr>
        <p:xfrm>
          <a:off x="1903766" y="1915131"/>
          <a:ext cx="5183187" cy="987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73" name="Equation" r:id="rId5" imgW="1930320" imgH="368280" progId="Equation.DSMT4">
                  <p:embed/>
                </p:oleObj>
              </mc:Choice>
              <mc:Fallback>
                <p:oleObj name="Equation" r:id="rId5" imgW="1930320" imgH="3682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03766" y="1915131"/>
                        <a:ext cx="5183187" cy="987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1672408" y="4269597"/>
            <a:ext cx="57758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A simpler notation for rigid-body-motion only.</a:t>
            </a:r>
            <a:endParaRPr lang="en-US" sz="2400" dirty="0"/>
          </a:p>
        </p:txBody>
      </p:sp>
      <p:sp>
        <p:nvSpPr>
          <p:cNvPr id="10" name="Rectangle 9"/>
          <p:cNvSpPr/>
          <p:nvPr/>
        </p:nvSpPr>
        <p:spPr>
          <a:xfrm>
            <a:off x="6880149" y="6195666"/>
            <a:ext cx="206017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/>
              <a:t>Copyright 2013 Sandia Corporation</a:t>
            </a: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eaLnBrk="1" hangingPunct="1">
              <a:spcBef>
                <a:spcPct val="40000"/>
              </a:spcBef>
              <a:spcAft>
                <a:spcPct val="20000"/>
              </a:spcAft>
              <a:buClr>
                <a:srgbClr val="963A68"/>
              </a:buClr>
              <a:defRPr/>
            </a:pPr>
            <a:r>
              <a:rPr lang="en-GB" smtClean="0">
                <a:solidFill>
                  <a:srgbClr val="005C84"/>
                </a:solidFill>
              </a:rPr>
              <a:t>Prof. F. Pierron – SESG6045 and BSSM Exp. Mech. Course, University of Southampton, April 2018 – DIC UQ and metrology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4A740333-F185-44CA-A730-364621714735}" type="slidenum">
              <a:rPr lang="en-GB" smtClean="0">
                <a:solidFill>
                  <a:srgbClr val="005C84"/>
                </a:solidFill>
              </a:rPr>
              <a:pPr>
                <a:defRPr/>
              </a:pPr>
              <a:t>7</a:t>
            </a:fld>
            <a:r>
              <a:rPr lang="en-GB" smtClean="0">
                <a:solidFill>
                  <a:srgbClr val="005C84"/>
                </a:solidFill>
              </a:rPr>
              <a:t>/58</a:t>
            </a:r>
            <a:endParaRPr lang="en-GB" dirty="0">
              <a:solidFill>
                <a:srgbClr val="005C8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7940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Matching </a:t>
            </a:r>
            <a:r>
              <a:rPr lang="en-US" dirty="0" smtClean="0"/>
              <a:t>(4/11)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Selecting your correlation criterion: Speed versus image quality</a:t>
            </a:r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smtClean="0"/>
              <a:t>Prof. F. Pierron – SESG6045 and BSSM Exp. Mech. Course, University of Southampton, April 2018 – DIC UQ and metrology</a:t>
            </a:r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569" y="2043801"/>
            <a:ext cx="5077668" cy="3805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7888" y="2127250"/>
            <a:ext cx="5381625" cy="430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264362" y="6309439"/>
            <a:ext cx="206017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/>
              <a:t>Copyright 2013 Sandia Corporation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4A740333-F185-44CA-A730-364621714735}" type="slidenum">
              <a:rPr lang="en-GB" smtClean="0">
                <a:solidFill>
                  <a:srgbClr val="005C84"/>
                </a:solidFill>
              </a:rPr>
              <a:pPr>
                <a:defRPr/>
              </a:pPr>
              <a:t>8</a:t>
            </a:fld>
            <a:r>
              <a:rPr lang="en-GB" smtClean="0">
                <a:solidFill>
                  <a:srgbClr val="005C84"/>
                </a:solidFill>
              </a:rPr>
              <a:t>/58</a:t>
            </a:r>
            <a:endParaRPr lang="en-GB" dirty="0">
              <a:solidFill>
                <a:srgbClr val="005C8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7592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Matching </a:t>
            </a:r>
            <a:r>
              <a:rPr lang="en-US" dirty="0" smtClean="0"/>
              <a:t>(5/11)</a:t>
            </a:r>
            <a:endParaRPr lang="en-US" dirty="0"/>
          </a:p>
        </p:txBody>
      </p:sp>
      <p:sp>
        <p:nvSpPr>
          <p:cNvPr id="15" name="Content Placeholder 1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Images always have different intensities during the test. Particularly in 3D!</a:t>
            </a:r>
            <a:endParaRPr lang="en-GB" dirty="0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eaLnBrk="1" hangingPunct="1">
              <a:spcBef>
                <a:spcPct val="40000"/>
              </a:spcBef>
              <a:spcAft>
                <a:spcPct val="20000"/>
              </a:spcAft>
              <a:buClr>
                <a:srgbClr val="963A68"/>
              </a:buClr>
              <a:defRPr/>
            </a:pPr>
            <a:r>
              <a:rPr lang="en-GB" smtClean="0">
                <a:solidFill>
                  <a:srgbClr val="005C84"/>
                </a:solidFill>
              </a:rPr>
              <a:t>Prof. F. Pierron – SESG6045 and BSSM Exp. Mech. Course, University of Southampton, April 2018 – DIC UQ and metrology</a:t>
            </a:r>
            <a:endParaRPr lang="fr-FR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701" y="3819396"/>
            <a:ext cx="2568102" cy="2514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2096" y="3819396"/>
            <a:ext cx="2590800" cy="25368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9915" y="3819396"/>
            <a:ext cx="2628187" cy="2573433"/>
          </a:xfrm>
          <a:prstGeom prst="rect">
            <a:avLst/>
          </a:prstGeom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701" y="2418718"/>
            <a:ext cx="2552700" cy="1323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7422" y="2418718"/>
            <a:ext cx="2564747" cy="1332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9957" y="2418718"/>
            <a:ext cx="2552700" cy="1323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981072" y="1981200"/>
            <a:ext cx="14341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Full Contrast</a:t>
            </a:r>
            <a:endParaRPr lang="en-US" sz="2000" dirty="0"/>
          </a:p>
        </p:txBody>
      </p:sp>
      <p:sp>
        <p:nvSpPr>
          <p:cNvPr id="11" name="TextBox 10"/>
          <p:cNvSpPr txBox="1"/>
          <p:nvPr/>
        </p:nvSpPr>
        <p:spPr>
          <a:xfrm>
            <a:off x="3642841" y="1981200"/>
            <a:ext cx="19121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Reduced contrast</a:t>
            </a:r>
            <a:endParaRPr lang="en-US" sz="2000" dirty="0"/>
          </a:p>
        </p:txBody>
      </p:sp>
      <p:sp>
        <p:nvSpPr>
          <p:cNvPr id="12" name="TextBox 11"/>
          <p:cNvSpPr txBox="1"/>
          <p:nvPr/>
        </p:nvSpPr>
        <p:spPr>
          <a:xfrm>
            <a:off x="5894277" y="1981200"/>
            <a:ext cx="31240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/>
              <a:t>Reduced and shifted contrast</a:t>
            </a:r>
            <a:endParaRPr lang="en-US" sz="2000" dirty="0"/>
          </a:p>
        </p:txBody>
      </p:sp>
      <p:sp>
        <p:nvSpPr>
          <p:cNvPr id="13" name="Rectangle 12"/>
          <p:cNvSpPr/>
          <p:nvPr/>
        </p:nvSpPr>
        <p:spPr>
          <a:xfrm>
            <a:off x="6849225" y="6350297"/>
            <a:ext cx="206017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/>
              <a:t>Copyright 2013 Sandia Corporation</a:t>
            </a: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4A740333-F185-44CA-A730-364621714735}" type="slidenum">
              <a:rPr lang="en-GB" smtClean="0">
                <a:solidFill>
                  <a:srgbClr val="005C84"/>
                </a:solidFill>
              </a:rPr>
              <a:pPr>
                <a:defRPr/>
              </a:pPr>
              <a:t>9</a:t>
            </a:fld>
            <a:r>
              <a:rPr lang="en-GB" smtClean="0">
                <a:solidFill>
                  <a:srgbClr val="005C84"/>
                </a:solidFill>
              </a:rPr>
              <a:t>/58</a:t>
            </a:r>
            <a:endParaRPr lang="en-GB" dirty="0">
              <a:solidFill>
                <a:srgbClr val="005C8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2442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theme/theme1.xml><?xml version="1.0" encoding="utf-8"?>
<a:theme xmlns:a="http://schemas.openxmlformats.org/drawingml/2006/main" name="UoSnew3">
  <a:themeElements>
    <a:clrScheme name="UoSnew3 1">
      <a:dk1>
        <a:srgbClr val="005C84"/>
      </a:dk1>
      <a:lt1>
        <a:srgbClr val="DBDFE1"/>
      </a:lt1>
      <a:dk2>
        <a:srgbClr val="005C84"/>
      </a:dk2>
      <a:lt2>
        <a:srgbClr val="A4AEB5"/>
      </a:lt2>
      <a:accent1>
        <a:srgbClr val="005C84"/>
      </a:accent1>
      <a:accent2>
        <a:srgbClr val="007C92"/>
      </a:accent2>
      <a:accent3>
        <a:srgbClr val="EAECEE"/>
      </a:accent3>
      <a:accent4>
        <a:srgbClr val="004D70"/>
      </a:accent4>
      <a:accent5>
        <a:srgbClr val="AAB5C2"/>
      </a:accent5>
      <a:accent6>
        <a:srgbClr val="007084"/>
      </a:accent6>
      <a:hlink>
        <a:srgbClr val="0098C3"/>
      </a:hlink>
      <a:folHlink>
        <a:srgbClr val="6A4061"/>
      </a:folHlink>
    </a:clrScheme>
    <a:fontScheme name="UoSnew3">
      <a:majorFont>
        <a:latin typeface="Lucida Sans"/>
        <a:ea typeface="ＭＳ Ｐゴシック"/>
        <a:cs typeface=""/>
      </a:majorFont>
      <a:minorFont>
        <a:latin typeface="Lucida Sans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accent2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Lucida Sans" pitchFamily="34" charset="0"/>
            <a:ea typeface="ＭＳ Ｐゴシック" pitchFamily="16" charset="-128"/>
            <a:cs typeface="Arial" charset="0"/>
          </a:defRPr>
        </a:defPPr>
      </a:lstStyle>
    </a:spDef>
    <a:lnDef>
      <a:spPr bwMode="auto">
        <a:solidFill>
          <a:schemeClr val="accent1"/>
        </a:solidFill>
        <a:ln w="38100" cap="flat" cmpd="sng" algn="ctr">
          <a:solidFill>
            <a:schemeClr val="tx1"/>
          </a:solidFill>
          <a:prstDash val="solid"/>
          <a:round/>
          <a:headEnd type="none" w="med" len="med"/>
          <a:tailEnd type="stealth" w="lg" len="lg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/>
      <a:lstStyle/>
    </a:lnDef>
    <a:txDef>
      <a:spPr>
        <a:noFill/>
      </a:spPr>
      <a:bodyPr wrap="none" rtlCol="0">
        <a:spAutoFit/>
      </a:bodyPr>
      <a:lstStyle>
        <a:defPPr>
          <a:spcBef>
            <a:spcPts val="0"/>
          </a:spcBef>
          <a:spcAft>
            <a:spcPts val="0"/>
          </a:spcAft>
          <a:buNone/>
          <a:defRPr sz="2400" b="0" dirty="0" err="1" smtClean="0">
            <a:solidFill>
              <a:schemeClr val="tx1"/>
            </a:solidFill>
            <a:latin typeface="+mj-lt"/>
          </a:defRPr>
        </a:defPPr>
      </a:lstStyle>
    </a:txDef>
  </a:objectDefaults>
  <a:extraClrSchemeLst>
    <a:extraClrScheme>
      <a:clrScheme name="UoSnew3 1">
        <a:dk1>
          <a:srgbClr val="005C84"/>
        </a:dk1>
        <a:lt1>
          <a:srgbClr val="DBDFE1"/>
        </a:lt1>
        <a:dk2>
          <a:srgbClr val="005C84"/>
        </a:dk2>
        <a:lt2>
          <a:srgbClr val="A4AEB5"/>
        </a:lt2>
        <a:accent1>
          <a:srgbClr val="005C84"/>
        </a:accent1>
        <a:accent2>
          <a:srgbClr val="007C92"/>
        </a:accent2>
        <a:accent3>
          <a:srgbClr val="EAECEE"/>
        </a:accent3>
        <a:accent4>
          <a:srgbClr val="004D70"/>
        </a:accent4>
        <a:accent5>
          <a:srgbClr val="AAB5C2"/>
        </a:accent5>
        <a:accent6>
          <a:srgbClr val="007084"/>
        </a:accent6>
        <a:hlink>
          <a:srgbClr val="0098C3"/>
        </a:hlink>
        <a:folHlink>
          <a:srgbClr val="6A4061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Soton</Template>
  <TotalTime>18791</TotalTime>
  <Words>3653</Words>
  <Application>Microsoft Office PowerPoint</Application>
  <PresentationFormat>On-screen Show (4:3)</PresentationFormat>
  <Paragraphs>548</Paragraphs>
  <Slides>58</Slides>
  <Notes>25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58</vt:i4>
      </vt:variant>
    </vt:vector>
  </HeadingPairs>
  <TitlesOfParts>
    <vt:vector size="67" baseType="lpstr">
      <vt:lpstr>ＭＳ Ｐゴシック</vt:lpstr>
      <vt:lpstr>Arial</vt:lpstr>
      <vt:lpstr>Calibri</vt:lpstr>
      <vt:lpstr>Lucida Sans</vt:lpstr>
      <vt:lpstr>Symbol</vt:lpstr>
      <vt:lpstr>Times New Roman</vt:lpstr>
      <vt:lpstr>Wingdings</vt:lpstr>
      <vt:lpstr>UoSnew3</vt:lpstr>
      <vt:lpstr>Equation</vt:lpstr>
      <vt:lpstr>Metrology and uncertainty quantification in DIC </vt:lpstr>
      <vt:lpstr>Introduction (1/3)</vt:lpstr>
      <vt:lpstr>Introduction (2/3)</vt:lpstr>
      <vt:lpstr>Introduction (3/3)</vt:lpstr>
      <vt:lpstr>Matching (1/11)</vt:lpstr>
      <vt:lpstr>Matching (2/11)</vt:lpstr>
      <vt:lpstr>Matching (3/11)</vt:lpstr>
      <vt:lpstr>Matching (4/11)</vt:lpstr>
      <vt:lpstr>Matching (5/11)</vt:lpstr>
      <vt:lpstr>Matching (6/11)</vt:lpstr>
      <vt:lpstr>Matching (7/11)</vt:lpstr>
      <vt:lpstr>Matching (8/11)</vt:lpstr>
      <vt:lpstr>Matching (9/11)</vt:lpstr>
      <vt:lpstr>Matching (10/11)</vt:lpstr>
      <vt:lpstr>Matching (11/11)</vt:lpstr>
      <vt:lpstr>Interpolation (1/9)</vt:lpstr>
      <vt:lpstr>Interpolation (2/9)</vt:lpstr>
      <vt:lpstr>Interpolation (3/9)</vt:lpstr>
      <vt:lpstr>Interpolation (4/9)</vt:lpstr>
      <vt:lpstr>Interpolation (5/9)</vt:lpstr>
      <vt:lpstr>Interpolation (6/9)</vt:lpstr>
      <vt:lpstr>Interpolation (7/9)</vt:lpstr>
      <vt:lpstr>Interpolation (8/9)</vt:lpstr>
      <vt:lpstr>Interpolation (9/9)</vt:lpstr>
      <vt:lpstr>Shape functions (1/5)</vt:lpstr>
      <vt:lpstr>Shape functions (2/5)</vt:lpstr>
      <vt:lpstr>Shape functions (3/5)</vt:lpstr>
      <vt:lpstr>Shape functions (4/5)</vt:lpstr>
      <vt:lpstr>Shape functions (5/5)</vt:lpstr>
      <vt:lpstr>Uncertainty in DIC</vt:lpstr>
      <vt:lpstr>Interpolation bias (1/10)</vt:lpstr>
      <vt:lpstr>Interpolation bias (2/10)</vt:lpstr>
      <vt:lpstr>Interpolation bias (3/10)</vt:lpstr>
      <vt:lpstr>Interpolation bias (4/10)</vt:lpstr>
      <vt:lpstr>Interpolation bias (5/10)</vt:lpstr>
      <vt:lpstr>Interpolation bias (6/10)</vt:lpstr>
      <vt:lpstr>Interpolation bias (7/10)</vt:lpstr>
      <vt:lpstr>Interpolation bias (8/10)</vt:lpstr>
      <vt:lpstr>Interpolation bias (9/10)</vt:lpstr>
      <vt:lpstr>Interpolation bias (10/10)</vt:lpstr>
      <vt:lpstr>Noise bias (1/3)</vt:lpstr>
      <vt:lpstr>Noise bias (2/3)</vt:lpstr>
      <vt:lpstr>Noise bias (3/3)</vt:lpstr>
      <vt:lpstr>Random variance (1/3)</vt:lpstr>
      <vt:lpstr>Random variance (2/3)</vt:lpstr>
      <vt:lpstr>Random variance (3/3)</vt:lpstr>
      <vt:lpstr>A practical problems (1/4)</vt:lpstr>
      <vt:lpstr>A practical problem (2/4)</vt:lpstr>
      <vt:lpstr>A practical problem (3/4)</vt:lpstr>
      <vt:lpstr>A practical problem (4/4)</vt:lpstr>
      <vt:lpstr>Other cases (1/5)</vt:lpstr>
      <vt:lpstr>Other cases (2/5)</vt:lpstr>
      <vt:lpstr>Other cases (3/5)</vt:lpstr>
      <vt:lpstr>Other cases (4/5)</vt:lpstr>
      <vt:lpstr>Other cases (5/5)</vt:lpstr>
      <vt:lpstr>Conclusion</vt:lpstr>
      <vt:lpstr>Some useful resources</vt:lpstr>
      <vt:lpstr>Acknowledgements</vt:lpstr>
    </vt:vector>
  </TitlesOfParts>
  <Company>ENSAM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Experimental Identification of Orthotropic In-Plane Elastic Properties Using Whole-Field Optical Measurements and the Virtual Fields Method</dc:title>
  <dc:creator>pierron</dc:creator>
  <cp:lastModifiedBy>Pierron F.</cp:lastModifiedBy>
  <cp:revision>1026</cp:revision>
  <cp:lastPrinted>1999-11-15T18:36:15Z</cp:lastPrinted>
  <dcterms:created xsi:type="dcterms:W3CDTF">1999-11-15T09:57:16Z</dcterms:created>
  <dcterms:modified xsi:type="dcterms:W3CDTF">2018-04-09T15:07:31Z</dcterms:modified>
</cp:coreProperties>
</file>